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29" r:id="rId17"/>
    <p:sldId id="328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91" r:id="rId33"/>
    <p:sldId id="292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10" r:id="rId49"/>
    <p:sldId id="325" r:id="rId50"/>
    <p:sldId id="326" r:id="rId51"/>
    <p:sldId id="327" r:id="rId52"/>
    <p:sldId id="296" r:id="rId53"/>
    <p:sldId id="295" r:id="rId54"/>
    <p:sldId id="294" r:id="rId55"/>
    <p:sldId id="307" r:id="rId56"/>
    <p:sldId id="308" r:id="rId57"/>
    <p:sldId id="309" r:id="rId58"/>
    <p:sldId id="293" r:id="rId59"/>
    <p:sldId id="302" r:id="rId60"/>
    <p:sldId id="301" r:id="rId61"/>
    <p:sldId id="300" r:id="rId62"/>
    <p:sldId id="299" r:id="rId63"/>
    <p:sldId id="298" r:id="rId64"/>
    <p:sldId id="29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BC206-E509-4172-9778-8BE1BF9E647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6E67-5491-4B6A-8610-37A3861BC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2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EE2B9-0DC9-4899-8B6C-4F5DC302C8F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CA67-3EA9-0004-57E1-BB9834161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2E801-16DA-79E4-7BE1-46611EB81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0299-45F5-A53F-7C1A-1A881EA0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8A5B-0CF4-476B-8ACE-9CC038C2DE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C227-2D2F-8E49-4812-C336E399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8222-8A29-6A24-AD3E-5D9B2DC5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776B-5776-4B7E-95FE-5B443E2C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9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9150-015C-C2E1-9DB9-550DD3BB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073DD-1234-DFEC-F53E-733617CEC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189C-0733-F67D-A674-2060A00A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8A5B-0CF4-476B-8ACE-9CC038C2DE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9938-6312-C19D-3897-5ACE1960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9C55E-F094-8AF4-A729-1255D4C4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776B-5776-4B7E-95FE-5B443E2C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99AE5-B73A-5DC5-8905-FE481DE56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23C1A-31B3-3834-C0F8-94425001D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0E426-7EC3-508A-209C-3E397192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8A5B-0CF4-476B-8ACE-9CC038C2DE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16FD-7DE1-ABF9-F1BF-0433698C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1AF0A-1408-F058-0960-DC6B648F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776B-5776-4B7E-95FE-5B443E2C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DBF-D37B-3C3C-D163-A367A407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1E92-DA5B-5C03-CD27-BC50A33D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AA8C-D0BC-CED8-98FE-28B98EF2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8A5B-0CF4-476B-8ACE-9CC038C2DE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6F6E-8032-A8DD-D0AF-3D0A7C31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6AC65-A3D0-9FCE-28E7-426554FE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776B-5776-4B7E-95FE-5B443E2C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3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A4DE-B892-63FB-163E-9108905F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3F575-4608-1172-9DB6-DB13E47B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DD16-72BB-4484-465E-662C1026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8A5B-0CF4-476B-8ACE-9CC038C2DE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E5CB-BE5F-0F4B-D904-F4062DD5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54DA7-F981-FEF6-71A5-8B31C30F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776B-5776-4B7E-95FE-5B443E2C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23B5-9D18-0347-BE36-6AE3CDAD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ADB3-9F5B-FC40-963B-DAA1E0D8C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3F12E-BFA0-DE8C-700E-02FCBD6E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0459E-06E6-BD2E-4CDB-3298698D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8A5B-0CF4-476B-8ACE-9CC038C2DE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E0465-24EB-5F2C-6EE6-968A8878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17CD-EBD5-7B93-AFFC-E5977481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776B-5776-4B7E-95FE-5B443E2C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9FC-A093-20D2-FAFC-53EB0A67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AC4A-EE49-B8AB-26B5-893183A3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F275F-EAE2-B9A4-629A-B4EE90B31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8A91B-8E67-1DB6-2BD2-4BC52B9A7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F4635-F220-1E83-6DA0-8AB8EBF16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E4F76-82DF-B4FF-9D34-B47B244A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8A5B-0CF4-476B-8ACE-9CC038C2DE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86B21-F46C-6381-3093-4AD6A0DC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6938F-7F2B-D2FA-ECAF-C509F286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776B-5776-4B7E-95FE-5B443E2C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542D-A336-8734-699F-5BF29CFD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3C4FE-9A5B-C63B-79B0-0807A669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8A5B-0CF4-476B-8ACE-9CC038C2DE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2372D-CB7B-3AD1-5A37-89B6EA89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4E60B-C385-8A72-A89E-1216095E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776B-5776-4B7E-95FE-5B443E2C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A8F26-7D4D-ABD4-E88B-DA65CB18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8A5B-0CF4-476B-8ACE-9CC038C2DE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2AFDA-A0BC-6D3C-398F-6D2B6B34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5AECA-9686-0216-4CC8-4AF2B1DE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776B-5776-4B7E-95FE-5B443E2C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9622-EBDE-085E-A56C-E9CC072E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EE3F-44BA-0F71-2AA2-AE13EDA05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B7251-86E2-2456-3B13-015224E44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5EBF7-B705-E2A4-958B-A04CC2BE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8A5B-0CF4-476B-8ACE-9CC038C2DE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7A910-0AA0-D2D5-E935-5BC2E24B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F452F-DCBD-FDA7-246B-C9C1D182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776B-5776-4B7E-95FE-5B443E2C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1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0BBF-7341-61DD-0EBC-55CB7CA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E8043-826F-0934-5CAE-80D1D1E8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A89C8-3923-35E1-65D9-58863DDB8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B4891-2E8C-C521-E463-5AE72462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8A5B-0CF4-476B-8ACE-9CC038C2DE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E7D74-6EC1-9612-9595-D55E34FA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C0D27-9558-E642-B571-1E905D6A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776B-5776-4B7E-95FE-5B443E2C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80D08-88B2-FEB0-5312-5DAEC429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59E5B-459E-0CD5-48AF-0A4A0B80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A10F-25F5-AE46-1850-B32C4AA46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8A5B-0CF4-476B-8ACE-9CC038C2DE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B4A1-E04F-DD55-2F70-37457E688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C70AD-030F-FE3A-AF6D-19BEB5E54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776B-5776-4B7E-95FE-5B443E2C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5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4A75-5948-BD43-5944-CACEDFC3B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Logical Operations in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EFDE1-6056-9B22-A7B0-54123FE26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DFITT 05209 </a:t>
            </a:r>
          </a:p>
          <a:p>
            <a:r>
              <a:rPr lang="en-US" sz="4800" b="1" dirty="0"/>
              <a:t>Lecture04</a:t>
            </a:r>
          </a:p>
        </p:txBody>
      </p:sp>
    </p:spTree>
    <p:extLst>
      <p:ext uri="{BB962C8B-B14F-4D97-AF65-F5344CB8AC3E}">
        <p14:creationId xmlns:p14="http://schemas.microsoft.com/office/powerpoint/2010/main" val="353512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C723-B45C-3329-FC17-E96CFB3A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3" y="24520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Logical Operations…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2FEA-CFE2-8854-B801-FBB2410F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/>
                </a:solidFill>
              </a:rPr>
              <a:t>Truth Table</a:t>
            </a:r>
          </a:p>
          <a:p>
            <a:pPr marL="0" indent="0">
              <a:buNone/>
            </a:pP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A44C6-700E-A0C1-117D-9F641556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42093"/>
            <a:ext cx="5982325" cy="19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2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7430-1ABA-5823-F83B-EC827804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Logical Operations…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9BB9-F522-CC20-5236-64B5745D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b="1" dirty="0"/>
              <a:t>Example</a:t>
            </a:r>
            <a:r>
              <a:rPr lang="en-US" sz="48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b="1" dirty="0"/>
              <a:t>NOT (1010)</a:t>
            </a:r>
            <a:r>
              <a:rPr lang="en-US" sz="4800" dirty="0"/>
              <a:t> → </a:t>
            </a:r>
            <a:r>
              <a:rPr lang="en-US" sz="4800" b="1" dirty="0"/>
              <a:t>0101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1419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38D0-C9DD-7A71-057D-591E0CE3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Logical Operations…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6678-1937-6D7A-B37A-3B35E690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iv) XOR (Exclusive OR) Operation ( ⊕ )</a:t>
            </a:r>
          </a:p>
          <a:p>
            <a:pPr marL="0" indent="0">
              <a:buNone/>
            </a:pPr>
            <a:r>
              <a:rPr lang="en-US" sz="4800" dirty="0"/>
              <a:t>Symbol: ⊕Rule: Returns 1 only if inputs are different (one is 1 and the other is 0)</a:t>
            </a:r>
          </a:p>
        </p:txBody>
      </p:sp>
    </p:spTree>
    <p:extLst>
      <p:ext uri="{BB962C8B-B14F-4D97-AF65-F5344CB8AC3E}">
        <p14:creationId xmlns:p14="http://schemas.microsoft.com/office/powerpoint/2010/main" val="388282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D7A4-7052-A1DA-78A7-AD7F6B9B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Logical Operations…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CE12-A20F-9A9F-F169-23885D5D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accent1"/>
                </a:solidFill>
              </a:rPr>
              <a:t>Truth Table</a:t>
            </a:r>
          </a:p>
          <a:p>
            <a:pPr marL="0" indent="0">
              <a:buNone/>
            </a:pPr>
            <a:endParaRPr lang="en-US" sz="48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9B1D4-B029-3760-009C-4DF1DFD57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2" y="2834559"/>
            <a:ext cx="6637288" cy="15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3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63EB-33B9-C476-6900-55C72B5C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Logical Operations… XOR example..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8BCF0-1001-7A43-D95E-C78D110A2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329" y="2436968"/>
            <a:ext cx="4152594" cy="1831063"/>
          </a:xfrm>
        </p:spPr>
      </p:pic>
    </p:spTree>
    <p:extLst>
      <p:ext uri="{BB962C8B-B14F-4D97-AF65-F5344CB8AC3E}">
        <p14:creationId xmlns:p14="http://schemas.microsoft.com/office/powerpoint/2010/main" val="61627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0B71-D99C-61FD-DCD0-A6EC0599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827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Assignment Two-a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Group Tasks   ( 10 Marks)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ED11-661D-177F-747F-FBC0E443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3397"/>
            <a:ext cx="10515600" cy="373356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000" dirty="0"/>
              <a:t>Presentation Questions </a:t>
            </a:r>
          </a:p>
          <a:p>
            <a:pPr marL="0" indent="0" algn="ctr">
              <a:buNone/>
            </a:pPr>
            <a:r>
              <a:rPr lang="en-US" sz="6000" dirty="0"/>
              <a:t>1. Describe memory addressing</a:t>
            </a:r>
          </a:p>
          <a:p>
            <a:pPr marL="0" indent="0" algn="ctr">
              <a:buNone/>
            </a:pPr>
            <a:r>
              <a:rPr lang="en-US" sz="6000" dirty="0"/>
              <a:t>Presentations Date </a:t>
            </a:r>
          </a:p>
          <a:p>
            <a:pPr marL="0" indent="0" algn="ctr">
              <a:buNone/>
            </a:pPr>
            <a:r>
              <a:rPr lang="en-US" sz="6000" dirty="0"/>
              <a:t>31 March 2025 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12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B438-E84B-78CF-4939-36824C7B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Assignment Two-a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Group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2574-EFE9-6BCC-7B09-D0EFE6AC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0000"/>
                </a:solidFill>
              </a:rPr>
              <a:t>Question 2</a:t>
            </a:r>
            <a:r>
              <a:rPr lang="en-US" sz="5400" dirty="0"/>
              <a:t>. Describe  Memory capacity</a:t>
            </a:r>
          </a:p>
          <a:p>
            <a:pPr marL="0" indent="0" algn="ctr">
              <a:buNone/>
            </a:pPr>
            <a:r>
              <a:rPr lang="en-US" sz="5400" dirty="0">
                <a:solidFill>
                  <a:srgbClr val="FF0000"/>
                </a:solidFill>
              </a:rPr>
              <a:t>Question 3</a:t>
            </a:r>
            <a:r>
              <a:rPr lang="en-US" sz="5400" dirty="0"/>
              <a:t>. Describe Memory Addressing  Decoder</a:t>
            </a:r>
          </a:p>
        </p:txBody>
      </p:sp>
    </p:spTree>
    <p:extLst>
      <p:ext uri="{BB962C8B-B14F-4D97-AF65-F5344CB8AC3E}">
        <p14:creationId xmlns:p14="http://schemas.microsoft.com/office/powerpoint/2010/main" val="60425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94C4-7535-3A69-D208-E72529FD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03a    </a:t>
            </a:r>
            <a:r>
              <a:rPr lang="en-US" b="1" dirty="0">
                <a:solidFill>
                  <a:srgbClr val="FF0000"/>
                </a:solidFill>
              </a:rPr>
              <a:t>( 5 Marks)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4293-C560-C6F1-1CA9-0889C71B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4" y="1424066"/>
            <a:ext cx="11512446" cy="4752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What CPU operations occur when Mr. </a:t>
            </a:r>
            <a:r>
              <a:rPr lang="en-US" sz="4800" dirty="0" err="1"/>
              <a:t>Xiexie</a:t>
            </a:r>
            <a:r>
              <a:rPr lang="en-US" sz="4800" dirty="0"/>
              <a:t> requests to print a document from a shared printer, using concepts from computer architecture?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Submission Date is 14 April 2025</a:t>
            </a:r>
          </a:p>
        </p:txBody>
      </p:sp>
    </p:spTree>
    <p:extLst>
      <p:ext uri="{BB962C8B-B14F-4D97-AF65-F5344CB8AC3E}">
        <p14:creationId xmlns:p14="http://schemas.microsoft.com/office/powerpoint/2010/main" val="163997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B9E88-88B8-49EC-7137-B211496B2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Five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F2A799-C4F8-48F7-C260-EE7C0666E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ALGEBRA AND DIGITAL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3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0A5B88BA-A8D0-8BF8-2B8F-7BF83A4F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Boolean algebra is an algebra for the manipulation of objects that can take on only two values, typically true and false.</a:t>
            </a:r>
          </a:p>
          <a:p>
            <a:pPr lvl="1" algn="just" eaLnBrk="1" hangingPunct="1">
              <a:spcBef>
                <a:spcPct val="10000"/>
              </a:spcBef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formal logic, these values are “true” and “false.”</a:t>
            </a:r>
          </a:p>
          <a:p>
            <a:pPr lvl="1" algn="just" eaLnBrk="1" hangingPunct="1">
              <a:spcBef>
                <a:spcPct val="10000"/>
              </a:spcBef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digital systems, these values are “on” and “off,” 1 and 0, or “high” and “low.”</a:t>
            </a:r>
          </a:p>
          <a:p>
            <a:pPr eaLnBrk="1" hangingPunct="1"/>
            <a:endParaRPr lang="en-US" altLang="en-US"/>
          </a:p>
        </p:txBody>
      </p:sp>
      <p:sp>
        <p:nvSpPr>
          <p:cNvPr id="4098" name="Title 1">
            <a:extLst>
              <a:ext uri="{FF2B5EF4-FFF2-40B4-BE49-F238E27FC236}">
                <a16:creationId xmlns:a16="http://schemas.microsoft.com/office/drawing/2014/main" id="{BBBB36F8-76F9-A41D-1F13-ECCDBC42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BOOLEAN ALGEBRA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FC36-0693-513C-5CFD-6ABB2DE1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Defn</a:t>
            </a:r>
            <a:r>
              <a:rPr lang="en-US" dirty="0"/>
              <a:t> intro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3D84-A49F-26D1-363D-EA4ECCC8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25" y="1319134"/>
            <a:ext cx="11632367" cy="48578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FF0000"/>
                </a:solidFill>
              </a:rPr>
              <a:t>Logical operations </a:t>
            </a:r>
            <a:r>
              <a:rPr lang="en-US" sz="4800" dirty="0"/>
              <a:t>are fundamental to computing and are used in decision-making, comparisons, and bitwise operations.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/>
              <a:t> These operations use </a:t>
            </a:r>
            <a:r>
              <a:rPr lang="en-US" sz="4800" b="1" dirty="0"/>
              <a:t>Boolean algebra</a:t>
            </a:r>
            <a:r>
              <a:rPr lang="en-US" sz="4800" dirty="0"/>
              <a:t> and are performed by the </a:t>
            </a:r>
            <a:r>
              <a:rPr lang="en-US" sz="4800" b="1" dirty="0"/>
              <a:t>Arithmetic Logic Unit (ALU)</a:t>
            </a:r>
            <a:r>
              <a:rPr lang="en-US" sz="4800" dirty="0"/>
              <a:t> of a CPU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2054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6F5A0D11-512A-8B40-B5FC-867F8693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Boolean algebra also has operations that can be performed on these objects, or variables. 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variables and operators yields to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Boolean function typically has one or more input values and yields a result, based on these input values, in the range {0,1}.</a:t>
            </a:r>
          </a:p>
        </p:txBody>
      </p:sp>
      <p:sp>
        <p:nvSpPr>
          <p:cNvPr id="5122" name="Title 1">
            <a:extLst>
              <a:ext uri="{FF2B5EF4-FFF2-40B4-BE49-F238E27FC236}">
                <a16:creationId xmlns:a16="http://schemas.microsoft.com/office/drawing/2014/main" id="{974C04D4-C1FF-74CA-E2B2-FBBEB3AC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Boolean Expression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55D3E4F-033E-080C-2D13-278DBAAA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Three common Boolean operators 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OR,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Boolean operator can be completely described using a table that lists the inputs, all possible values for these inputs, and the resulting values of the operation for all possible combinations of these inputs.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called a 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truth table shows the relationship, in tabular form, between the input values and the result of a specific Boolean operator or function on the input variables.</a:t>
            </a:r>
          </a:p>
        </p:txBody>
      </p:sp>
      <p:sp>
        <p:nvSpPr>
          <p:cNvPr id="6146" name="Title 1">
            <a:extLst>
              <a:ext uri="{FF2B5EF4-FFF2-40B4-BE49-F238E27FC236}">
                <a16:creationId xmlns:a16="http://schemas.microsoft.com/office/drawing/2014/main" id="{7B8B6089-41F8-89C4-6D01-F1585969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C:\idraw20\1.TIF">
            <a:extLst>
              <a:ext uri="{FF2B5EF4-FFF2-40B4-BE49-F238E27FC236}">
                <a16:creationId xmlns:a16="http://schemas.microsoft.com/office/drawing/2014/main" id="{F83A156F-A0AF-4DFD-F5DC-CA59844482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1481138"/>
            <a:ext cx="3505200" cy="4525962"/>
          </a:xfrm>
          <a:noFill/>
        </p:spPr>
      </p:pic>
      <p:sp>
        <p:nvSpPr>
          <p:cNvPr id="7170" name="Title 1">
            <a:extLst>
              <a:ext uri="{FF2B5EF4-FFF2-40B4-BE49-F238E27FC236}">
                <a16:creationId xmlns:a16="http://schemas.microsoft.com/office/drawing/2014/main" id="{93FDB110-9D8C-E8CC-F95E-FE4CBCDF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0D0B6CE-71A9-5820-7CE9-1D1F7224B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1"/>
            <a:ext cx="4114800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truth table for the Boolean operators AND and OR are shown at the right.</a:t>
            </a:r>
          </a:p>
          <a:p>
            <a:pPr algn="just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AND operator is also known as a Boolean product.  </a:t>
            </a:r>
          </a:p>
          <a:p>
            <a:pPr algn="just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OR operator is the Boolean sum.</a:t>
            </a:r>
          </a:p>
          <a:p>
            <a:pPr eaLnBrk="1" hangingPunct="1">
              <a:spcBef>
                <a:spcPct val="4000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31" descr="C:\idraw20\2A.TIF">
            <a:extLst>
              <a:ext uri="{FF2B5EF4-FFF2-40B4-BE49-F238E27FC236}">
                <a16:creationId xmlns:a16="http://schemas.microsoft.com/office/drawing/2014/main" id="{0531C31D-46F8-ED32-76D4-1097E5F31A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4200" y="2014539"/>
            <a:ext cx="2895600" cy="3457575"/>
          </a:xfrm>
          <a:noFill/>
        </p:spPr>
      </p:pic>
      <p:sp>
        <p:nvSpPr>
          <p:cNvPr id="8194" name="Title 1">
            <a:extLst>
              <a:ext uri="{FF2B5EF4-FFF2-40B4-BE49-F238E27FC236}">
                <a16:creationId xmlns:a16="http://schemas.microsoft.com/office/drawing/2014/main" id="{D4ABE48E-16EC-3721-FDB9-D5B2F352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DFA1B2E-28FC-51C2-FD56-B1BEDC94D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1"/>
            <a:ext cx="39624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truth table for the Boolean NOT operator is shown at the right.</a:t>
            </a:r>
          </a:p>
          <a:p>
            <a:pPr algn="just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NOT operation is most often designated by an overbar. </a:t>
            </a:r>
          </a:p>
          <a:p>
            <a:pPr algn="just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 is sometimes indicated by a prime mark ( ‘ ) or an “elbow” (</a:t>
            </a:r>
            <a:r>
              <a:rPr lang="en-US" altLang="en-US" sz="28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AD4D363C-3CEF-A7DD-6C7A-72A618A5B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We now understand that Boolean algebra deals with binary variables and logical operations on those variables.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Combining these two concepts, we can examine Boolean expressions composed of Boolean variables and multiple logic operators.</a:t>
            </a:r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id="{C86F2EA3-E865-7ED0-0753-BDBEA94A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CD97EC21-27B6-62FD-CD51-0B0F41AB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40000"/>
              </a:spcBef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As with common arithmetic, Boolean operations have rules of precedence.</a:t>
            </a:r>
          </a:p>
          <a:p>
            <a:pPr algn="just" eaLnBrk="1" hangingPunct="1">
              <a:spcBef>
                <a:spcPct val="40000"/>
              </a:spcBef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NOT operator has highest priority, followed by AND and then OR.</a:t>
            </a:r>
          </a:p>
          <a:p>
            <a:pPr algn="just" eaLnBrk="1" hangingPunct="1">
              <a:spcBef>
                <a:spcPct val="40000"/>
              </a:spcBef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we chose the (shaded) function subparts in our table.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2" name="Title 1">
            <a:extLst>
              <a:ext uri="{FF2B5EF4-FFF2-40B4-BE49-F238E27FC236}">
                <a16:creationId xmlns:a16="http://schemas.microsoft.com/office/drawing/2014/main" id="{88211DB3-F6A9-4C30-526A-4863BD14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103" descr="C:\idraw20\3B.TIF">
            <a:extLst>
              <a:ext uri="{FF2B5EF4-FFF2-40B4-BE49-F238E27FC236}">
                <a16:creationId xmlns:a16="http://schemas.microsoft.com/office/drawing/2014/main" id="{7EEA1B16-EB22-E51D-DA8F-61CD9A8DD0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1481138"/>
            <a:ext cx="3962400" cy="4525962"/>
          </a:xfrm>
          <a:noFill/>
        </p:spPr>
      </p:pic>
      <p:sp>
        <p:nvSpPr>
          <p:cNvPr id="11266" name="Title 1">
            <a:extLst>
              <a:ext uri="{FF2B5EF4-FFF2-40B4-BE49-F238E27FC236}">
                <a16:creationId xmlns:a16="http://schemas.microsoft.com/office/drawing/2014/main" id="{ED2E49C6-80F9-E457-FB3E-1D259060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F792DAD5-FEA1-6CA0-C310-13264A955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05000"/>
            <a:ext cx="2819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0000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truth table for the Boolean function: </a:t>
            </a:r>
          </a:p>
        </p:txBody>
      </p:sp>
      <p:pic>
        <p:nvPicPr>
          <p:cNvPr id="17413" name="Picture 4102" descr="C:\idraw20\3A.TIF">
            <a:extLst>
              <a:ext uri="{FF2B5EF4-FFF2-40B4-BE49-F238E27FC236}">
                <a16:creationId xmlns:a16="http://schemas.microsoft.com/office/drawing/2014/main" id="{F2FE1BB0-9D43-75A1-F8C5-0D3F9D217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3276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BE379DD-A73F-AE95-94CB-E96482DC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computers contain circuits that implement Boolean functions.</a:t>
            </a:r>
          </a:p>
          <a:p>
            <a:pPr algn="just" eaLnBrk="1" hangingPunct="1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 simpler that we can make a Boolean function, the smaller the circuit that will result.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Simpler circuits are cheaper to build, consume less power, and run faster than complex circuits.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 can also be simplified, but we need new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identities, or laws,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apply to Boolean algebra instead of regular algebra. </a:t>
            </a:r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FD962C70-0183-90C1-9227-0AD2FD5C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Boolean Identities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5B32A792-0472-11C0-633F-2F491092A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Most Boolean identities have an AND (product) form as well as an OR (sum) form.  We give our identities using both forms. Our first group is rather intuitive:</a:t>
            </a:r>
          </a:p>
          <a:p>
            <a:pPr eaLnBrk="1" hangingPunct="1"/>
            <a:endParaRPr lang="en-US" altLang="en-US"/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4C5FFA0F-8F4A-5E93-54CD-73693BE9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9460" name="Picture 9" descr="C:\idraw20\4B.TIF">
            <a:extLst>
              <a:ext uri="{FF2B5EF4-FFF2-40B4-BE49-F238E27FC236}">
                <a16:creationId xmlns:a16="http://schemas.microsoft.com/office/drawing/2014/main" id="{303DC7AE-ECDA-2C92-8C16-79255A41D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51226"/>
            <a:ext cx="5538788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C9D0617E-3ECC-317E-6413-C8F58A81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Our second group of Boolean identities should be familiar to you from your study of algebra:</a:t>
            </a:r>
          </a:p>
          <a:p>
            <a:pPr eaLnBrk="1" hangingPunct="1"/>
            <a:endParaRPr lang="en-US" altLang="en-US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F262286D-23B2-6934-7AC7-FF7F8895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0484" name="Picture 6" descr="C:\idraw20\6B.TIF">
            <a:extLst>
              <a:ext uri="{FF2B5EF4-FFF2-40B4-BE49-F238E27FC236}">
                <a16:creationId xmlns:a16="http://schemas.microsoft.com/office/drawing/2014/main" id="{23451C61-13BB-A424-C318-BDDA2A90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76601"/>
            <a:ext cx="83185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6879-703D-E2F0-0278-84CE037D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4" y="314793"/>
            <a:ext cx="10994036" cy="137589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1FFB-164A-9A7F-54D4-2779374B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4" y="1499016"/>
            <a:ext cx="11472472" cy="46779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 err="1"/>
              <a:t>i</a:t>
            </a:r>
            <a:r>
              <a:rPr lang="en-US" sz="4400" b="1" dirty="0"/>
              <a:t>) AND Operation ( ∧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Symbol: </a:t>
            </a:r>
            <a:r>
              <a:rPr lang="en-US" sz="4400" b="1" dirty="0"/>
              <a:t>&amp;&amp;</a:t>
            </a:r>
            <a:r>
              <a:rPr lang="en-US" sz="4400" dirty="0"/>
              <a:t> (in programming) or </a:t>
            </a:r>
            <a:r>
              <a:rPr lang="en-US" sz="4400" b="1" dirty="0"/>
              <a:t>∧</a:t>
            </a:r>
            <a:r>
              <a:rPr lang="en-US" sz="4400" dirty="0"/>
              <a:t> (mathematical notation)</a:t>
            </a:r>
          </a:p>
          <a:p>
            <a:pPr marL="0" indent="0">
              <a:buNone/>
            </a:pPr>
            <a:endParaRPr lang="en-US" sz="4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Rule: Returns </a:t>
            </a:r>
            <a:r>
              <a:rPr lang="en-US" sz="4400" b="1" dirty="0"/>
              <a:t>1</a:t>
            </a:r>
            <a:r>
              <a:rPr lang="en-US" sz="4400" dirty="0"/>
              <a:t> only if both inputs are </a:t>
            </a:r>
            <a:r>
              <a:rPr lang="en-US" sz="4400" b="1" dirty="0"/>
              <a:t>1</a:t>
            </a:r>
            <a:r>
              <a:rPr lang="en-US" sz="4400" dirty="0"/>
              <a:t>, otherwise </a:t>
            </a:r>
            <a:r>
              <a:rPr lang="en-US" sz="4400" b="1" dirty="0"/>
              <a:t>0</a:t>
            </a:r>
            <a:r>
              <a:rPr lang="en-US" sz="4400" dirty="0"/>
              <a:t>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2001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7E47637-49C3-8E20-0A50-389B8097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Our last group of Boolean identities are perhaps the most useful.</a:t>
            </a:r>
          </a:p>
          <a:p>
            <a:pPr eaLnBrk="1" hangingPunct="1"/>
            <a:endParaRPr lang="en-US" altLang="en-US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DD142D8-F9A9-6DF8-847D-143436AD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508" name="Picture 7" descr="C:\idraw20\7B.TIF">
            <a:extLst>
              <a:ext uri="{FF2B5EF4-FFF2-40B4-BE49-F238E27FC236}">
                <a16:creationId xmlns:a16="http://schemas.microsoft.com/office/drawing/2014/main" id="{FDF1283D-8045-BB53-F725-B0EA01C8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7011988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02AFDB89-420F-23E6-636A-5955F25D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4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Sometimes it is more economical to build a circuit using the complement of a function (and complementing its result) than it is to implement the function directly.</a:t>
            </a:r>
          </a:p>
          <a:p>
            <a:pPr algn="just" eaLnBrk="1" hangingPunct="1">
              <a:spcBef>
                <a:spcPct val="4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 law provides an easy way of finding the complement of a Boolean function.</a:t>
            </a:r>
          </a:p>
          <a:p>
            <a:pPr algn="just" eaLnBrk="1" hangingPunct="1">
              <a:spcBef>
                <a:spcPct val="4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Recall DeMorgan’s law states:</a:t>
            </a:r>
          </a:p>
          <a:p>
            <a:pPr eaLnBrk="1" hangingPunct="1">
              <a:spcBef>
                <a:spcPct val="4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4" name="Title 1">
            <a:extLst>
              <a:ext uri="{FF2B5EF4-FFF2-40B4-BE49-F238E27FC236}">
                <a16:creationId xmlns:a16="http://schemas.microsoft.com/office/drawing/2014/main" id="{02677922-D960-5B83-8F7D-2D4DB0C7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Complements</a:t>
            </a:r>
          </a:p>
        </p:txBody>
      </p:sp>
      <p:pic>
        <p:nvPicPr>
          <p:cNvPr id="24580" name="Picture 5" descr="C:\idraw20\0A.TIF">
            <a:extLst>
              <a:ext uri="{FF2B5EF4-FFF2-40B4-BE49-F238E27FC236}">
                <a16:creationId xmlns:a16="http://schemas.microsoft.com/office/drawing/2014/main" id="{548A0CEB-7B83-1636-3461-FCF12ECD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5410200"/>
            <a:ext cx="62611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22DD550D-C65D-F3A5-2F99-98D1FFEF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10000"/>
              </a:spcBef>
            </a:pP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canonical forms for Boolean expressions: sum-of-products and product-of-sums.</a:t>
            </a:r>
          </a:p>
          <a:p>
            <a:pPr lvl="1" algn="just" eaLnBrk="1" hangingPunct="1">
              <a:spcBef>
                <a:spcPct val="1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Recall the Boolean product is the AND operation and the Boolean sum is the OR operation.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In the sum-of-products form, ANDed variables are ORed together.</a:t>
            </a:r>
          </a:p>
          <a:p>
            <a:pPr lvl="1" algn="just" eaLnBrk="1" hangingPunct="1">
              <a:spcBef>
                <a:spcPct val="1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In the product-of-sums form, ORed variables are ANDed together:</a:t>
            </a:r>
          </a:p>
          <a:p>
            <a:pPr lvl="1" algn="just" eaLnBrk="1" hangingPunct="1">
              <a:spcBef>
                <a:spcPct val="1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6C4745B2-5B7F-A75C-4561-4894F6B1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7652" name="Picture 5" descr="C:\idraw20\11.TIF">
            <a:extLst>
              <a:ext uri="{FF2B5EF4-FFF2-40B4-BE49-F238E27FC236}">
                <a16:creationId xmlns:a16="http://schemas.microsoft.com/office/drawing/2014/main" id="{A061370A-F647-DEA9-506B-06F4DA76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>
            <a:fillRect/>
          </a:stretch>
        </p:blipFill>
        <p:spPr bwMode="auto">
          <a:xfrm>
            <a:off x="4648200" y="3930650"/>
            <a:ext cx="451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 descr="C:\idraw20\12.TIF">
            <a:extLst>
              <a:ext uri="{FF2B5EF4-FFF2-40B4-BE49-F238E27FC236}">
                <a16:creationId xmlns:a16="http://schemas.microsoft.com/office/drawing/2014/main" id="{7891F4D3-C15B-4494-C631-AEDAF02B8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4" y="5146676"/>
            <a:ext cx="55578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C:\idraw20\15.TIF">
            <a:extLst>
              <a:ext uri="{FF2B5EF4-FFF2-40B4-BE49-F238E27FC236}">
                <a16:creationId xmlns:a16="http://schemas.microsoft.com/office/drawing/2014/main" id="{474D0D5D-7ABA-016F-51C1-5A09D10C64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8400" y="1481138"/>
            <a:ext cx="3429000" cy="4525962"/>
          </a:xfrm>
          <a:noFill/>
        </p:spPr>
      </p:pic>
      <p:sp>
        <p:nvSpPr>
          <p:cNvPr id="22530" name="Title 1">
            <a:extLst>
              <a:ext uri="{FF2B5EF4-FFF2-40B4-BE49-F238E27FC236}">
                <a16:creationId xmlns:a16="http://schemas.microsoft.com/office/drawing/2014/main" id="{66D0DC1D-86DC-D20D-4D24-25F9013D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74469BBB-6D65-A2FD-669A-72C46D710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52600"/>
            <a:ext cx="297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sum-of-products form for our function is:</a:t>
            </a:r>
          </a:p>
        </p:txBody>
      </p:sp>
      <p:pic>
        <p:nvPicPr>
          <p:cNvPr id="28677" name="Picture 7" descr="C:\idraw20\16.TIF">
            <a:extLst>
              <a:ext uri="{FF2B5EF4-FFF2-40B4-BE49-F238E27FC236}">
                <a16:creationId xmlns:a16="http://schemas.microsoft.com/office/drawing/2014/main" id="{5115ED43-C138-E4A3-72AA-F01F775E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4" y="3048000"/>
            <a:ext cx="37163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>
            <a:extLst>
              <a:ext uri="{FF2B5EF4-FFF2-40B4-BE49-F238E27FC236}">
                <a16:creationId xmlns:a16="http://schemas.microsoft.com/office/drawing/2014/main" id="{4611779A-2518-D9DE-665A-64D74A04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 sum-of-products expression using the truth table for any Boolean expression, you must generate a product term of  the input variables corresponding to each row where the value of the output variable in that row is 1.</a:t>
            </a: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each product term, you must then complement any variables that are 0 for that row.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product-of-sums form is often preferred when the Boolean expression evaluates true in more cases than it evaluates false.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D5B4D-CBBD-0FA7-678D-11B8F5FF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094CD2EF-0C56-9AD7-51B9-6C475DF1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operators AND, OR, and NOT that we have discussed have been represented  using truth tables and Boolean expressions.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physical components, or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digital circuits,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such as those that perform arithmetic operations or make choices in a computer, are constructed from a number of primitive elements called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gates. </a:t>
            </a:r>
          </a:p>
          <a:p>
            <a:pPr eaLnBrk="1" hangingPunct="1"/>
            <a:endParaRPr lang="en-US" altLang="en-US"/>
          </a:p>
        </p:txBody>
      </p:sp>
      <p:sp>
        <p:nvSpPr>
          <p:cNvPr id="23554" name="Title 1">
            <a:extLst>
              <a:ext uri="{FF2B5EF4-FFF2-40B4-BE49-F238E27FC236}">
                <a16:creationId xmlns:a16="http://schemas.microsoft.com/office/drawing/2014/main" id="{D96275BB-AD81-0E2D-BC74-B01875E0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LOGIC GATES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C9518216-9339-ADB8-191B-DC1C2093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These gates are the basic building blocks for digital design. 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Formally, a gate is a small, electronic device that computes various functions of two-valued signals.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 physically implement each gate requires from one to six or more transistors, depending on the technology being used.</a:t>
            </a:r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573667FB-22DA-7322-2058-C2B8166F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C:\idraw20\17.TIF">
            <a:extLst>
              <a:ext uri="{FF2B5EF4-FFF2-40B4-BE49-F238E27FC236}">
                <a16:creationId xmlns:a16="http://schemas.microsoft.com/office/drawing/2014/main" id="{EEF71964-0AF8-1C2A-1956-0D679F6F4E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438400"/>
            <a:ext cx="8229600" cy="3657600"/>
          </a:xfrm>
          <a:noFill/>
        </p:spPr>
      </p:pic>
      <p:sp>
        <p:nvSpPr>
          <p:cNvPr id="25602" name="Title 1">
            <a:extLst>
              <a:ext uri="{FF2B5EF4-FFF2-40B4-BE49-F238E27FC236}">
                <a16:creationId xmlns:a16="http://schemas.microsoft.com/office/drawing/2014/main" id="{6BBC5C20-7252-73AE-6AE8-0B19742C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Symbols for Logic Gates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3BD9FCE1-5968-0E4D-C9D7-4937F6BF7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00201"/>
            <a:ext cx="769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three simplest gates are the AND, OR, and NOT gates.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2F4D81FB-5216-2E41-207C-5FA377C6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Another common gate is the exclusive-OR (XOR) gate.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XOR is false if both of the input values are equal and true otherwise. </a:t>
            </a:r>
          </a:p>
        </p:txBody>
      </p:sp>
      <p:sp>
        <p:nvSpPr>
          <p:cNvPr id="26626" name="Title 1">
            <a:extLst>
              <a:ext uri="{FF2B5EF4-FFF2-40B4-BE49-F238E27FC236}">
                <a16:creationId xmlns:a16="http://schemas.microsoft.com/office/drawing/2014/main" id="{258088F8-75A1-4B7F-9BBA-BF866939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3796" name="Picture 5" descr="C:\idraw20\18.TIF">
            <a:extLst>
              <a:ext uri="{FF2B5EF4-FFF2-40B4-BE49-F238E27FC236}">
                <a16:creationId xmlns:a16="http://schemas.microsoft.com/office/drawing/2014/main" id="{67E54591-833E-9BA1-0731-A26D96AE0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00400"/>
            <a:ext cx="5029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AD22D9DD-137E-8A6C-B810-20DDAE06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Two other common gates are NAND and NOR, which produce complementary output to AND and OR, respectively. 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Each gate has two different logic symbols that can be used for gate representation.</a:t>
            </a:r>
          </a:p>
        </p:txBody>
      </p:sp>
      <p:sp>
        <p:nvSpPr>
          <p:cNvPr id="27650" name="Title 1">
            <a:extLst>
              <a:ext uri="{FF2B5EF4-FFF2-40B4-BE49-F238E27FC236}">
                <a16:creationId xmlns:a16="http://schemas.microsoft.com/office/drawing/2014/main" id="{9D98D3CA-04EA-5E34-1005-6D73DDFF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Universal Gates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2531-6EDF-0ADB-E0BD-36F7A1D9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Logical Operations…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387D-DF73-EA6B-D012-210CF0CB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528997"/>
            <a:ext cx="10829144" cy="464796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Truth Table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5C0BC-E0A4-C4F0-2BF4-B30F0E28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6" y="2289098"/>
            <a:ext cx="8740515" cy="250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94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 descr="C:\idraw20\19V.TIF">
            <a:extLst>
              <a:ext uri="{FF2B5EF4-FFF2-40B4-BE49-F238E27FC236}">
                <a16:creationId xmlns:a16="http://schemas.microsoft.com/office/drawing/2014/main" id="{12BCD1E0-DC5F-76C1-B649-84DDC021C2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4700" y="1481138"/>
            <a:ext cx="5562600" cy="4525962"/>
          </a:xfrm>
          <a:noFill/>
        </p:spPr>
      </p:pic>
      <p:sp>
        <p:nvSpPr>
          <p:cNvPr id="28674" name="Title 1">
            <a:extLst>
              <a:ext uri="{FF2B5EF4-FFF2-40B4-BE49-F238E27FC236}">
                <a16:creationId xmlns:a16="http://schemas.microsoft.com/office/drawing/2014/main" id="{7D12CFAE-7E72-4DB8-DF4A-53C4D12F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9B00B351-BB49-DBE4-7CE1-DF0EA0C3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NAND gate is commonly referred to as a universal gate, because any electronic circuit can be constructed using only NAND gates.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 prove this,  an AND gate, an OR gate, and a NOT gate are constructed using only NAND gates in the next slide.</a:t>
            </a:r>
          </a:p>
        </p:txBody>
      </p:sp>
      <p:sp>
        <p:nvSpPr>
          <p:cNvPr id="29698" name="Title 1">
            <a:extLst>
              <a:ext uri="{FF2B5EF4-FFF2-40B4-BE49-F238E27FC236}">
                <a16:creationId xmlns:a16="http://schemas.microsoft.com/office/drawing/2014/main" id="{5A072545-4B93-2303-DD9C-928BF548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3E68AFD5-F868-8E95-5A98-727A5368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1800"/>
          </a:p>
        </p:txBody>
      </p:sp>
      <p:sp>
        <p:nvSpPr>
          <p:cNvPr id="30722" name="Title 1">
            <a:extLst>
              <a:ext uri="{FF2B5EF4-FFF2-40B4-BE49-F238E27FC236}">
                <a16:creationId xmlns:a16="http://schemas.microsoft.com/office/drawing/2014/main" id="{751EBCD1-0E15-ECEE-823F-6D92F403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7892" name="Picture 5" descr="C:\idraw20\21A.TIF">
            <a:extLst>
              <a:ext uri="{FF2B5EF4-FFF2-40B4-BE49-F238E27FC236}">
                <a16:creationId xmlns:a16="http://schemas.microsoft.com/office/drawing/2014/main" id="{DED5E3DC-100A-B4A4-E681-4ACDF3D71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502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92CC79EA-E590-DC20-800E-FFC81863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Why using NAND gates?</a:t>
            </a:r>
          </a:p>
          <a:p>
            <a:pPr lvl="1"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First, NAND gates are cheaper to build than the other gates. </a:t>
            </a:r>
          </a:p>
          <a:p>
            <a:pPr lvl="1"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Second, complex integrated circuits are often much easier to build using the same building block (i.e., several NAND gates) rather than a collection of the basic building blocks (i.e., a combination of AND, OR, and NOT gates).</a:t>
            </a:r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1A55AA53-6A35-2FAB-DFDD-341E1FA5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4F11585B-DBD3-C494-B0F1-2D6B9309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Gates can have multiple inputs and more than one output.</a:t>
            </a:r>
          </a:p>
          <a:p>
            <a:pPr eaLnBrk="1" hangingPunct="1"/>
            <a:endParaRPr lang="en-US" altLang="en-US"/>
          </a:p>
        </p:txBody>
      </p:sp>
      <p:sp>
        <p:nvSpPr>
          <p:cNvPr id="32770" name="Title 1">
            <a:extLst>
              <a:ext uri="{FF2B5EF4-FFF2-40B4-BE49-F238E27FC236}">
                <a16:creationId xmlns:a16="http://schemas.microsoft.com/office/drawing/2014/main" id="{8C6543DA-3460-B8BB-E8F6-0C4493B3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Multiple Input Gates</a:t>
            </a:r>
          </a:p>
        </p:txBody>
      </p:sp>
      <p:pic>
        <p:nvPicPr>
          <p:cNvPr id="39940" name="Picture 5" descr="C:\idraw20\22.TIF">
            <a:extLst>
              <a:ext uri="{FF2B5EF4-FFF2-40B4-BE49-F238E27FC236}">
                <a16:creationId xmlns:a16="http://schemas.microsoft.com/office/drawing/2014/main" id="{AFBDFDA6-11EF-089C-F5EF-F41519EE0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3962401"/>
            <a:ext cx="73580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0B0642D1-EEA8-F67D-8769-04A8583E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main thing to remember is that combinations of gates implement Boolean functions.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below implements the Boolean function:</a:t>
            </a:r>
          </a:p>
          <a:p>
            <a:pPr eaLnBrk="1" hangingPunct="1"/>
            <a:endParaRPr lang="en-US" altLang="en-US"/>
          </a:p>
        </p:txBody>
      </p:sp>
      <p:sp>
        <p:nvSpPr>
          <p:cNvPr id="33794" name="Title 1">
            <a:extLst>
              <a:ext uri="{FF2B5EF4-FFF2-40B4-BE49-F238E27FC236}">
                <a16:creationId xmlns:a16="http://schemas.microsoft.com/office/drawing/2014/main" id="{B2792575-0F63-2A88-EEAA-80FA5CC0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DIGITAL COMPONENTS</a:t>
            </a:r>
          </a:p>
        </p:txBody>
      </p:sp>
      <p:pic>
        <p:nvPicPr>
          <p:cNvPr id="40964" name="Picture 6" descr="C:\idraw20\20A.TIF">
            <a:extLst>
              <a:ext uri="{FF2B5EF4-FFF2-40B4-BE49-F238E27FC236}">
                <a16:creationId xmlns:a16="http://schemas.microsoft.com/office/drawing/2014/main" id="{61D9A30F-99A9-5032-6F05-54D55BFE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48000"/>
            <a:ext cx="342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 descr="C:\idraw20\20.TIF">
            <a:extLst>
              <a:ext uri="{FF2B5EF4-FFF2-40B4-BE49-F238E27FC236}">
                <a16:creationId xmlns:a16="http://schemas.microsoft.com/office/drawing/2014/main" id="{685FE5CE-4F2D-E78C-A80C-BCB0C375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3733800"/>
            <a:ext cx="6654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7405A950-6BD1-D7BF-E152-836F47ED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Digital logic chips are combined to give us useful circuits. 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These logic circuits can be categorized as either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 or sequential logic</a:t>
            </a:r>
            <a:r>
              <a:rPr lang="en-US" alt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 is used to build circuits that contain basic Boolean operators, inputs, and outputs. </a:t>
            </a:r>
          </a:p>
        </p:txBody>
      </p:sp>
      <p:sp>
        <p:nvSpPr>
          <p:cNvPr id="34818" name="Title 1">
            <a:extLst>
              <a:ext uri="{FF2B5EF4-FFF2-40B4-BE49-F238E27FC236}">
                <a16:creationId xmlns:a16="http://schemas.microsoft.com/office/drawing/2014/main" id="{45077C40-43E1-87E6-3149-C4A69C5B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COMBINATIONAL CIRCUITS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2D8690AC-9790-4EF7-BB2E-7BD2DA7D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key concept in recognizing a combinational circuit is that an output is always based entirely on the given inputs. 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Thus, the output of a combinational circuit is a function of its inputs, and the output is uniquely determined by the values of the inputs at any given moment.</a:t>
            </a:r>
          </a:p>
          <a:p>
            <a:pPr eaLnBrk="1" hangingPunct="1"/>
            <a:endParaRPr lang="en-US" altLang="en-US" sz="3200"/>
          </a:p>
        </p:txBody>
      </p:sp>
      <p:sp>
        <p:nvSpPr>
          <p:cNvPr id="35842" name="Title 1">
            <a:extLst>
              <a:ext uri="{FF2B5EF4-FFF2-40B4-BE49-F238E27FC236}">
                <a16:creationId xmlns:a16="http://schemas.microsoft.com/office/drawing/2014/main" id="{81446BE4-65DE-E14A-BDE9-EE1BA333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5BD4E4-D9B2-9F98-C258-D6A0DF0F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dirty="0"/>
            </a:br>
            <a:r>
              <a:rPr lang="en-US" b="0" dirty="0">
                <a:effectLst/>
                <a:latin typeface="Times New Roman" pitchFamily="18" charset="0"/>
                <a:cs typeface="Times New Roman" pitchFamily="18" charset="0"/>
              </a:rPr>
              <a:t>Classification of Combinational Logic </a:t>
            </a:r>
            <a:br>
              <a:rPr lang="en-US" dirty="0"/>
            </a:br>
            <a:endParaRPr lang="en-US" dirty="0"/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B0440D36-A698-CA82-6C48-ED02F81A59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9450" y="1516063"/>
            <a:ext cx="5753100" cy="4457700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22007CA4-28BD-0EFF-B6CE-C80F8C50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Half adder is the simple combinational circuit.</a:t>
            </a: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only three things to remember: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 + 0 = 0,  0 + 1 = 1 + 0 = 1,  and  1 + 1 = 10.</a:t>
            </a: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Its truth table is:</a:t>
            </a:r>
          </a:p>
        </p:txBody>
      </p:sp>
      <p:sp>
        <p:nvSpPr>
          <p:cNvPr id="36866" name="Title 1">
            <a:extLst>
              <a:ext uri="{FF2B5EF4-FFF2-40B4-BE49-F238E27FC236}">
                <a16:creationId xmlns:a16="http://schemas.microsoft.com/office/drawing/2014/main" id="{90AD3A35-DED5-BD0B-6FB0-ED5E8866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1.HALF ADDER</a:t>
            </a:r>
          </a:p>
        </p:txBody>
      </p:sp>
      <p:pic>
        <p:nvPicPr>
          <p:cNvPr id="45060" name="Picture 6" descr="C:\idraw20\23.TIF">
            <a:extLst>
              <a:ext uri="{FF2B5EF4-FFF2-40B4-BE49-F238E27FC236}">
                <a16:creationId xmlns:a16="http://schemas.microsoft.com/office/drawing/2014/main" id="{333CBDEE-7A59-36AF-F2DF-F3D2D145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6" y="3352800"/>
            <a:ext cx="34829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FE6-1917-3EB2-2EEA-C1CD7FF2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Logical Operations…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FF04A-2575-9D5C-3E23-15CF9C8F8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239" y="2298184"/>
            <a:ext cx="4706912" cy="3383088"/>
          </a:xfrm>
        </p:spPr>
      </p:pic>
    </p:spTree>
    <p:extLst>
      <p:ext uri="{BB962C8B-B14F-4D97-AF65-F5344CB8AC3E}">
        <p14:creationId xmlns:p14="http://schemas.microsoft.com/office/powerpoint/2010/main" val="28993189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6491F58D-F868-039A-F450-0E26AE96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 we see, the sum can be found using the XOR operation and the carry using the AND operation.</a:t>
            </a:r>
          </a:p>
          <a:p>
            <a:pPr eaLnBrk="1" hangingPunct="1"/>
            <a:endParaRPr lang="en-US" altLang="en-US"/>
          </a:p>
        </p:txBody>
      </p:sp>
      <p:sp>
        <p:nvSpPr>
          <p:cNvPr id="37890" name="Title 1">
            <a:extLst>
              <a:ext uri="{FF2B5EF4-FFF2-40B4-BE49-F238E27FC236}">
                <a16:creationId xmlns:a16="http://schemas.microsoft.com/office/drawing/2014/main" id="{0D9F13DF-71FB-3B9E-2829-C3E8204E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6084" name="Picture 5" descr="C:\idraw20\24.TIF">
            <a:extLst>
              <a:ext uri="{FF2B5EF4-FFF2-40B4-BE49-F238E27FC236}">
                <a16:creationId xmlns:a16="http://schemas.microsoft.com/office/drawing/2014/main" id="{36E010C5-2534-400B-28B7-25D42C141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3505201"/>
            <a:ext cx="34829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51E85221-04E6-C888-6A3C-F3585A27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circuit that allows three inputs (x, y, and Carry In), and gives two outputs (Sum and Carry Out).</a:t>
            </a: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Its truth table is:</a:t>
            </a:r>
          </a:p>
        </p:txBody>
      </p:sp>
      <p:sp>
        <p:nvSpPr>
          <p:cNvPr id="38914" name="Title 1">
            <a:extLst>
              <a:ext uri="{FF2B5EF4-FFF2-40B4-BE49-F238E27FC236}">
                <a16:creationId xmlns:a16="http://schemas.microsoft.com/office/drawing/2014/main" id="{899E7826-EF23-4C78-5EE6-4D9458F0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2. FULL ADDER</a:t>
            </a:r>
          </a:p>
        </p:txBody>
      </p:sp>
      <p:pic>
        <p:nvPicPr>
          <p:cNvPr id="47108" name="Picture 9" descr="C:\idraw20\25.TIF">
            <a:extLst>
              <a:ext uri="{FF2B5EF4-FFF2-40B4-BE49-F238E27FC236}">
                <a16:creationId xmlns:a16="http://schemas.microsoft.com/office/drawing/2014/main" id="{E086F0C6-615D-1E0C-0050-A6BA2044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7000"/>
            <a:ext cx="41227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7" descr="C:\idraw20\26.TIF">
            <a:extLst>
              <a:ext uri="{FF2B5EF4-FFF2-40B4-BE49-F238E27FC236}">
                <a16:creationId xmlns:a16="http://schemas.microsoft.com/office/drawing/2014/main" id="{DAA449C5-6D48-AACA-77F3-CC9344F1B8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3889" y="1481138"/>
            <a:ext cx="5864225" cy="4525962"/>
          </a:xfrm>
          <a:noFill/>
        </p:spPr>
      </p:pic>
      <p:sp>
        <p:nvSpPr>
          <p:cNvPr id="39938" name="Title 1">
            <a:extLst>
              <a:ext uri="{FF2B5EF4-FFF2-40B4-BE49-F238E27FC236}">
                <a16:creationId xmlns:a16="http://schemas.microsoft.com/office/drawing/2014/main" id="{82D8CE35-EA5D-AE04-0849-FAA9C4A6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 full adder circuit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6081C2D8-80CA-7DB8-7D81-6D81B5C3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this full-adder is composed of two half-adders and an OR gate.</a:t>
            </a:r>
          </a:p>
          <a:p>
            <a:pPr algn="just" eaLnBrk="1" hangingPunct="1">
              <a:spcBef>
                <a:spcPct val="4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Just as we combined half adders to make a full adder, full adders can be connected in series.</a:t>
            </a:r>
          </a:p>
          <a:p>
            <a:pPr algn="just" eaLnBrk="1" hangingPunct="1">
              <a:spcBef>
                <a:spcPct val="4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carry bit “ripples” from one adder to the next; hence, this configuration is called a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ripple-carry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en-US"/>
          </a:p>
        </p:txBody>
      </p:sp>
      <p:sp>
        <p:nvSpPr>
          <p:cNvPr id="40962" name="Title 1">
            <a:extLst>
              <a:ext uri="{FF2B5EF4-FFF2-40B4-BE49-F238E27FC236}">
                <a16:creationId xmlns:a16="http://schemas.microsoft.com/office/drawing/2014/main" id="{1711E42A-2ADC-B116-806A-EB92CD9A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9156" name="Picture 7" descr="C:\idraw20\31.TIF">
            <a:extLst>
              <a:ext uri="{FF2B5EF4-FFF2-40B4-BE49-F238E27FC236}">
                <a16:creationId xmlns:a16="http://schemas.microsoft.com/office/drawing/2014/main" id="{1962040D-3596-DAB8-D1D2-26DA15D5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72000"/>
            <a:ext cx="7715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A984B02F-85A5-CFFE-1977-97F22EB3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Decoders are another important type of combinational circuit.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Among other things, they are useful in selecting a memory location according to a binary value placed on the address lines of a memory bus.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Address decoders with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inputs can select any of 2</a:t>
            </a:r>
            <a:r>
              <a:rPr lang="en-US" altLang="en-US" sz="3200" i="1" baseline="4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locations. </a:t>
            </a:r>
          </a:p>
          <a:p>
            <a:pPr algn="just" eaLnBrk="1" hangingPunct="1"/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6" name="Title 1">
            <a:extLst>
              <a:ext uri="{FF2B5EF4-FFF2-40B4-BE49-F238E27FC236}">
                <a16:creationId xmlns:a16="http://schemas.microsoft.com/office/drawing/2014/main" id="{1760FCE7-FD43-DCB3-56E4-8F374E64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3.Decoders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1">
            <a:extLst>
              <a:ext uri="{FF2B5EF4-FFF2-40B4-BE49-F238E27FC236}">
                <a16:creationId xmlns:a16="http://schemas.microsoft.com/office/drawing/2014/main" id="{C7CDF3E7-9203-561B-B0C8-0451174C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2-to-4 decoder operates according to the following truth table.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The 2-bit input is called S1S0, and the four outputs are Q0-Q3.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is the binary number i, then output Qi is uniquely true.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C374B-B70C-DA41-CC0B-DE43F2B1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914BC6-C051-F540-C72C-55BD4EFA98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2133600"/>
          <a:ext cx="8229600" cy="361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18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70B6922-6C47-CDED-9A70-2CBD9BB9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1">
            <a:extLst>
              <a:ext uri="{FF2B5EF4-FFF2-40B4-BE49-F238E27FC236}">
                <a16:creationId xmlns:a16="http://schemas.microsoft.com/office/drawing/2014/main" id="{A128ED4F-D46F-A4A0-55C5-8FCE3CB9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if the input S1 S0 = 10 (decimal 2), then output Q2 is true, and Q0, Q1, Q3 are all false.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This circuit “decodes” a binary number into a “one-of-four” code.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B81162-7360-2091-99C2-564EA5A7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C:\idraw20\28.TIF">
            <a:extLst>
              <a:ext uri="{FF2B5EF4-FFF2-40B4-BE49-F238E27FC236}">
                <a16:creationId xmlns:a16="http://schemas.microsoft.com/office/drawing/2014/main" id="{8C474873-FA22-5270-94C7-456ABC8770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905000"/>
            <a:ext cx="8229600" cy="2133600"/>
          </a:xfrm>
          <a:noFill/>
        </p:spPr>
      </p:pic>
      <p:sp>
        <p:nvSpPr>
          <p:cNvPr id="43010" name="Title 1">
            <a:extLst>
              <a:ext uri="{FF2B5EF4-FFF2-40B4-BE49-F238E27FC236}">
                <a16:creationId xmlns:a16="http://schemas.microsoft.com/office/drawing/2014/main" id="{3C577094-06FF-1716-F975-EA582479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565B374A-2918-7666-9446-A12CAF907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0"/>
            <a:ext cx="8229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Decoders are normally defined by the number of inputs and the number of outputs.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decoder that has 3 inputs and 8 outputs is called a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3-to-8 decoder.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1CF85A84-1A6C-C130-6EF9-45D408B5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is what a 2-to-4 decoder looks like on the inside.</a:t>
            </a:r>
          </a:p>
          <a:p>
            <a:pPr eaLnBrk="1" hangingPunct="1"/>
            <a:endParaRPr lang="en-US" altLang="en-US"/>
          </a:p>
        </p:txBody>
      </p:sp>
      <p:sp>
        <p:nvSpPr>
          <p:cNvPr id="44034" name="Title 1">
            <a:extLst>
              <a:ext uri="{FF2B5EF4-FFF2-40B4-BE49-F238E27FC236}">
                <a16:creationId xmlns:a16="http://schemas.microsoft.com/office/drawing/2014/main" id="{A4442AA6-979C-0C3F-04E8-DE1DE4C0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5300" name="Picture 6" descr="C:\idraw20\27.TIF">
            <a:extLst>
              <a:ext uri="{FF2B5EF4-FFF2-40B4-BE49-F238E27FC236}">
                <a16:creationId xmlns:a16="http://schemas.microsoft.com/office/drawing/2014/main" id="{0CB905E0-6D01-FE0B-A91C-6CF9E683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8" y="2743200"/>
            <a:ext cx="517366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4ABC-00CB-A94B-3964-C9CE20BB4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14" y="2901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Logical Operations…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A57A-116E-629F-E0EF-B8CBC060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ii) OR Operation ( ∨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/>
              <a:t>Symbol: || (in programming) or ∨ (mathematical notation)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/>
              <a:t>Rule: Returns 1 if at least one input is 1.</a:t>
            </a:r>
          </a:p>
        </p:txBody>
      </p:sp>
    </p:spTree>
    <p:extLst>
      <p:ext uri="{BB962C8B-B14F-4D97-AF65-F5344CB8AC3E}">
        <p14:creationId xmlns:p14="http://schemas.microsoft.com/office/powerpoint/2010/main" val="886767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28F1120F-D834-9BF3-BDC8-C319823D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Another common combinational circuit is a multiplexer. 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multiplexer or mux is a device that selects one of several analog or digital input signals and forwards the selected input into a single line. 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multiplexer of 2</a:t>
            </a:r>
            <a:r>
              <a:rPr lang="en-US" altLang="en-US"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inputs has n select lines, which are used to select which input line to send to the output.</a:t>
            </a:r>
          </a:p>
        </p:txBody>
      </p:sp>
      <p:sp>
        <p:nvSpPr>
          <p:cNvPr id="45058" name="Title 1">
            <a:extLst>
              <a:ext uri="{FF2B5EF4-FFF2-40B4-BE49-F238E27FC236}">
                <a16:creationId xmlns:a16="http://schemas.microsoft.com/office/drawing/2014/main" id="{0558B5DF-EEAB-FC9F-0033-960AEA25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4. Multiplexer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6" descr="C:\idraw20\30.TIF">
            <a:extLst>
              <a:ext uri="{FF2B5EF4-FFF2-40B4-BE49-F238E27FC236}">
                <a16:creationId xmlns:a16="http://schemas.microsoft.com/office/drawing/2014/main" id="{D07ED00A-7205-4A84-1927-12047104F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1614" y="1481138"/>
            <a:ext cx="6708775" cy="4525962"/>
          </a:xfrm>
          <a:noFill/>
        </p:spPr>
      </p:pic>
      <p:sp>
        <p:nvSpPr>
          <p:cNvPr id="46082" name="Title 1">
            <a:extLst>
              <a:ext uri="{FF2B5EF4-FFF2-40B4-BE49-F238E27FC236}">
                <a16:creationId xmlns:a16="http://schemas.microsoft.com/office/drawing/2014/main" id="{0466512C-A545-5842-AC32-FCBF84F6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A432EA2A-01C8-3D00-63CE-22F6EB0F9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At any given time, only one input (the one selected) is routed through the circuit to the output line. 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All other inputs are “cut off.”</a:t>
            </a:r>
          </a:p>
          <a:p>
            <a:pPr algn="just"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If the values on the control lines change, the input actually routed through changes as well.</a:t>
            </a:r>
          </a:p>
        </p:txBody>
      </p:sp>
      <p:sp>
        <p:nvSpPr>
          <p:cNvPr id="47106" name="Title 1">
            <a:extLst>
              <a:ext uri="{FF2B5EF4-FFF2-40B4-BE49-F238E27FC236}">
                <a16:creationId xmlns:a16="http://schemas.microsoft.com/office/drawing/2014/main" id="{A47340C2-05EB-FB8C-E31A-934FD6ED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8" descr="C:\idraw20\29.TIF">
            <a:extLst>
              <a:ext uri="{FF2B5EF4-FFF2-40B4-BE49-F238E27FC236}">
                <a16:creationId xmlns:a16="http://schemas.microsoft.com/office/drawing/2014/main" id="{EA9D8157-E1DA-0B4B-1D53-42014C9B0E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847850"/>
            <a:ext cx="8229600" cy="3792538"/>
          </a:xfrm>
          <a:noFill/>
        </p:spPr>
      </p:pic>
      <p:sp>
        <p:nvSpPr>
          <p:cNvPr id="48130" name="Title 1">
            <a:extLst>
              <a:ext uri="{FF2B5EF4-FFF2-40B4-BE49-F238E27FC236}">
                <a16:creationId xmlns:a16="http://schemas.microsoft.com/office/drawing/2014/main" id="{E16BF8E2-3432-D5AE-8146-8579370E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065AC7F0-472C-99F9-D3D6-9674990A5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Read about sequential circuits</a:t>
            </a:r>
          </a:p>
        </p:txBody>
      </p:sp>
      <p:sp>
        <p:nvSpPr>
          <p:cNvPr id="52226" name="Title 1">
            <a:extLst>
              <a:ext uri="{FF2B5EF4-FFF2-40B4-BE49-F238E27FC236}">
                <a16:creationId xmlns:a16="http://schemas.microsoft.com/office/drawing/2014/main" id="{72D275E9-36A3-3C3D-13E0-584CBDA1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Reading assignment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8F15-8D32-9951-7ECB-D0767D0F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Logical Operations…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ECEF-6BBD-9F07-C8C0-D8E05DE1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Truth Table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287B9-07A2-04A4-A611-BDEC86A8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0" y="2428406"/>
            <a:ext cx="8514414" cy="308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1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A240-0228-6EE9-3222-99C68282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3" y="344775"/>
            <a:ext cx="11068987" cy="134591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Logical Operations…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97B4-5BE2-FA61-773F-FB2AFDEF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Example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E322-C331-4037-CD32-329B3E85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44" y="2248525"/>
            <a:ext cx="2712052" cy="16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BAC9-7F23-2E31-F414-68490B90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Logical Operations…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1412-F53F-1F15-DF5E-7E237488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5" y="1690688"/>
            <a:ext cx="11452485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iii) NOT Operation ( ¬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400" dirty="0"/>
              <a:t>Symbol: </a:t>
            </a:r>
            <a:r>
              <a:rPr lang="en-US" sz="5400" b="1" dirty="0"/>
              <a:t>!</a:t>
            </a:r>
            <a:r>
              <a:rPr lang="en-US" sz="5400" dirty="0"/>
              <a:t> (in programming) or </a:t>
            </a:r>
            <a:r>
              <a:rPr lang="en-US" sz="5400" b="1" dirty="0"/>
              <a:t>¬</a:t>
            </a:r>
            <a:r>
              <a:rPr lang="en-US" sz="5400" dirty="0"/>
              <a:t> (mathematical notation)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400" dirty="0"/>
              <a:t>Rule: </a:t>
            </a:r>
            <a:r>
              <a:rPr lang="en-US" sz="5400" b="1" dirty="0"/>
              <a:t>Inverts</a:t>
            </a:r>
            <a:r>
              <a:rPr lang="en-US" sz="5400" dirty="0"/>
              <a:t> the input (0 becomes 1, and 1 becomes 0)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2709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1994</Words>
  <Application>Microsoft Office PowerPoint</Application>
  <PresentationFormat>Widescreen</PresentationFormat>
  <Paragraphs>194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Times New Roman</vt:lpstr>
      <vt:lpstr>Wingdings</vt:lpstr>
      <vt:lpstr>Office Theme</vt:lpstr>
      <vt:lpstr>Logical Operations in Computer</vt:lpstr>
      <vt:lpstr>Defn intro </vt:lpstr>
      <vt:lpstr>Basic Logical Operations</vt:lpstr>
      <vt:lpstr>Basic Logical Operations…</vt:lpstr>
      <vt:lpstr>Basic Logical Operations…</vt:lpstr>
      <vt:lpstr>Basic Logical Operations…</vt:lpstr>
      <vt:lpstr>Basic Logical Operations…</vt:lpstr>
      <vt:lpstr>Basic Logical Operations…</vt:lpstr>
      <vt:lpstr>Basic Logical Operations…</vt:lpstr>
      <vt:lpstr>Basic Logical Operations…</vt:lpstr>
      <vt:lpstr>Basic Logical Operations…</vt:lpstr>
      <vt:lpstr>Basic Logical Operations…</vt:lpstr>
      <vt:lpstr>Basic Logical Operations…</vt:lpstr>
      <vt:lpstr>Basic Logical Operations… XOR example..</vt:lpstr>
      <vt:lpstr>Assignment Two-a Group Tasks   ( 10 Marks)</vt:lpstr>
      <vt:lpstr>Assignment Two-a Group Tasks</vt:lpstr>
      <vt:lpstr>Assignment 03a    ( 5 Marks)</vt:lpstr>
      <vt:lpstr>Lecture Five</vt:lpstr>
      <vt:lpstr>  BOOLEAN ALGEBRA</vt:lpstr>
      <vt:lpstr>Boolean Expression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Boolean Identities</vt:lpstr>
      <vt:lpstr>PowerPoint Presentation</vt:lpstr>
      <vt:lpstr>PowerPoint Presentation</vt:lpstr>
      <vt:lpstr>PowerPoint Presentation</vt:lpstr>
      <vt:lpstr>Complements</vt:lpstr>
      <vt:lpstr>PowerPoint Presentation</vt:lpstr>
      <vt:lpstr>PowerPoint Presentation</vt:lpstr>
      <vt:lpstr>PowerPoint Presentation</vt:lpstr>
      <vt:lpstr> LOGIC GATES</vt:lpstr>
      <vt:lpstr>PowerPoint Presentation</vt:lpstr>
      <vt:lpstr> Symbols for Logic Gates</vt:lpstr>
      <vt:lpstr>PowerPoint Presentation</vt:lpstr>
      <vt:lpstr>Universal Gates</vt:lpstr>
      <vt:lpstr>PowerPoint Presentation</vt:lpstr>
      <vt:lpstr>PowerPoint Presentation</vt:lpstr>
      <vt:lpstr>PowerPoint Presentation</vt:lpstr>
      <vt:lpstr>PowerPoint Presentation</vt:lpstr>
      <vt:lpstr> Multiple Input Gates</vt:lpstr>
      <vt:lpstr> DIGITAL COMPONENTS</vt:lpstr>
      <vt:lpstr> COMBINATIONAL CIRCUITS</vt:lpstr>
      <vt:lpstr>PowerPoint Presentation</vt:lpstr>
      <vt:lpstr> Classification of Combinational Logic  </vt:lpstr>
      <vt:lpstr>1.HALF ADDER</vt:lpstr>
      <vt:lpstr>PowerPoint Presentation</vt:lpstr>
      <vt:lpstr>2. FULL ADDER</vt:lpstr>
      <vt:lpstr>The full adder circuit</vt:lpstr>
      <vt:lpstr>PowerPoint Presentation</vt:lpstr>
      <vt:lpstr>3.Decoders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Multiplexer </vt:lpstr>
      <vt:lpstr>PowerPoint Presentation</vt:lpstr>
      <vt:lpstr>PowerPoint Presentation</vt:lpstr>
      <vt:lpstr>PowerPoint Presentation</vt:lpstr>
      <vt:lpstr>Reading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Shukran Sanga</dc:creator>
  <cp:lastModifiedBy>Shukran Sanga</cp:lastModifiedBy>
  <cp:revision>19</cp:revision>
  <dcterms:created xsi:type="dcterms:W3CDTF">2025-03-22T13:16:30Z</dcterms:created>
  <dcterms:modified xsi:type="dcterms:W3CDTF">2025-03-24T11:35:59Z</dcterms:modified>
</cp:coreProperties>
</file>