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handoutMasterIdLst>
    <p:handoutMasterId r:id="rId63"/>
  </p:handoutMasterIdLst>
  <p:sldIdLst>
    <p:sldId id="259" r:id="rId5"/>
    <p:sldId id="258" r:id="rId6"/>
    <p:sldId id="300" r:id="rId7"/>
    <p:sldId id="260" r:id="rId8"/>
    <p:sldId id="301" r:id="rId9"/>
    <p:sldId id="276" r:id="rId10"/>
    <p:sldId id="269" r:id="rId11"/>
    <p:sldId id="261" r:id="rId12"/>
    <p:sldId id="262" r:id="rId13"/>
    <p:sldId id="302" r:id="rId14"/>
    <p:sldId id="264" r:id="rId15"/>
    <p:sldId id="303" r:id="rId16"/>
    <p:sldId id="263" r:id="rId17"/>
    <p:sldId id="304" r:id="rId18"/>
    <p:sldId id="265" r:id="rId19"/>
    <p:sldId id="305" r:id="rId20"/>
    <p:sldId id="266" r:id="rId21"/>
    <p:sldId id="267" r:id="rId22"/>
    <p:sldId id="268" r:id="rId23"/>
    <p:sldId id="316" r:id="rId24"/>
    <p:sldId id="270" r:id="rId25"/>
    <p:sldId id="271" r:id="rId26"/>
    <p:sldId id="317" r:id="rId27"/>
    <p:sldId id="279" r:id="rId28"/>
    <p:sldId id="277" r:id="rId29"/>
    <p:sldId id="306" r:id="rId30"/>
    <p:sldId id="272" r:id="rId31"/>
    <p:sldId id="273" r:id="rId32"/>
    <p:sldId id="307" r:id="rId33"/>
    <p:sldId id="274" r:id="rId34"/>
    <p:sldId id="308" r:id="rId35"/>
    <p:sldId id="285" r:id="rId36"/>
    <p:sldId id="309" r:id="rId37"/>
    <p:sldId id="286" r:id="rId38"/>
    <p:sldId id="287" r:id="rId39"/>
    <p:sldId id="288" r:id="rId40"/>
    <p:sldId id="310" r:id="rId41"/>
    <p:sldId id="275" r:id="rId42"/>
    <p:sldId id="281" r:id="rId43"/>
    <p:sldId id="282" r:id="rId44"/>
    <p:sldId id="311" r:id="rId45"/>
    <p:sldId id="283" r:id="rId46"/>
    <p:sldId id="284" r:id="rId47"/>
    <p:sldId id="278" r:id="rId48"/>
    <p:sldId id="280" r:id="rId49"/>
    <p:sldId id="289" r:id="rId50"/>
    <p:sldId id="314" r:id="rId51"/>
    <p:sldId id="290" r:id="rId52"/>
    <p:sldId id="315" r:id="rId53"/>
    <p:sldId id="291" r:id="rId54"/>
    <p:sldId id="292" r:id="rId55"/>
    <p:sldId id="293" r:id="rId56"/>
    <p:sldId id="312" r:id="rId57"/>
    <p:sldId id="294" r:id="rId58"/>
    <p:sldId id="295" r:id="rId59"/>
    <p:sldId id="296" r:id="rId60"/>
    <p:sldId id="298" r:id="rId61"/>
    <p:sldId id="299"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6" d="100"/>
          <a:sy n="66" d="100"/>
        </p:scale>
        <p:origin x="668" y="3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2708" y="2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6B78236-B75A-4067-8EB5-D9A190CE761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D9B623-BEB8-4C53-B13C-C59DD4CC2F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A10BE7D-8061-4CD2-B6DB-88652A33FCEB}" type="datetimeFigureOut">
              <a:rPr lang="en-US" smtClean="0"/>
              <a:t>4/2/2024</a:t>
            </a:fld>
            <a:endParaRPr lang="en-US"/>
          </a:p>
        </p:txBody>
      </p:sp>
      <p:sp>
        <p:nvSpPr>
          <p:cNvPr id="4" name="Footer Placeholder 3">
            <a:extLst>
              <a:ext uri="{FF2B5EF4-FFF2-40B4-BE49-F238E27FC236}">
                <a16:creationId xmlns:a16="http://schemas.microsoft.com/office/drawing/2014/main" id="{134F06B6-DD05-4E56-850C-DB607DABBA7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A7631F8-A065-48F4-BC83-A17D37515D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CB843F-A87A-45D6-B3AD-CB99543E6453}" type="slidenum">
              <a:rPr lang="en-US" smtClean="0"/>
              <a:t>‹#›</a:t>
            </a:fld>
            <a:endParaRPr lang="en-US"/>
          </a:p>
        </p:txBody>
      </p:sp>
    </p:spTree>
    <p:extLst>
      <p:ext uri="{BB962C8B-B14F-4D97-AF65-F5344CB8AC3E}">
        <p14:creationId xmlns:p14="http://schemas.microsoft.com/office/powerpoint/2010/main" val="341373106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2"/>
            <a:ext cx="10993549" cy="721742"/>
          </a:xfrm>
        </p:spPr>
        <p:txBody>
          <a:bodyPr>
            <a:normAutofit fontScale="90000"/>
          </a:bodyPr>
          <a:lstStyle/>
          <a:p>
            <a:pPr algn="ctr"/>
            <a:r>
              <a:rPr lang="en-US" sz="4400" dirty="0">
                <a:solidFill>
                  <a:srgbClr val="FF0000"/>
                </a:solidFill>
                <a:latin typeface="Berlin Sans FB Demi" panose="020E0802020502020306" pitchFamily="34" charset="0"/>
              </a:rPr>
              <a:t>COMPUTER SECURITY AND NETWORKING</a:t>
            </a:r>
            <a:br>
              <a:rPr lang="en-US" dirty="0"/>
            </a:b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endParaRPr lang="en-US" dirty="0"/>
          </a:p>
        </p:txBody>
      </p:sp>
      <p:pic>
        <p:nvPicPr>
          <p:cNvPr id="5" name="Picture 4">
            <a:extLst>
              <a:ext uri="{FF2B5EF4-FFF2-40B4-BE49-F238E27FC236}">
                <a16:creationId xmlns:a16="http://schemas.microsoft.com/office/drawing/2014/main" id="{FE490B68-0910-49DC-841F-5F3FC5CDA035}"/>
              </a:ext>
            </a:extLst>
          </p:cNvPr>
          <p:cNvPicPr>
            <a:picLocks noChangeAspect="1"/>
          </p:cNvPicPr>
          <p:nvPr/>
        </p:nvPicPr>
        <p:blipFill>
          <a:blip r:embed="rId2"/>
          <a:stretch>
            <a:fillRect/>
          </a:stretch>
        </p:blipFill>
        <p:spPr>
          <a:xfrm>
            <a:off x="356135" y="1386039"/>
            <a:ext cx="11675444" cy="5380522"/>
          </a:xfrm>
          <a:prstGeom prst="rect">
            <a:avLst/>
          </a:prstGeom>
        </p:spPr>
      </p:pic>
    </p:spTree>
    <p:extLst>
      <p:ext uri="{BB962C8B-B14F-4D97-AF65-F5344CB8AC3E}">
        <p14:creationId xmlns:p14="http://schemas.microsoft.com/office/powerpoint/2010/main" val="998676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6688C-EC03-4303-AB50-CFE29DC4E961}"/>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2D1728B1-3F2A-4837-8FCD-6383B74C42BC}"/>
              </a:ext>
            </a:extLst>
          </p:cNvPr>
          <p:cNvSpPr>
            <a:spLocks noGrp="1"/>
          </p:cNvSpPr>
          <p:nvPr>
            <p:ph idx="1"/>
          </p:nvPr>
        </p:nvSpPr>
        <p:spPr/>
        <p:txBody>
          <a:bodyPr anchor="t">
            <a:normAutofit/>
          </a:bodyPr>
          <a:lstStyle/>
          <a:p>
            <a:r>
              <a:rPr lang="en-US" sz="3200" dirty="0"/>
              <a:t>If the service is reliable, the receiver confirms correct receipt of each frame by sending back an acknowledgement frame</a:t>
            </a:r>
          </a:p>
        </p:txBody>
      </p:sp>
    </p:spTree>
    <p:extLst>
      <p:ext uri="{BB962C8B-B14F-4D97-AF65-F5344CB8AC3E}">
        <p14:creationId xmlns:p14="http://schemas.microsoft.com/office/powerpoint/2010/main" val="4043778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CC66F-013F-452B-8FE0-E5BAEE80FD5B}"/>
              </a:ext>
            </a:extLst>
          </p:cNvPr>
          <p:cNvSpPr>
            <a:spLocks noGrp="1"/>
          </p:cNvSpPr>
          <p:nvPr>
            <p:ph type="title"/>
          </p:nvPr>
        </p:nvSpPr>
        <p:spPr/>
        <p:txBody>
          <a:bodyPr/>
          <a:lstStyle/>
          <a:p>
            <a:r>
              <a:rPr lang="en-US" dirty="0">
                <a:solidFill>
                  <a:srgbClr val="00B0F0"/>
                </a:solidFill>
              </a:rPr>
              <a:t>CONT…</a:t>
            </a:r>
          </a:p>
        </p:txBody>
      </p:sp>
      <p:sp>
        <p:nvSpPr>
          <p:cNvPr id="3" name="Content Placeholder 2">
            <a:extLst>
              <a:ext uri="{FF2B5EF4-FFF2-40B4-BE49-F238E27FC236}">
                <a16:creationId xmlns:a16="http://schemas.microsoft.com/office/drawing/2014/main" id="{5232CBD1-B1BD-4B21-A1A9-FEB8F2EEDADE}"/>
              </a:ext>
            </a:extLst>
          </p:cNvPr>
          <p:cNvSpPr>
            <a:spLocks noGrp="1"/>
          </p:cNvSpPr>
          <p:nvPr>
            <p:ph idx="1"/>
          </p:nvPr>
        </p:nvSpPr>
        <p:spPr/>
        <p:txBody>
          <a:bodyPr anchor="t">
            <a:normAutofit/>
          </a:bodyPr>
          <a:lstStyle/>
          <a:p>
            <a:r>
              <a:rPr lang="en-US" sz="2800" dirty="0"/>
              <a:t>The Data Link Layer is responsible for establishing, maintaining, and terminating connections between devices.</a:t>
            </a:r>
          </a:p>
          <a:p>
            <a:r>
              <a:rPr lang="en-US" sz="2800" dirty="0"/>
              <a:t>It ensures error-free transmission of data frames between nodes on the same network segment.</a:t>
            </a:r>
          </a:p>
        </p:txBody>
      </p:sp>
    </p:spTree>
    <p:extLst>
      <p:ext uri="{BB962C8B-B14F-4D97-AF65-F5344CB8AC3E}">
        <p14:creationId xmlns:p14="http://schemas.microsoft.com/office/powerpoint/2010/main" val="787867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55D58-CC82-4539-BB65-A371AA862B92}"/>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372EC861-6A28-4F3A-BD47-FB35C422C382}"/>
              </a:ext>
            </a:extLst>
          </p:cNvPr>
          <p:cNvSpPr>
            <a:spLocks noGrp="1"/>
          </p:cNvSpPr>
          <p:nvPr>
            <p:ph idx="1"/>
          </p:nvPr>
        </p:nvSpPr>
        <p:spPr/>
        <p:txBody>
          <a:bodyPr anchor="t"/>
          <a:lstStyle/>
          <a:p>
            <a:r>
              <a:rPr lang="en-US" sz="2800" dirty="0"/>
              <a:t>It handles issues such as framing, flow control, error detection, and MAC (Media Access Control) addressing.</a:t>
            </a:r>
          </a:p>
          <a:p>
            <a:r>
              <a:rPr lang="en-US" sz="2800" dirty="0"/>
              <a:t>Examples include </a:t>
            </a:r>
            <a:r>
              <a:rPr lang="en-US" sz="2800" dirty="0">
                <a:solidFill>
                  <a:srgbClr val="FF0000"/>
                </a:solidFill>
              </a:rPr>
              <a:t>Ethernet switches</a:t>
            </a:r>
            <a:r>
              <a:rPr lang="en-US" sz="2800" dirty="0"/>
              <a:t>, </a:t>
            </a:r>
            <a:r>
              <a:rPr lang="en-US" sz="2800" dirty="0">
                <a:solidFill>
                  <a:srgbClr val="FF0000"/>
                </a:solidFill>
              </a:rPr>
              <a:t>bridges</a:t>
            </a:r>
            <a:r>
              <a:rPr lang="en-US" sz="2800" dirty="0"/>
              <a:t>, </a:t>
            </a:r>
            <a:r>
              <a:rPr lang="en-US" sz="2800" dirty="0">
                <a:solidFill>
                  <a:srgbClr val="FF0000"/>
                </a:solidFill>
              </a:rPr>
              <a:t>repeaters</a:t>
            </a:r>
            <a:r>
              <a:rPr lang="en-US" sz="2800" dirty="0"/>
              <a:t>, and </a:t>
            </a:r>
            <a:r>
              <a:rPr lang="en-US" sz="2800" dirty="0">
                <a:solidFill>
                  <a:srgbClr val="FF0000"/>
                </a:solidFill>
              </a:rPr>
              <a:t>wireless Access Points(WAP</a:t>
            </a:r>
            <a:r>
              <a:rPr lang="en-US" sz="2800" dirty="0"/>
              <a:t>).</a:t>
            </a:r>
          </a:p>
          <a:p>
            <a:endParaRPr lang="en-US" dirty="0"/>
          </a:p>
        </p:txBody>
      </p:sp>
    </p:spTree>
    <p:extLst>
      <p:ext uri="{BB962C8B-B14F-4D97-AF65-F5344CB8AC3E}">
        <p14:creationId xmlns:p14="http://schemas.microsoft.com/office/powerpoint/2010/main" val="889548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96199-95B1-4897-B226-2327FDD7E801}"/>
              </a:ext>
            </a:extLst>
          </p:cNvPr>
          <p:cNvSpPr>
            <a:spLocks noGrp="1"/>
          </p:cNvSpPr>
          <p:nvPr>
            <p:ph type="title"/>
          </p:nvPr>
        </p:nvSpPr>
        <p:spPr/>
        <p:txBody>
          <a:bodyPr/>
          <a:lstStyle/>
          <a:p>
            <a:r>
              <a:rPr lang="en-US" dirty="0"/>
              <a:t>3. </a:t>
            </a:r>
            <a:r>
              <a:rPr lang="en-US" dirty="0">
                <a:solidFill>
                  <a:srgbClr val="FF0000"/>
                </a:solidFill>
              </a:rPr>
              <a:t>NETWORK LAYER</a:t>
            </a:r>
          </a:p>
        </p:txBody>
      </p:sp>
      <p:sp>
        <p:nvSpPr>
          <p:cNvPr id="3" name="Content Placeholder 2">
            <a:extLst>
              <a:ext uri="{FF2B5EF4-FFF2-40B4-BE49-F238E27FC236}">
                <a16:creationId xmlns:a16="http://schemas.microsoft.com/office/drawing/2014/main" id="{4801AD75-C30C-44ED-ABF5-6F9E92A65422}"/>
              </a:ext>
            </a:extLst>
          </p:cNvPr>
          <p:cNvSpPr>
            <a:spLocks noGrp="1"/>
          </p:cNvSpPr>
          <p:nvPr>
            <p:ph idx="1"/>
          </p:nvPr>
        </p:nvSpPr>
        <p:spPr/>
        <p:txBody>
          <a:bodyPr anchor="t">
            <a:normAutofit/>
          </a:bodyPr>
          <a:lstStyle/>
          <a:p>
            <a:r>
              <a:rPr lang="en-US" sz="2800" b="0" i="0" dirty="0">
                <a:solidFill>
                  <a:srgbClr val="000000"/>
                </a:solidFill>
                <a:effectLst/>
                <a:latin typeface="Times New Roman" panose="02020603050405020304" pitchFamily="18" charset="0"/>
                <a:cs typeface="Times New Roman" panose="02020603050405020304" pitchFamily="18" charset="0"/>
              </a:rPr>
              <a:t>It is concerned with routing, switching, and controlling the flow of information between the workstations.</a:t>
            </a:r>
          </a:p>
          <a:p>
            <a:r>
              <a:rPr lang="en-US" sz="2800" b="0" i="0" dirty="0">
                <a:solidFill>
                  <a:srgbClr val="000000"/>
                </a:solidFill>
                <a:effectLst/>
                <a:latin typeface="Times New Roman" panose="02020603050405020304" pitchFamily="18" charset="0"/>
                <a:cs typeface="Times New Roman" panose="02020603050405020304" pitchFamily="18" charset="0"/>
              </a:rPr>
              <a:t> It also breaks down transport layer datagrams into smaller datagrams</a:t>
            </a:r>
          </a:p>
          <a:p>
            <a:r>
              <a:rPr lang="en-US" sz="2800" dirty="0">
                <a:latin typeface="Times New Roman" panose="02020603050405020304" pitchFamily="18" charset="0"/>
                <a:cs typeface="Times New Roman" panose="02020603050405020304" pitchFamily="18" charset="0"/>
              </a:rPr>
              <a:t>The Network Layer facilitates routing and forwarding of data packets between different networks.</a:t>
            </a:r>
          </a:p>
        </p:txBody>
      </p:sp>
    </p:spTree>
    <p:extLst>
      <p:ext uri="{BB962C8B-B14F-4D97-AF65-F5344CB8AC3E}">
        <p14:creationId xmlns:p14="http://schemas.microsoft.com/office/powerpoint/2010/main" val="1795906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10FA8-83B1-4479-9FDD-DB6754C3C112}"/>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F04CD744-FC74-4F66-95A9-06F61EEC6AD8}"/>
              </a:ext>
            </a:extLst>
          </p:cNvPr>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It determines the optimal path for data packets to reach their destination using routing algorithms.</a:t>
            </a:r>
          </a:p>
          <a:p>
            <a:r>
              <a:rPr lang="en-US" sz="2800" dirty="0">
                <a:latin typeface="Times New Roman" panose="02020603050405020304" pitchFamily="18" charset="0"/>
                <a:cs typeface="Times New Roman" panose="02020603050405020304" pitchFamily="18" charset="0"/>
              </a:rPr>
              <a:t>IP (Internet Protocol) operates at this layer, providing logical addressing and packet forwarding.</a:t>
            </a:r>
          </a:p>
          <a:p>
            <a:r>
              <a:rPr lang="en-US" sz="2800" dirty="0">
                <a:solidFill>
                  <a:srgbClr val="FF0000"/>
                </a:solidFill>
                <a:latin typeface="Times New Roman" panose="02020603050405020304" pitchFamily="18" charset="0"/>
                <a:cs typeface="Times New Roman" panose="02020603050405020304" pitchFamily="18" charset="0"/>
              </a:rPr>
              <a:t>Routers, Firewalls, and layer 3 switches</a:t>
            </a:r>
            <a:r>
              <a:rPr lang="en-US" sz="2800" dirty="0">
                <a:latin typeface="Times New Roman" panose="02020603050405020304" pitchFamily="18" charset="0"/>
                <a:cs typeface="Times New Roman" panose="02020603050405020304" pitchFamily="18" charset="0"/>
              </a:rPr>
              <a:t> operate at the Network Layer.</a:t>
            </a:r>
          </a:p>
          <a:p>
            <a:endParaRPr lang="en-US" dirty="0"/>
          </a:p>
        </p:txBody>
      </p:sp>
    </p:spTree>
    <p:extLst>
      <p:ext uri="{BB962C8B-B14F-4D97-AF65-F5344CB8AC3E}">
        <p14:creationId xmlns:p14="http://schemas.microsoft.com/office/powerpoint/2010/main" val="681225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7D3DB-748E-4292-A7E4-FCC1AAB5708A}"/>
              </a:ext>
            </a:extLst>
          </p:cNvPr>
          <p:cNvSpPr>
            <a:spLocks noGrp="1"/>
          </p:cNvSpPr>
          <p:nvPr>
            <p:ph type="title"/>
          </p:nvPr>
        </p:nvSpPr>
        <p:spPr/>
        <p:txBody>
          <a:bodyPr/>
          <a:lstStyle/>
          <a:p>
            <a:r>
              <a:rPr lang="en-US" dirty="0"/>
              <a:t>4. </a:t>
            </a:r>
            <a:r>
              <a:rPr lang="en-US" dirty="0">
                <a:solidFill>
                  <a:srgbClr val="FF0000"/>
                </a:solidFill>
              </a:rPr>
              <a:t>Transport layer</a:t>
            </a:r>
          </a:p>
        </p:txBody>
      </p:sp>
      <p:sp>
        <p:nvSpPr>
          <p:cNvPr id="3" name="Content Placeholder 2">
            <a:extLst>
              <a:ext uri="{FF2B5EF4-FFF2-40B4-BE49-F238E27FC236}">
                <a16:creationId xmlns:a16="http://schemas.microsoft.com/office/drawing/2014/main" id="{0D29558C-19F2-47A1-915A-725593C1B82E}"/>
              </a:ext>
            </a:extLst>
          </p:cNvPr>
          <p:cNvSpPr>
            <a:spLocks noGrp="1"/>
          </p:cNvSpPr>
          <p:nvPr>
            <p:ph idx="1"/>
          </p:nvPr>
        </p:nvSpPr>
        <p:spPr/>
        <p:txBody>
          <a:bodyPr anchor="t"/>
          <a:lstStyle/>
          <a:p>
            <a:r>
              <a:rPr lang="en-US" sz="2800" dirty="0"/>
              <a:t>The basic function of the transport layer is to accept data from above it, split it up into smaller units if need be, pass these to the network layer, and ensure that the pieces all arrive correctly at the other end.</a:t>
            </a:r>
          </a:p>
          <a:p>
            <a:r>
              <a:rPr lang="en-US" sz="2800" dirty="0"/>
              <a:t>The Transport Layer ensures reliable end-to-end communication between devices.</a:t>
            </a:r>
          </a:p>
          <a:p>
            <a:endParaRPr lang="en-US" dirty="0"/>
          </a:p>
        </p:txBody>
      </p:sp>
    </p:spTree>
    <p:extLst>
      <p:ext uri="{BB962C8B-B14F-4D97-AF65-F5344CB8AC3E}">
        <p14:creationId xmlns:p14="http://schemas.microsoft.com/office/powerpoint/2010/main" val="2675376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86801-DAC2-4D03-9781-B854F215A26D}"/>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DFBD4C04-4E71-4ACB-B467-E37DAC165553}"/>
              </a:ext>
            </a:extLst>
          </p:cNvPr>
          <p:cNvSpPr>
            <a:spLocks noGrp="1"/>
          </p:cNvSpPr>
          <p:nvPr>
            <p:ph idx="1"/>
          </p:nvPr>
        </p:nvSpPr>
        <p:spPr/>
        <p:txBody>
          <a:bodyPr anchor="t"/>
          <a:lstStyle/>
          <a:p>
            <a:r>
              <a:rPr lang="en-US" sz="2800" dirty="0"/>
              <a:t>It is responsible for segmenting, reassembling, and error-checking data.</a:t>
            </a:r>
          </a:p>
          <a:p>
            <a:r>
              <a:rPr lang="en-US" sz="2800" dirty="0">
                <a:solidFill>
                  <a:srgbClr val="FF0000"/>
                </a:solidFill>
              </a:rPr>
              <a:t>TCP (Transmission Control Protocol) </a:t>
            </a:r>
            <a:r>
              <a:rPr lang="en-US" sz="2800" dirty="0"/>
              <a:t>and </a:t>
            </a:r>
            <a:r>
              <a:rPr lang="en-US" sz="2800" dirty="0">
                <a:solidFill>
                  <a:srgbClr val="FF0000"/>
                </a:solidFill>
              </a:rPr>
              <a:t>UDP (User Datagram Protocol) </a:t>
            </a:r>
            <a:r>
              <a:rPr lang="en-US" sz="2800" dirty="0"/>
              <a:t>are common Transport Layer protocols.</a:t>
            </a:r>
          </a:p>
          <a:p>
            <a:endParaRPr lang="en-US" dirty="0"/>
          </a:p>
        </p:txBody>
      </p:sp>
    </p:spTree>
    <p:extLst>
      <p:ext uri="{BB962C8B-B14F-4D97-AF65-F5344CB8AC3E}">
        <p14:creationId xmlns:p14="http://schemas.microsoft.com/office/powerpoint/2010/main" val="740721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DE051-8480-437A-9967-E4166A1FB619}"/>
              </a:ext>
            </a:extLst>
          </p:cNvPr>
          <p:cNvSpPr>
            <a:spLocks noGrp="1"/>
          </p:cNvSpPr>
          <p:nvPr>
            <p:ph type="title"/>
          </p:nvPr>
        </p:nvSpPr>
        <p:spPr/>
        <p:txBody>
          <a:bodyPr/>
          <a:lstStyle/>
          <a:p>
            <a:r>
              <a:rPr lang="en-US" dirty="0"/>
              <a:t>5. </a:t>
            </a:r>
            <a:r>
              <a:rPr lang="en-US" dirty="0">
                <a:solidFill>
                  <a:srgbClr val="FF0000"/>
                </a:solidFill>
              </a:rPr>
              <a:t>SESSION LAYER</a:t>
            </a:r>
          </a:p>
        </p:txBody>
      </p:sp>
      <p:sp>
        <p:nvSpPr>
          <p:cNvPr id="3" name="Content Placeholder 2">
            <a:extLst>
              <a:ext uri="{FF2B5EF4-FFF2-40B4-BE49-F238E27FC236}">
                <a16:creationId xmlns:a16="http://schemas.microsoft.com/office/drawing/2014/main" id="{07A3CAC5-F4D1-4466-8D07-2E42C5DB7211}"/>
              </a:ext>
            </a:extLst>
          </p:cNvPr>
          <p:cNvSpPr>
            <a:spLocks noGrp="1"/>
          </p:cNvSpPr>
          <p:nvPr>
            <p:ph idx="1"/>
          </p:nvPr>
        </p:nvSpPr>
        <p:spPr/>
        <p:txBody>
          <a:bodyPr anchor="t">
            <a:normAutofit/>
          </a:bodyPr>
          <a:lstStyle/>
          <a:p>
            <a:r>
              <a:rPr lang="en-US" sz="2800" dirty="0"/>
              <a:t>The Session Layer manages and synchronizes communication sessions between devices.</a:t>
            </a:r>
          </a:p>
          <a:p>
            <a:r>
              <a:rPr lang="en-US" sz="2800" dirty="0"/>
              <a:t>It establishes, maintains, and terminates connections, allowing for data exchange between applications.</a:t>
            </a:r>
          </a:p>
          <a:p>
            <a:r>
              <a:rPr lang="en-US" sz="2800" dirty="0"/>
              <a:t>This layer handles session establishment, maintenance, and termination, as well as synchronization and checkpointing.</a:t>
            </a:r>
          </a:p>
        </p:txBody>
      </p:sp>
    </p:spTree>
    <p:extLst>
      <p:ext uri="{BB962C8B-B14F-4D97-AF65-F5344CB8AC3E}">
        <p14:creationId xmlns:p14="http://schemas.microsoft.com/office/powerpoint/2010/main" val="1191194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F6B67-9BF6-4B2F-853F-FA1B4284F124}"/>
              </a:ext>
            </a:extLst>
          </p:cNvPr>
          <p:cNvSpPr>
            <a:spLocks noGrp="1"/>
          </p:cNvSpPr>
          <p:nvPr>
            <p:ph type="title"/>
          </p:nvPr>
        </p:nvSpPr>
        <p:spPr/>
        <p:txBody>
          <a:bodyPr/>
          <a:lstStyle/>
          <a:p>
            <a:r>
              <a:rPr lang="en-US" dirty="0"/>
              <a:t>6. </a:t>
            </a:r>
            <a:r>
              <a:rPr lang="en-US" dirty="0">
                <a:solidFill>
                  <a:srgbClr val="FF0000"/>
                </a:solidFill>
              </a:rPr>
              <a:t>PRESENTATION LAYER</a:t>
            </a:r>
          </a:p>
        </p:txBody>
      </p:sp>
      <p:sp>
        <p:nvSpPr>
          <p:cNvPr id="3" name="Content Placeholder 2">
            <a:extLst>
              <a:ext uri="{FF2B5EF4-FFF2-40B4-BE49-F238E27FC236}">
                <a16:creationId xmlns:a16="http://schemas.microsoft.com/office/drawing/2014/main" id="{83ADA35A-FCDB-4AF0-81BF-62E2C76417CB}"/>
              </a:ext>
            </a:extLst>
          </p:cNvPr>
          <p:cNvSpPr>
            <a:spLocks noGrp="1"/>
          </p:cNvSpPr>
          <p:nvPr>
            <p:ph idx="1"/>
          </p:nvPr>
        </p:nvSpPr>
        <p:spPr/>
        <p:txBody>
          <a:bodyPr anchor="t"/>
          <a:lstStyle/>
          <a:p>
            <a:r>
              <a:rPr lang="en-US" sz="2400" dirty="0"/>
              <a:t>The Presentation Layer is responsible for data translation, encryption, compression, and formatting.</a:t>
            </a:r>
          </a:p>
          <a:p>
            <a:r>
              <a:rPr lang="en-US" sz="2400" dirty="0"/>
              <a:t>It ensures that data exchanged between applications is in a format that the receiving application can understand.</a:t>
            </a:r>
          </a:p>
          <a:p>
            <a:r>
              <a:rPr lang="en-US" sz="2400" dirty="0"/>
              <a:t>This layer handles tasks such as data encryption, decryption, data compression, and character encoding conversion</a:t>
            </a:r>
          </a:p>
          <a:p>
            <a:endParaRPr lang="en-US" dirty="0"/>
          </a:p>
        </p:txBody>
      </p:sp>
    </p:spTree>
    <p:extLst>
      <p:ext uri="{BB962C8B-B14F-4D97-AF65-F5344CB8AC3E}">
        <p14:creationId xmlns:p14="http://schemas.microsoft.com/office/powerpoint/2010/main" val="3127773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CF63B-1F3D-43AE-ABB6-98F6EAE15732}"/>
              </a:ext>
            </a:extLst>
          </p:cNvPr>
          <p:cNvSpPr>
            <a:spLocks noGrp="1"/>
          </p:cNvSpPr>
          <p:nvPr>
            <p:ph type="title"/>
          </p:nvPr>
        </p:nvSpPr>
        <p:spPr/>
        <p:txBody>
          <a:bodyPr/>
          <a:lstStyle/>
          <a:p>
            <a:r>
              <a:rPr lang="en-US" dirty="0"/>
              <a:t>7. </a:t>
            </a:r>
            <a:r>
              <a:rPr lang="en-US" dirty="0">
                <a:solidFill>
                  <a:srgbClr val="FF0000"/>
                </a:solidFill>
              </a:rPr>
              <a:t>APPLICATION LAYER</a:t>
            </a:r>
          </a:p>
        </p:txBody>
      </p:sp>
      <p:sp>
        <p:nvSpPr>
          <p:cNvPr id="3" name="Content Placeholder 2">
            <a:extLst>
              <a:ext uri="{FF2B5EF4-FFF2-40B4-BE49-F238E27FC236}">
                <a16:creationId xmlns:a16="http://schemas.microsoft.com/office/drawing/2014/main" id="{F0E6075F-E7E4-4EFF-B7B3-A2EBEE4F5874}"/>
              </a:ext>
            </a:extLst>
          </p:cNvPr>
          <p:cNvSpPr>
            <a:spLocks noGrp="1"/>
          </p:cNvSpPr>
          <p:nvPr>
            <p:ph idx="1"/>
          </p:nvPr>
        </p:nvSpPr>
        <p:spPr/>
        <p:txBody>
          <a:bodyPr anchor="t">
            <a:normAutofit/>
          </a:bodyPr>
          <a:lstStyle/>
          <a:p>
            <a:r>
              <a:rPr lang="en-US" sz="2800" dirty="0"/>
              <a:t>The Application Layer provides network services directly to end-users and applications.</a:t>
            </a:r>
          </a:p>
          <a:p>
            <a:r>
              <a:rPr lang="en-US" sz="2800" dirty="0"/>
              <a:t>It enables communication between applications and facilitates user interactions with the network.</a:t>
            </a:r>
          </a:p>
        </p:txBody>
      </p:sp>
    </p:spTree>
    <p:extLst>
      <p:ext uri="{BB962C8B-B14F-4D97-AF65-F5344CB8AC3E}">
        <p14:creationId xmlns:p14="http://schemas.microsoft.com/office/powerpoint/2010/main" val="1613181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32C5DB7-D0A9-4E85-A1DD-7CAF0E5B11F7}"/>
              </a:ext>
            </a:extLst>
          </p:cNvPr>
          <p:cNvSpPr>
            <a:spLocks noGrp="1"/>
          </p:cNvSpPr>
          <p:nvPr>
            <p:ph idx="1"/>
          </p:nvPr>
        </p:nvSpPr>
        <p:spPr/>
        <p:txBody>
          <a:bodyPr anchor="t">
            <a:noAutofit/>
          </a:bodyPr>
          <a:lstStyle/>
          <a:p>
            <a:r>
              <a:rPr lang="en-US" sz="2400" b="1" dirty="0">
                <a:solidFill>
                  <a:srgbClr val="FF0000"/>
                </a:solidFill>
                <a:latin typeface="Times New Roman" panose="02020603050405020304" pitchFamily="18" charset="0"/>
                <a:cs typeface="Times New Roman" panose="02020603050405020304" pitchFamily="18" charset="0"/>
              </a:rPr>
              <a:t>A network protocol </a:t>
            </a:r>
            <a:r>
              <a:rPr lang="en-US" sz="2400" dirty="0">
                <a:solidFill>
                  <a:schemeClr val="tx1"/>
                </a:solidFill>
                <a:latin typeface="Times New Roman" panose="02020603050405020304" pitchFamily="18" charset="0"/>
                <a:cs typeface="Times New Roman" panose="02020603050405020304" pitchFamily="18" charset="0"/>
              </a:rPr>
              <a:t>is a language that is used by systems that wish to communicate with one another. </a:t>
            </a:r>
          </a:p>
          <a:p>
            <a:pPr marL="0" indent="0" algn="ctr">
              <a:buNone/>
            </a:pPr>
            <a:r>
              <a:rPr lang="en-US" sz="2400" b="1" dirty="0">
                <a:solidFill>
                  <a:srgbClr val="FF0000"/>
                </a:solidFill>
                <a:latin typeface="Times New Roman" panose="02020603050405020304" pitchFamily="18" charset="0"/>
                <a:cs typeface="Times New Roman" panose="02020603050405020304" pitchFamily="18" charset="0"/>
              </a:rPr>
              <a:t>OR</a:t>
            </a:r>
          </a:p>
          <a:p>
            <a:r>
              <a:rPr lang="en-US" sz="2400" b="1" i="0" dirty="0">
                <a:solidFill>
                  <a:srgbClr val="FF0000"/>
                </a:solidFill>
                <a:effectLst/>
                <a:latin typeface="Times New Roman" panose="02020603050405020304" pitchFamily="18" charset="0"/>
                <a:cs typeface="Times New Roman" panose="02020603050405020304" pitchFamily="18" charset="0"/>
              </a:rPr>
              <a:t>Network Protocols</a:t>
            </a:r>
            <a:r>
              <a:rPr lang="en-US" sz="2400" b="0" i="0" dirty="0">
                <a:solidFill>
                  <a:srgbClr val="FF0000"/>
                </a:solidFill>
                <a:effectLst/>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are a set of rules governing the exchange of information in an easy, reliable, and secure way.</a:t>
            </a:r>
          </a:p>
          <a:p>
            <a:r>
              <a:rPr lang="en-US" sz="2400" dirty="0">
                <a:solidFill>
                  <a:schemeClr val="tx1"/>
                </a:solidFill>
                <a:latin typeface="Times New Roman" panose="02020603050405020304" pitchFamily="18" charset="0"/>
                <a:cs typeface="Times New Roman" panose="02020603050405020304" pitchFamily="18" charset="0"/>
              </a:rPr>
              <a:t> If two systems wish to communicate (or talk) with one another, they need to speak the same language (or protocol</a:t>
            </a:r>
            <a:r>
              <a:rPr lang="en-US" sz="2400" dirty="0">
                <a:latin typeface="Times New Roman" panose="02020603050405020304" pitchFamily="18" charset="0"/>
                <a:cs typeface="Times New Roman" panose="02020603050405020304" pitchFamily="18" charset="0"/>
              </a:rPr>
              <a:t>).</a:t>
            </a:r>
          </a:p>
        </p:txBody>
      </p:sp>
      <p:sp>
        <p:nvSpPr>
          <p:cNvPr id="7" name="Title 6">
            <a:extLst>
              <a:ext uri="{FF2B5EF4-FFF2-40B4-BE49-F238E27FC236}">
                <a16:creationId xmlns:a16="http://schemas.microsoft.com/office/drawing/2014/main" id="{9C388EFA-1AAA-4FA0-8CE9-99EF154462D6}"/>
              </a:ext>
            </a:extLst>
          </p:cNvPr>
          <p:cNvSpPr>
            <a:spLocks noGrp="1"/>
          </p:cNvSpPr>
          <p:nvPr>
            <p:ph type="title"/>
          </p:nvPr>
        </p:nvSpPr>
        <p:spPr/>
        <p:txBody>
          <a:bodyPr anchor="ctr">
            <a:normAutofit/>
          </a:bodyPr>
          <a:lstStyle/>
          <a:p>
            <a:pPr algn="ctr"/>
            <a:r>
              <a:rPr lang="en-US" sz="4000" dirty="0">
                <a:solidFill>
                  <a:srgbClr val="FF0000"/>
                </a:solidFill>
              </a:rPr>
              <a:t>NETWORKING PROTOCOLS</a:t>
            </a:r>
          </a:p>
        </p:txBody>
      </p:sp>
      <p:pic>
        <p:nvPicPr>
          <p:cNvPr id="9" name="Picture 8">
            <a:extLst>
              <a:ext uri="{FF2B5EF4-FFF2-40B4-BE49-F238E27FC236}">
                <a16:creationId xmlns:a16="http://schemas.microsoft.com/office/drawing/2014/main" id="{C92EF840-E0CF-41EA-A355-ED8C495F956B}"/>
              </a:ext>
            </a:extLst>
          </p:cNvPr>
          <p:cNvPicPr>
            <a:picLocks noChangeAspect="1"/>
          </p:cNvPicPr>
          <p:nvPr/>
        </p:nvPicPr>
        <p:blipFill>
          <a:blip r:embed="rId2"/>
          <a:stretch>
            <a:fillRect/>
          </a:stretch>
        </p:blipFill>
        <p:spPr>
          <a:xfrm>
            <a:off x="9172473" y="882650"/>
            <a:ext cx="2240280" cy="1049154"/>
          </a:xfrm>
          <a:prstGeom prst="rect">
            <a:avLst/>
          </a:prstGeom>
        </p:spPr>
      </p:pic>
    </p:spTree>
    <p:extLst>
      <p:ext uri="{BB962C8B-B14F-4D97-AF65-F5344CB8AC3E}">
        <p14:creationId xmlns:p14="http://schemas.microsoft.com/office/powerpoint/2010/main" val="263784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8E8AB-DA2C-403C-814E-2B75656FA525}"/>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901BA66D-C4DE-45E8-ABFD-408690CDF689}"/>
              </a:ext>
            </a:extLst>
          </p:cNvPr>
          <p:cNvSpPr>
            <a:spLocks noGrp="1"/>
          </p:cNvSpPr>
          <p:nvPr>
            <p:ph idx="1"/>
          </p:nvPr>
        </p:nvSpPr>
        <p:spPr/>
        <p:txBody>
          <a:bodyPr anchor="t"/>
          <a:lstStyle/>
          <a:p>
            <a:r>
              <a:rPr lang="en-US" sz="3200" dirty="0"/>
              <a:t>Protocols like </a:t>
            </a:r>
            <a:r>
              <a:rPr lang="en-US" sz="3200" dirty="0">
                <a:solidFill>
                  <a:srgbClr val="FF0000"/>
                </a:solidFill>
              </a:rPr>
              <a:t>HTTP</a:t>
            </a:r>
            <a:r>
              <a:rPr lang="en-US" sz="3200" dirty="0"/>
              <a:t>, </a:t>
            </a:r>
            <a:r>
              <a:rPr lang="en-US" sz="3200" dirty="0">
                <a:solidFill>
                  <a:srgbClr val="FF0000"/>
                </a:solidFill>
              </a:rPr>
              <a:t>FTP</a:t>
            </a:r>
            <a:r>
              <a:rPr lang="en-US" sz="3200" dirty="0"/>
              <a:t>, </a:t>
            </a:r>
            <a:r>
              <a:rPr lang="en-US" sz="3200" dirty="0">
                <a:solidFill>
                  <a:srgbClr val="FF0000"/>
                </a:solidFill>
              </a:rPr>
              <a:t>SMTP</a:t>
            </a:r>
            <a:r>
              <a:rPr lang="en-US" sz="3200" dirty="0"/>
              <a:t>, and </a:t>
            </a:r>
            <a:r>
              <a:rPr lang="en-US" sz="3200" dirty="0">
                <a:solidFill>
                  <a:srgbClr val="FF0000"/>
                </a:solidFill>
              </a:rPr>
              <a:t>DNS </a:t>
            </a:r>
            <a:r>
              <a:rPr lang="en-US" sz="3200" dirty="0"/>
              <a:t>operate at this layer.</a:t>
            </a:r>
          </a:p>
          <a:p>
            <a:r>
              <a:rPr lang="en-US" sz="3200" dirty="0"/>
              <a:t>Application Layer protocols define the rules and conventions for communication between software applications</a:t>
            </a:r>
          </a:p>
          <a:p>
            <a:endParaRPr lang="en-US" dirty="0"/>
          </a:p>
        </p:txBody>
      </p:sp>
    </p:spTree>
    <p:extLst>
      <p:ext uri="{BB962C8B-B14F-4D97-AF65-F5344CB8AC3E}">
        <p14:creationId xmlns:p14="http://schemas.microsoft.com/office/powerpoint/2010/main" val="3523986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4D56B-5CA8-41DE-8E44-D0F7EE6DA59F}"/>
              </a:ext>
            </a:extLst>
          </p:cNvPr>
          <p:cNvSpPr>
            <a:spLocks noGrp="1"/>
          </p:cNvSpPr>
          <p:nvPr>
            <p:ph type="title"/>
          </p:nvPr>
        </p:nvSpPr>
        <p:spPr/>
        <p:txBody>
          <a:bodyPr/>
          <a:lstStyle/>
          <a:p>
            <a:r>
              <a:rPr lang="en-US" dirty="0">
                <a:solidFill>
                  <a:schemeClr val="accent1"/>
                </a:solidFill>
              </a:rPr>
              <a:t>CONT…</a:t>
            </a:r>
          </a:p>
        </p:txBody>
      </p:sp>
      <p:pic>
        <p:nvPicPr>
          <p:cNvPr id="5" name="Content Placeholder 4">
            <a:extLst>
              <a:ext uri="{FF2B5EF4-FFF2-40B4-BE49-F238E27FC236}">
                <a16:creationId xmlns:a16="http://schemas.microsoft.com/office/drawing/2014/main" id="{8D497F5C-1A79-4503-BF21-4C68466C9C22}"/>
              </a:ext>
            </a:extLst>
          </p:cNvPr>
          <p:cNvPicPr>
            <a:picLocks noGrp="1" noChangeAspect="1"/>
          </p:cNvPicPr>
          <p:nvPr>
            <p:ph idx="1"/>
          </p:nvPr>
        </p:nvPicPr>
        <p:blipFill>
          <a:blip r:embed="rId2"/>
          <a:stretch>
            <a:fillRect/>
          </a:stretch>
        </p:blipFill>
        <p:spPr>
          <a:xfrm>
            <a:off x="2857226" y="693506"/>
            <a:ext cx="8753582" cy="5822929"/>
          </a:xfrm>
        </p:spPr>
      </p:pic>
    </p:spTree>
    <p:extLst>
      <p:ext uri="{BB962C8B-B14F-4D97-AF65-F5344CB8AC3E}">
        <p14:creationId xmlns:p14="http://schemas.microsoft.com/office/powerpoint/2010/main" val="3645569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42923-F5FF-4810-9DFE-450E9F5200D5}"/>
              </a:ext>
            </a:extLst>
          </p:cNvPr>
          <p:cNvSpPr>
            <a:spLocks noGrp="1"/>
          </p:cNvSpPr>
          <p:nvPr>
            <p:ph type="title"/>
          </p:nvPr>
        </p:nvSpPr>
        <p:spPr>
          <a:xfrm>
            <a:off x="581191" y="1152144"/>
            <a:ext cx="11029616" cy="1188720"/>
          </a:xfrm>
        </p:spPr>
        <p:txBody>
          <a:bodyPr>
            <a:normAutofit fontScale="90000"/>
          </a:bodyPr>
          <a:lstStyle/>
          <a:p>
            <a:pPr algn="ctr"/>
            <a:r>
              <a:rPr lang="en-US" sz="6700" b="0" i="0" dirty="0">
                <a:solidFill>
                  <a:srgbClr val="FF0000"/>
                </a:solidFill>
                <a:effectLst/>
                <a:latin typeface="var(--ff-lato)"/>
              </a:rPr>
              <a:t>TCP/IP</a:t>
            </a:r>
            <a:br>
              <a:rPr lang="en-US" b="0" i="0" dirty="0">
                <a:solidFill>
                  <a:srgbClr val="000000"/>
                </a:solidFill>
                <a:effectLst/>
                <a:latin typeface="var(--ff-lato)"/>
              </a:rPr>
            </a:br>
            <a:endParaRPr lang="en-US" dirty="0"/>
          </a:p>
        </p:txBody>
      </p:sp>
      <p:sp>
        <p:nvSpPr>
          <p:cNvPr id="3" name="Content Placeholder 2">
            <a:extLst>
              <a:ext uri="{FF2B5EF4-FFF2-40B4-BE49-F238E27FC236}">
                <a16:creationId xmlns:a16="http://schemas.microsoft.com/office/drawing/2014/main" id="{4EEA2163-2B80-457C-AD47-0A6D2ADE43CE}"/>
              </a:ext>
            </a:extLst>
          </p:cNvPr>
          <p:cNvSpPr>
            <a:spLocks noGrp="1"/>
          </p:cNvSpPr>
          <p:nvPr>
            <p:ph idx="1"/>
          </p:nvPr>
        </p:nvSpPr>
        <p:spPr/>
        <p:txBody>
          <a:bodyPr anchor="t">
            <a:normAutofit/>
          </a:bodyPr>
          <a:lstStyle/>
          <a:p>
            <a:r>
              <a:rPr lang="en-US" sz="3200" b="0" i="0" dirty="0">
                <a:solidFill>
                  <a:srgbClr val="000000"/>
                </a:solidFill>
                <a:effectLst/>
                <a:latin typeface="Verdana" panose="020B0604030504040204" pitchFamily="34" charset="0"/>
              </a:rPr>
              <a:t>TCP/IP stands for </a:t>
            </a:r>
            <a:r>
              <a:rPr lang="en-US" sz="3200" b="1" i="0" dirty="0">
                <a:solidFill>
                  <a:srgbClr val="FF0000"/>
                </a:solidFill>
                <a:effectLst/>
                <a:latin typeface="inherit"/>
              </a:rPr>
              <a:t>Transmission Control Protocol/Internet Protocol</a:t>
            </a:r>
            <a:r>
              <a:rPr lang="en-US" sz="3200" b="0" i="0" dirty="0">
                <a:solidFill>
                  <a:srgbClr val="000000"/>
                </a:solidFill>
                <a:effectLst/>
                <a:latin typeface="Verdana" panose="020B0604030504040204" pitchFamily="34" charset="0"/>
              </a:rPr>
              <a:t>. </a:t>
            </a:r>
          </a:p>
          <a:p>
            <a:pPr algn="l"/>
            <a:r>
              <a:rPr lang="en-US" sz="3200" b="0" i="0" dirty="0">
                <a:solidFill>
                  <a:srgbClr val="000000"/>
                </a:solidFill>
                <a:effectLst/>
                <a:latin typeface="Verdana" panose="020B0604030504040204" pitchFamily="34" charset="0"/>
              </a:rPr>
              <a:t>The TCP/IP model evolved from ARPANET, the precursor to the modern Internet.</a:t>
            </a:r>
          </a:p>
          <a:p>
            <a:pPr algn="l"/>
            <a:endParaRPr lang="en-US" dirty="0">
              <a:solidFill>
                <a:srgbClr val="000000"/>
              </a:solidFill>
              <a:latin typeface="Verdana" panose="020B0604030504040204" pitchFamily="34" charset="0"/>
            </a:endParaRPr>
          </a:p>
          <a:p>
            <a:pPr marL="0" indent="0" algn="l">
              <a:buNone/>
            </a:pPr>
            <a:endParaRPr lang="en-US" b="0" i="0" dirty="0">
              <a:solidFill>
                <a:srgbClr val="000000"/>
              </a:solidFill>
              <a:effectLst/>
              <a:latin typeface="Verdana" panose="020B0604030504040204" pitchFamily="34" charset="0"/>
            </a:endParaRPr>
          </a:p>
          <a:p>
            <a:endParaRPr lang="en-US" dirty="0"/>
          </a:p>
        </p:txBody>
      </p:sp>
    </p:spTree>
    <p:extLst>
      <p:ext uri="{BB962C8B-B14F-4D97-AF65-F5344CB8AC3E}">
        <p14:creationId xmlns:p14="http://schemas.microsoft.com/office/powerpoint/2010/main" val="1523222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2800F-41EB-4B62-8844-A9B5F453E1E4}"/>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193223E3-59F5-4389-B424-69B24312B170}"/>
              </a:ext>
            </a:extLst>
          </p:cNvPr>
          <p:cNvSpPr>
            <a:spLocks noGrp="1"/>
          </p:cNvSpPr>
          <p:nvPr>
            <p:ph idx="1"/>
          </p:nvPr>
        </p:nvSpPr>
        <p:spPr/>
        <p:txBody>
          <a:bodyPr/>
          <a:lstStyle/>
          <a:p>
            <a:pPr algn="l"/>
            <a:r>
              <a:rPr lang="en-US" sz="3200" b="0" i="0" dirty="0">
                <a:solidFill>
                  <a:srgbClr val="000000"/>
                </a:solidFill>
                <a:effectLst/>
                <a:latin typeface="Verdana" panose="020B0604030504040204" pitchFamily="34" charset="0"/>
              </a:rPr>
              <a:t>It was developed by the U.S. Department of Defense and is based on the protocols used in the ARPANET.</a:t>
            </a:r>
          </a:p>
          <a:p>
            <a:r>
              <a:rPr lang="en-US" sz="3200" b="0" i="0" dirty="0">
                <a:solidFill>
                  <a:srgbClr val="000000"/>
                </a:solidFill>
                <a:effectLst/>
                <a:latin typeface="Verdana" panose="020B0604030504040204" pitchFamily="34" charset="0"/>
              </a:rPr>
              <a:t>TCP/IP is a set of layered protocols used for communication over the Internet. </a:t>
            </a:r>
          </a:p>
          <a:p>
            <a:endParaRPr lang="en-US" dirty="0"/>
          </a:p>
        </p:txBody>
      </p:sp>
    </p:spTree>
    <p:extLst>
      <p:ext uri="{BB962C8B-B14F-4D97-AF65-F5344CB8AC3E}">
        <p14:creationId xmlns:p14="http://schemas.microsoft.com/office/powerpoint/2010/main" val="586297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8BF1F-9AB1-41DB-8D23-917B341B4BAE}"/>
              </a:ext>
            </a:extLst>
          </p:cNvPr>
          <p:cNvSpPr>
            <a:spLocks noGrp="1"/>
          </p:cNvSpPr>
          <p:nvPr>
            <p:ph type="title"/>
          </p:nvPr>
        </p:nvSpPr>
        <p:spPr/>
        <p:txBody>
          <a:bodyPr/>
          <a:lstStyle/>
          <a:p>
            <a:r>
              <a:rPr lang="en-US" dirty="0">
                <a:solidFill>
                  <a:srgbClr val="00B0F0"/>
                </a:solidFill>
              </a:rPr>
              <a:t>CONT…</a:t>
            </a:r>
          </a:p>
        </p:txBody>
      </p:sp>
      <p:sp>
        <p:nvSpPr>
          <p:cNvPr id="3" name="Content Placeholder 2">
            <a:extLst>
              <a:ext uri="{FF2B5EF4-FFF2-40B4-BE49-F238E27FC236}">
                <a16:creationId xmlns:a16="http://schemas.microsoft.com/office/drawing/2014/main" id="{D90C4397-2FDD-4B88-91FA-FADFE2F2AD20}"/>
              </a:ext>
            </a:extLst>
          </p:cNvPr>
          <p:cNvSpPr>
            <a:spLocks noGrp="1"/>
          </p:cNvSpPr>
          <p:nvPr>
            <p:ph idx="1"/>
          </p:nvPr>
        </p:nvSpPr>
        <p:spPr/>
        <p:txBody>
          <a:bodyPr anchor="t"/>
          <a:lstStyle/>
          <a:p>
            <a:pPr algn="l"/>
            <a:r>
              <a:rPr lang="en-US" sz="2800" b="0" i="0" dirty="0">
                <a:solidFill>
                  <a:srgbClr val="000000"/>
                </a:solidFill>
                <a:effectLst/>
                <a:latin typeface="Verdana" panose="020B0604030504040204" pitchFamily="34" charset="0"/>
              </a:rPr>
              <a:t>TCP/IP is used on </a:t>
            </a:r>
            <a:r>
              <a:rPr lang="en-US" sz="2800" b="0" i="0" dirty="0">
                <a:solidFill>
                  <a:srgbClr val="FF0000"/>
                </a:solidFill>
                <a:effectLst/>
                <a:latin typeface="Verdana" panose="020B0604030504040204" pitchFamily="34" charset="0"/>
              </a:rPr>
              <a:t>small</a:t>
            </a:r>
            <a:r>
              <a:rPr lang="en-US" sz="2800" b="0" i="0" dirty="0">
                <a:solidFill>
                  <a:srgbClr val="000000"/>
                </a:solidFill>
                <a:effectLst/>
                <a:latin typeface="Verdana" panose="020B0604030504040204" pitchFamily="34" charset="0"/>
              </a:rPr>
              <a:t>, </a:t>
            </a:r>
            <a:r>
              <a:rPr lang="en-US" sz="2800" b="0" i="0" dirty="0">
                <a:solidFill>
                  <a:srgbClr val="FF0000"/>
                </a:solidFill>
                <a:effectLst/>
                <a:latin typeface="Verdana" panose="020B0604030504040204" pitchFamily="34" charset="0"/>
              </a:rPr>
              <a:t>medium</a:t>
            </a:r>
            <a:r>
              <a:rPr lang="en-US" sz="2800" b="0" i="0" dirty="0">
                <a:solidFill>
                  <a:srgbClr val="000000"/>
                </a:solidFill>
                <a:effectLst/>
                <a:latin typeface="Verdana" panose="020B0604030504040204" pitchFamily="34" charset="0"/>
              </a:rPr>
              <a:t>, and </a:t>
            </a:r>
            <a:r>
              <a:rPr lang="en-US" sz="2800" b="0" i="0" dirty="0">
                <a:solidFill>
                  <a:srgbClr val="FF0000"/>
                </a:solidFill>
                <a:effectLst/>
                <a:latin typeface="Verdana" panose="020B0604030504040204" pitchFamily="34" charset="0"/>
              </a:rPr>
              <a:t>large networks </a:t>
            </a:r>
            <a:r>
              <a:rPr lang="en-US" sz="2800" b="0" i="0" dirty="0">
                <a:solidFill>
                  <a:srgbClr val="000000"/>
                </a:solidFill>
                <a:effectLst/>
                <a:latin typeface="Verdana" panose="020B0604030504040204" pitchFamily="34" charset="0"/>
              </a:rPr>
              <a:t>and has been adopted as the protocol of the Internet. </a:t>
            </a:r>
          </a:p>
          <a:p>
            <a:pPr algn="l"/>
            <a:r>
              <a:rPr lang="en-US" sz="2800" b="0" i="0" dirty="0">
                <a:solidFill>
                  <a:srgbClr val="000000"/>
                </a:solidFill>
                <a:effectLst/>
                <a:latin typeface="Verdana" panose="020B0604030504040204" pitchFamily="34" charset="0"/>
              </a:rPr>
              <a:t>TCP/IP is a protocol suite—meaning that there are multiple protocols within the TCP/IP. </a:t>
            </a:r>
          </a:p>
          <a:p>
            <a:pPr algn="l"/>
            <a:r>
              <a:rPr lang="en-US" sz="2800" b="0" i="0" dirty="0">
                <a:solidFill>
                  <a:srgbClr val="000000"/>
                </a:solidFill>
                <a:effectLst/>
                <a:latin typeface="Verdana" panose="020B0604030504040204" pitchFamily="34" charset="0"/>
              </a:rPr>
              <a:t>You will be required to know a </a:t>
            </a:r>
            <a:r>
              <a:rPr lang="en-US" sz="2800" b="0" i="0" dirty="0">
                <a:solidFill>
                  <a:srgbClr val="FF0000"/>
                </a:solidFill>
                <a:effectLst/>
                <a:latin typeface="Verdana" panose="020B0604030504040204" pitchFamily="34" charset="0"/>
              </a:rPr>
              <a:t>number of these protocols </a:t>
            </a:r>
          </a:p>
          <a:p>
            <a:endParaRPr lang="en-US" dirty="0"/>
          </a:p>
        </p:txBody>
      </p:sp>
    </p:spTree>
    <p:extLst>
      <p:ext uri="{BB962C8B-B14F-4D97-AF65-F5344CB8AC3E}">
        <p14:creationId xmlns:p14="http://schemas.microsoft.com/office/powerpoint/2010/main" val="3098248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32463-6862-4F5D-BA52-B5721085618D}"/>
              </a:ext>
            </a:extLst>
          </p:cNvPr>
          <p:cNvSpPr>
            <a:spLocks noGrp="1"/>
          </p:cNvSpPr>
          <p:nvPr>
            <p:ph type="title"/>
          </p:nvPr>
        </p:nvSpPr>
        <p:spPr/>
        <p:txBody>
          <a:bodyPr/>
          <a:lstStyle/>
          <a:p>
            <a:r>
              <a:rPr lang="en-US" dirty="0">
                <a:solidFill>
                  <a:srgbClr val="00B0F0"/>
                </a:solidFill>
              </a:rPr>
              <a:t>CONT…</a:t>
            </a:r>
          </a:p>
        </p:txBody>
      </p:sp>
      <p:sp>
        <p:nvSpPr>
          <p:cNvPr id="3" name="Content Placeholder 2">
            <a:extLst>
              <a:ext uri="{FF2B5EF4-FFF2-40B4-BE49-F238E27FC236}">
                <a16:creationId xmlns:a16="http://schemas.microsoft.com/office/drawing/2014/main" id="{C3C94FC2-9C07-4479-9ACA-4A020574F042}"/>
              </a:ext>
            </a:extLst>
          </p:cNvPr>
          <p:cNvSpPr>
            <a:spLocks noGrp="1"/>
          </p:cNvSpPr>
          <p:nvPr>
            <p:ph idx="1"/>
          </p:nvPr>
        </p:nvSpPr>
        <p:spPr/>
        <p:txBody>
          <a:bodyPr anchor="t">
            <a:normAutofit/>
          </a:bodyPr>
          <a:lstStyle/>
          <a:p>
            <a:pPr algn="l"/>
            <a:r>
              <a:rPr lang="en-US" sz="2000" b="0" i="0" dirty="0">
                <a:solidFill>
                  <a:srgbClr val="000000"/>
                </a:solidFill>
                <a:effectLst/>
                <a:latin typeface="Verdana" panose="020B0604030504040204" pitchFamily="34" charset="0"/>
              </a:rPr>
              <a:t>The communication model of this suite is a </a:t>
            </a:r>
            <a:r>
              <a:rPr lang="en-US" sz="2000" b="0" i="0" dirty="0">
                <a:solidFill>
                  <a:srgbClr val="FF0000"/>
                </a:solidFill>
                <a:effectLst/>
                <a:latin typeface="Verdana" panose="020B0604030504040204" pitchFamily="34" charset="0"/>
              </a:rPr>
              <a:t>client-server model</a:t>
            </a:r>
            <a:r>
              <a:rPr lang="en-US" sz="2000" b="0" i="0" dirty="0">
                <a:solidFill>
                  <a:srgbClr val="000000"/>
                </a:solidFill>
                <a:effectLst/>
                <a:latin typeface="Verdana" panose="020B0604030504040204" pitchFamily="34" charset="0"/>
              </a:rPr>
              <a:t>. A computer that sends a request is the </a:t>
            </a:r>
            <a:r>
              <a:rPr lang="en-US" sz="2000" b="0" i="0" dirty="0">
                <a:solidFill>
                  <a:schemeClr val="accent1"/>
                </a:solidFill>
                <a:effectLst/>
                <a:latin typeface="Verdana" panose="020B0604030504040204" pitchFamily="34" charset="0"/>
              </a:rPr>
              <a:t>client</a:t>
            </a:r>
            <a:r>
              <a:rPr lang="en-US" sz="2000" b="0" i="0" dirty="0">
                <a:solidFill>
                  <a:srgbClr val="000000"/>
                </a:solidFill>
                <a:effectLst/>
                <a:latin typeface="Verdana" panose="020B0604030504040204" pitchFamily="34" charset="0"/>
              </a:rPr>
              <a:t> and a computer to which the request is sent is the </a:t>
            </a:r>
            <a:r>
              <a:rPr lang="en-US" sz="2000" b="0" i="0" dirty="0">
                <a:solidFill>
                  <a:schemeClr val="accent1"/>
                </a:solidFill>
                <a:effectLst/>
                <a:latin typeface="Verdana" panose="020B0604030504040204" pitchFamily="34" charset="0"/>
              </a:rPr>
              <a:t>server.</a:t>
            </a:r>
          </a:p>
          <a:p>
            <a:pPr algn="l"/>
            <a:r>
              <a:rPr lang="en-US" sz="2000" b="0" i="0" dirty="0">
                <a:solidFill>
                  <a:schemeClr val="tx1"/>
                </a:solidFill>
                <a:effectLst/>
                <a:latin typeface="Verdana" panose="020B0604030504040204" pitchFamily="34" charset="0"/>
              </a:rPr>
              <a:t>TCP/IP has four layers:</a:t>
            </a:r>
          </a:p>
          <a:p>
            <a:pPr lvl="4">
              <a:buFont typeface="+mj-lt"/>
              <a:buAutoNum type="arabicPeriod"/>
            </a:pPr>
            <a:r>
              <a:rPr lang="en-US" sz="2000" dirty="0">
                <a:solidFill>
                  <a:srgbClr val="FF0000"/>
                </a:solidFill>
                <a:latin typeface="Verdana" panose="020B0604030504040204" pitchFamily="34" charset="0"/>
              </a:rPr>
              <a:t>Network Interface Layer</a:t>
            </a:r>
          </a:p>
          <a:p>
            <a:pPr lvl="4">
              <a:buFont typeface="+mj-lt"/>
              <a:buAutoNum type="arabicPeriod"/>
            </a:pPr>
            <a:r>
              <a:rPr lang="en-US" sz="2000" b="0" i="0" dirty="0">
                <a:solidFill>
                  <a:srgbClr val="FF0000"/>
                </a:solidFill>
                <a:effectLst/>
                <a:latin typeface="Verdana" panose="020B0604030504040204" pitchFamily="34" charset="0"/>
              </a:rPr>
              <a:t>Internet Layer</a:t>
            </a:r>
          </a:p>
          <a:p>
            <a:pPr lvl="4">
              <a:buFont typeface="+mj-lt"/>
              <a:buAutoNum type="arabicPeriod"/>
            </a:pPr>
            <a:r>
              <a:rPr lang="en-US" sz="2000" dirty="0">
                <a:solidFill>
                  <a:srgbClr val="FF0000"/>
                </a:solidFill>
                <a:latin typeface="Verdana" panose="020B0604030504040204" pitchFamily="34" charset="0"/>
              </a:rPr>
              <a:t>Transport Layer</a:t>
            </a:r>
          </a:p>
          <a:p>
            <a:pPr lvl="4">
              <a:buFont typeface="+mj-lt"/>
              <a:buAutoNum type="arabicPeriod"/>
            </a:pPr>
            <a:r>
              <a:rPr lang="en-US" sz="2000" b="0" i="0" dirty="0">
                <a:solidFill>
                  <a:srgbClr val="FF0000"/>
                </a:solidFill>
                <a:effectLst/>
                <a:latin typeface="Verdana" panose="020B0604030504040204" pitchFamily="34" charset="0"/>
              </a:rPr>
              <a:t>Application Layer</a:t>
            </a:r>
          </a:p>
          <a:p>
            <a:endParaRPr lang="en-US" dirty="0"/>
          </a:p>
        </p:txBody>
      </p:sp>
    </p:spTree>
    <p:extLst>
      <p:ext uri="{BB962C8B-B14F-4D97-AF65-F5344CB8AC3E}">
        <p14:creationId xmlns:p14="http://schemas.microsoft.com/office/powerpoint/2010/main" val="1700075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81DE2-EED1-48C2-9507-BEA685CC9D39}"/>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E011DF93-3486-45A4-95B7-0C2377EA6B62}"/>
              </a:ext>
            </a:extLst>
          </p:cNvPr>
          <p:cNvSpPr>
            <a:spLocks noGrp="1"/>
          </p:cNvSpPr>
          <p:nvPr>
            <p:ph idx="1"/>
          </p:nvPr>
        </p:nvSpPr>
        <p:spPr/>
        <p:txBody>
          <a:bodyPr anchor="t"/>
          <a:lstStyle/>
          <a:p>
            <a:pPr marL="357750" indent="-285750">
              <a:buFont typeface="Wingdings" panose="05000000000000000000" pitchFamily="2" charset="2"/>
              <a:buChar char="§"/>
            </a:pPr>
            <a:r>
              <a:rPr lang="en-US" sz="2400" dirty="0">
                <a:solidFill>
                  <a:schemeClr val="tx1"/>
                </a:solidFill>
              </a:rPr>
              <a:t>The four layers of the TCP/IP model map out to the seven layers of the OSI, but you may find that one layer of the TCP/IP model combines multiple layers of the OSI model.</a:t>
            </a:r>
          </a:p>
          <a:p>
            <a:pPr marL="357750" indent="-285750">
              <a:buFont typeface="Wingdings" panose="05000000000000000000" pitchFamily="2" charset="2"/>
              <a:buChar char="§"/>
            </a:pPr>
            <a:r>
              <a:rPr lang="en-US" sz="2400" dirty="0">
                <a:solidFill>
                  <a:schemeClr val="tx1"/>
                </a:solidFill>
              </a:rPr>
              <a:t> Several protocols direct how computers connect and communicate using TCP/IP within the TCP/ IP protocol suite, and each protocol runs on different layers of the Internet model</a:t>
            </a:r>
            <a:endParaRPr lang="en-US" sz="2400" b="0" i="0" dirty="0">
              <a:solidFill>
                <a:schemeClr val="tx1"/>
              </a:solidFill>
              <a:effectLst/>
              <a:latin typeface="Verdana" panose="020B0604030504040204" pitchFamily="34" charset="0"/>
            </a:endParaRPr>
          </a:p>
          <a:p>
            <a:endParaRPr lang="en-US" dirty="0"/>
          </a:p>
        </p:txBody>
      </p:sp>
    </p:spTree>
    <p:extLst>
      <p:ext uri="{BB962C8B-B14F-4D97-AF65-F5344CB8AC3E}">
        <p14:creationId xmlns:p14="http://schemas.microsoft.com/office/powerpoint/2010/main" val="2349149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F2EA9-2E54-4EF0-9381-7461177E68FF}"/>
              </a:ext>
            </a:extLst>
          </p:cNvPr>
          <p:cNvSpPr>
            <a:spLocks noGrp="1"/>
          </p:cNvSpPr>
          <p:nvPr>
            <p:ph type="title"/>
          </p:nvPr>
        </p:nvSpPr>
        <p:spPr/>
        <p:txBody>
          <a:bodyPr/>
          <a:lstStyle/>
          <a:p>
            <a:r>
              <a:rPr lang="en-US" dirty="0">
                <a:solidFill>
                  <a:schemeClr val="accent1"/>
                </a:solidFill>
              </a:rPr>
              <a:t>CONT…</a:t>
            </a:r>
          </a:p>
        </p:txBody>
      </p:sp>
      <p:pic>
        <p:nvPicPr>
          <p:cNvPr id="5" name="Content Placeholder 4">
            <a:extLst>
              <a:ext uri="{FF2B5EF4-FFF2-40B4-BE49-F238E27FC236}">
                <a16:creationId xmlns:a16="http://schemas.microsoft.com/office/drawing/2014/main" id="{2B0A4F4A-0CB5-4DD9-A7A8-02C9644D83A4}"/>
              </a:ext>
            </a:extLst>
          </p:cNvPr>
          <p:cNvPicPr>
            <a:picLocks noGrp="1" noChangeAspect="1"/>
          </p:cNvPicPr>
          <p:nvPr>
            <p:ph idx="1"/>
          </p:nvPr>
        </p:nvPicPr>
        <p:blipFill>
          <a:blip r:embed="rId2"/>
          <a:stretch>
            <a:fillRect/>
          </a:stretch>
        </p:blipFill>
        <p:spPr>
          <a:xfrm>
            <a:off x="3607904" y="2097158"/>
            <a:ext cx="5794513" cy="4058686"/>
          </a:xfrm>
        </p:spPr>
      </p:pic>
      <p:pic>
        <p:nvPicPr>
          <p:cNvPr id="4" name="Picture 3">
            <a:extLst>
              <a:ext uri="{FF2B5EF4-FFF2-40B4-BE49-F238E27FC236}">
                <a16:creationId xmlns:a16="http://schemas.microsoft.com/office/drawing/2014/main" id="{F60C5C2A-EA85-4DA9-97DD-04CF1A73973D}"/>
              </a:ext>
            </a:extLst>
          </p:cNvPr>
          <p:cNvPicPr>
            <a:picLocks noChangeAspect="1"/>
          </p:cNvPicPr>
          <p:nvPr/>
        </p:nvPicPr>
        <p:blipFill>
          <a:blip r:embed="rId3"/>
          <a:stretch>
            <a:fillRect/>
          </a:stretch>
        </p:blipFill>
        <p:spPr>
          <a:xfrm>
            <a:off x="2322970" y="1047964"/>
            <a:ext cx="9287838" cy="5712431"/>
          </a:xfrm>
          <a:prstGeom prst="rect">
            <a:avLst/>
          </a:prstGeom>
        </p:spPr>
      </p:pic>
    </p:spTree>
    <p:extLst>
      <p:ext uri="{BB962C8B-B14F-4D97-AF65-F5344CB8AC3E}">
        <p14:creationId xmlns:p14="http://schemas.microsoft.com/office/powerpoint/2010/main" val="3495329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EF880-952C-4E65-94CB-225ADDA1258F}"/>
              </a:ext>
            </a:extLst>
          </p:cNvPr>
          <p:cNvSpPr>
            <a:spLocks noGrp="1"/>
          </p:cNvSpPr>
          <p:nvPr>
            <p:ph type="title"/>
          </p:nvPr>
        </p:nvSpPr>
        <p:spPr/>
        <p:txBody>
          <a:bodyPr/>
          <a:lstStyle/>
          <a:p>
            <a:r>
              <a:rPr lang="en-US" dirty="0"/>
              <a:t>1. </a:t>
            </a:r>
            <a:r>
              <a:rPr lang="en-US" dirty="0">
                <a:solidFill>
                  <a:srgbClr val="FF0000"/>
                </a:solidFill>
              </a:rPr>
              <a:t>NETWORK INTERFACE LAYER</a:t>
            </a:r>
          </a:p>
        </p:txBody>
      </p:sp>
      <p:sp>
        <p:nvSpPr>
          <p:cNvPr id="3" name="Content Placeholder 2">
            <a:extLst>
              <a:ext uri="{FF2B5EF4-FFF2-40B4-BE49-F238E27FC236}">
                <a16:creationId xmlns:a16="http://schemas.microsoft.com/office/drawing/2014/main" id="{E70F55F0-8806-4CEB-85AB-3BB39B57C90D}"/>
              </a:ext>
            </a:extLst>
          </p:cNvPr>
          <p:cNvSpPr>
            <a:spLocks noGrp="1"/>
          </p:cNvSpPr>
          <p:nvPr>
            <p:ph idx="1"/>
          </p:nvPr>
        </p:nvSpPr>
        <p:spPr/>
        <p:txBody>
          <a:bodyPr anchor="t">
            <a:normAutofit/>
          </a:bodyPr>
          <a:lstStyle/>
          <a:p>
            <a:r>
              <a:rPr lang="en-US" sz="2800" b="0" i="0" dirty="0">
                <a:solidFill>
                  <a:srgbClr val="000000"/>
                </a:solidFill>
                <a:effectLst/>
                <a:latin typeface="Verdana" panose="020B0604030504040204" pitchFamily="34" charset="0"/>
              </a:rPr>
              <a:t>Actual data transmission in bits occurs at the data link layer using the destination address provided by the network layer.</a:t>
            </a:r>
          </a:p>
          <a:p>
            <a:r>
              <a:rPr lang="en-US" sz="2800" b="0" i="0" dirty="0">
                <a:solidFill>
                  <a:srgbClr val="000000"/>
                </a:solidFill>
                <a:effectLst/>
                <a:latin typeface="Verdana" panose="020B0604030504040204" pitchFamily="34" charset="0"/>
              </a:rPr>
              <a:t>It is not a layer at all, in the normal sense of the term, but rather an interface between hosts and transmission links.</a:t>
            </a:r>
          </a:p>
        </p:txBody>
      </p:sp>
    </p:spTree>
    <p:extLst>
      <p:ext uri="{BB962C8B-B14F-4D97-AF65-F5344CB8AC3E}">
        <p14:creationId xmlns:p14="http://schemas.microsoft.com/office/powerpoint/2010/main" val="7644694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6AF6-833F-4B11-B9F4-7EFC3AC47627}"/>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E6738D7E-05F4-4079-963E-F3C138A89006}"/>
              </a:ext>
            </a:extLst>
          </p:cNvPr>
          <p:cNvSpPr>
            <a:spLocks noGrp="1"/>
          </p:cNvSpPr>
          <p:nvPr>
            <p:ph idx="1"/>
          </p:nvPr>
        </p:nvSpPr>
        <p:spPr/>
        <p:txBody>
          <a:bodyPr/>
          <a:lstStyle/>
          <a:p>
            <a:r>
              <a:rPr lang="en-US" sz="2400" b="0" i="0" dirty="0">
                <a:solidFill>
                  <a:srgbClr val="000000"/>
                </a:solidFill>
                <a:effectLst/>
                <a:latin typeface="Verdana" panose="020B0604030504040204" pitchFamily="34" charset="0"/>
              </a:rPr>
              <a:t>Protocols found in the Network Interface Layer include </a:t>
            </a:r>
            <a:r>
              <a:rPr lang="en-US" sz="2400" b="0" i="0" dirty="0">
                <a:solidFill>
                  <a:srgbClr val="FF0000"/>
                </a:solidFill>
                <a:effectLst/>
                <a:latin typeface="Verdana" panose="020B0604030504040204" pitchFamily="34" charset="0"/>
              </a:rPr>
              <a:t>Ethernet</a:t>
            </a:r>
            <a:r>
              <a:rPr lang="en-US" sz="2400" b="0" i="0" dirty="0">
                <a:solidFill>
                  <a:srgbClr val="000000"/>
                </a:solidFill>
                <a:effectLst/>
                <a:latin typeface="Verdana" panose="020B0604030504040204" pitchFamily="34" charset="0"/>
              </a:rPr>
              <a:t>, </a:t>
            </a:r>
            <a:r>
              <a:rPr lang="en-US" sz="2400" b="0" i="0" dirty="0">
                <a:solidFill>
                  <a:srgbClr val="FF0000"/>
                </a:solidFill>
                <a:effectLst/>
                <a:latin typeface="Verdana" panose="020B0604030504040204" pitchFamily="34" charset="0"/>
              </a:rPr>
              <a:t>Wi-Fi</a:t>
            </a:r>
            <a:r>
              <a:rPr lang="en-US" sz="2400" b="0" i="0" dirty="0">
                <a:solidFill>
                  <a:srgbClr val="000000"/>
                </a:solidFill>
                <a:effectLst/>
                <a:latin typeface="Verdana" panose="020B0604030504040204" pitchFamily="34" charset="0"/>
              </a:rPr>
              <a:t>, </a:t>
            </a:r>
            <a:r>
              <a:rPr lang="en-US" sz="2400" b="0" i="0" dirty="0">
                <a:solidFill>
                  <a:srgbClr val="FF0000"/>
                </a:solidFill>
                <a:effectLst/>
                <a:latin typeface="Verdana" panose="020B0604030504040204" pitchFamily="34" charset="0"/>
              </a:rPr>
              <a:t>Point-to-Point Protocol (PPP)</a:t>
            </a:r>
            <a:r>
              <a:rPr lang="en-US" sz="2400" b="0" i="0" dirty="0">
                <a:solidFill>
                  <a:srgbClr val="000000"/>
                </a:solidFill>
                <a:effectLst/>
                <a:latin typeface="Verdana" panose="020B0604030504040204" pitchFamily="34" charset="0"/>
              </a:rPr>
              <a:t>, </a:t>
            </a:r>
            <a:r>
              <a:rPr lang="en-US" sz="2400" b="0" i="0" dirty="0">
                <a:solidFill>
                  <a:srgbClr val="FF0000"/>
                </a:solidFill>
                <a:effectLst/>
                <a:latin typeface="Verdana" panose="020B0604030504040204" pitchFamily="34" charset="0"/>
              </a:rPr>
              <a:t>High-Level Data Link Control (HDLC</a:t>
            </a:r>
            <a:r>
              <a:rPr lang="en-US" sz="2400" b="0" i="0" dirty="0">
                <a:solidFill>
                  <a:srgbClr val="000000"/>
                </a:solidFill>
                <a:effectLst/>
                <a:latin typeface="Verdana" panose="020B0604030504040204" pitchFamily="34" charset="0"/>
              </a:rPr>
              <a:t>), </a:t>
            </a:r>
            <a:r>
              <a:rPr lang="en-US" sz="2400" b="0" i="0" dirty="0">
                <a:solidFill>
                  <a:srgbClr val="FF0000"/>
                </a:solidFill>
                <a:effectLst/>
                <a:latin typeface="Verdana" panose="020B0604030504040204" pitchFamily="34" charset="0"/>
              </a:rPr>
              <a:t>Frame Relay</a:t>
            </a:r>
            <a:r>
              <a:rPr lang="en-US" sz="2400" b="0" i="0" dirty="0">
                <a:solidFill>
                  <a:srgbClr val="000000"/>
                </a:solidFill>
                <a:effectLst/>
                <a:latin typeface="Verdana" panose="020B0604030504040204" pitchFamily="34" charset="0"/>
              </a:rPr>
              <a:t>, </a:t>
            </a:r>
            <a:r>
              <a:rPr lang="en-US" sz="2400" b="0" i="0" dirty="0">
                <a:solidFill>
                  <a:srgbClr val="FF0000"/>
                </a:solidFill>
                <a:effectLst/>
                <a:latin typeface="Verdana" panose="020B0604030504040204" pitchFamily="34" charset="0"/>
              </a:rPr>
              <a:t>Asynchronous Transfer Mode (ATM</a:t>
            </a:r>
            <a:r>
              <a:rPr lang="en-US" sz="2400" b="0" i="0" dirty="0">
                <a:solidFill>
                  <a:srgbClr val="000000"/>
                </a:solidFill>
                <a:effectLst/>
                <a:latin typeface="Verdana" panose="020B0604030504040204" pitchFamily="34" charset="0"/>
              </a:rPr>
              <a:t>), and </a:t>
            </a:r>
            <a:r>
              <a:rPr lang="en-US" sz="2400" b="0" i="0" dirty="0">
                <a:solidFill>
                  <a:srgbClr val="FF0000"/>
                </a:solidFill>
                <a:effectLst/>
                <a:latin typeface="Verdana" panose="020B0604030504040204" pitchFamily="34" charset="0"/>
              </a:rPr>
              <a:t>Token Ring</a:t>
            </a:r>
            <a:r>
              <a:rPr lang="en-US" sz="2400" b="0" i="0" dirty="0">
                <a:solidFill>
                  <a:srgbClr val="000000"/>
                </a:solidFill>
                <a:effectLst/>
                <a:latin typeface="Verdana" panose="020B0604030504040204" pitchFamily="34" charset="0"/>
              </a:rPr>
              <a:t>.</a:t>
            </a:r>
          </a:p>
          <a:p>
            <a:r>
              <a:rPr lang="en-US" sz="2400" dirty="0">
                <a:solidFill>
                  <a:srgbClr val="000000"/>
                </a:solidFill>
                <a:latin typeface="Verdana" panose="020B0604030504040204" pitchFamily="34" charset="0"/>
              </a:rPr>
              <a:t>The above protocols will be introduced and covered in subsequent levels of your networking career.</a:t>
            </a:r>
            <a:endParaRPr lang="en-US" sz="2400" b="0" i="0" dirty="0">
              <a:solidFill>
                <a:srgbClr val="000000"/>
              </a:solidFill>
              <a:effectLst/>
              <a:latin typeface="Verdana" panose="020B0604030504040204" pitchFamily="34" charset="0"/>
            </a:endParaRPr>
          </a:p>
          <a:p>
            <a:endParaRPr lang="en-US" dirty="0"/>
          </a:p>
        </p:txBody>
      </p:sp>
    </p:spTree>
    <p:extLst>
      <p:ext uri="{BB962C8B-B14F-4D97-AF65-F5344CB8AC3E}">
        <p14:creationId xmlns:p14="http://schemas.microsoft.com/office/powerpoint/2010/main" val="507282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12D03-A33C-49A4-888D-FD5E59AFB473}"/>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3D31D43E-6F6B-4535-93F2-D3DADA68BDF4}"/>
              </a:ext>
            </a:extLst>
          </p:cNvPr>
          <p:cNvSpPr>
            <a:spLocks noGrp="1"/>
          </p:cNvSpPr>
          <p:nvPr>
            <p:ph idx="1"/>
          </p:nvPr>
        </p:nvSpPr>
        <p:spPr/>
        <p:txBody>
          <a:bodyPr anchor="t"/>
          <a:lstStyle/>
          <a:p>
            <a:r>
              <a:rPr lang="en-US" sz="2800" dirty="0">
                <a:latin typeface="Times New Roman" panose="02020603050405020304" pitchFamily="18" charset="0"/>
                <a:cs typeface="Times New Roman" panose="02020603050405020304" pitchFamily="18" charset="0"/>
              </a:rPr>
              <a:t>Before delving into protocols, it's essential to grasp the logical organization or design of a network.</a:t>
            </a:r>
          </a:p>
          <a:p>
            <a:r>
              <a:rPr lang="en-US" sz="2800" b="0" i="0" dirty="0">
                <a:solidFill>
                  <a:srgbClr val="000000"/>
                </a:solidFill>
                <a:effectLst/>
                <a:latin typeface="Times New Roman" panose="02020603050405020304" pitchFamily="18" charset="0"/>
                <a:cs typeface="Times New Roman" panose="02020603050405020304" pitchFamily="18" charset="0"/>
              </a:rPr>
              <a:t>The most popular model used to establish open communication between two systems is the </a:t>
            </a:r>
            <a:r>
              <a:rPr lang="en-US" sz="2800" b="1" i="0" dirty="0">
                <a:solidFill>
                  <a:srgbClr val="FF0000"/>
                </a:solidFill>
                <a:effectLst/>
                <a:latin typeface="Times New Roman" panose="02020603050405020304" pitchFamily="18" charset="0"/>
                <a:cs typeface="Times New Roman" panose="02020603050405020304" pitchFamily="18" charset="0"/>
              </a:rPr>
              <a:t>Open Systems Interface (OSI) model</a:t>
            </a:r>
            <a:r>
              <a:rPr lang="en-US" sz="2800" b="0" i="0" dirty="0">
                <a:solidFill>
                  <a:srgbClr val="FF0000"/>
                </a:solidFill>
                <a:effectLst/>
                <a:latin typeface="Times New Roman" panose="02020603050405020304" pitchFamily="18" charset="0"/>
                <a:cs typeface="Times New Roman" panose="02020603050405020304" pitchFamily="18" charset="0"/>
              </a:rPr>
              <a:t> proposed by ISO.</a:t>
            </a:r>
            <a:endParaRPr lang="en-US" sz="2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233050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6ADE-8BB1-47FB-B6C6-4E47952E01FA}"/>
              </a:ext>
            </a:extLst>
          </p:cNvPr>
          <p:cNvSpPr>
            <a:spLocks noGrp="1"/>
          </p:cNvSpPr>
          <p:nvPr>
            <p:ph type="title"/>
          </p:nvPr>
        </p:nvSpPr>
        <p:spPr/>
        <p:txBody>
          <a:bodyPr/>
          <a:lstStyle/>
          <a:p>
            <a:r>
              <a:rPr lang="en-US" dirty="0"/>
              <a:t>2. </a:t>
            </a:r>
            <a:r>
              <a:rPr lang="en-US" dirty="0">
                <a:solidFill>
                  <a:srgbClr val="FF0000"/>
                </a:solidFill>
              </a:rPr>
              <a:t>Internet layer </a:t>
            </a:r>
          </a:p>
        </p:txBody>
      </p:sp>
      <p:sp>
        <p:nvSpPr>
          <p:cNvPr id="3" name="Content Placeholder 2">
            <a:extLst>
              <a:ext uri="{FF2B5EF4-FFF2-40B4-BE49-F238E27FC236}">
                <a16:creationId xmlns:a16="http://schemas.microsoft.com/office/drawing/2014/main" id="{72F748E0-3B27-4449-821B-7276B95FB509}"/>
              </a:ext>
            </a:extLst>
          </p:cNvPr>
          <p:cNvSpPr>
            <a:spLocks noGrp="1"/>
          </p:cNvSpPr>
          <p:nvPr>
            <p:ph idx="1"/>
          </p:nvPr>
        </p:nvSpPr>
        <p:spPr/>
        <p:txBody>
          <a:bodyPr anchor="t">
            <a:normAutofit/>
          </a:bodyPr>
          <a:lstStyle/>
          <a:p>
            <a:r>
              <a:rPr lang="en-US" sz="2800" dirty="0">
                <a:solidFill>
                  <a:schemeClr val="tx1"/>
                </a:solidFill>
              </a:rPr>
              <a:t>After a transport protocol has been selected, which boils down to whether the communication should be connection-oriented or connectionless.</a:t>
            </a:r>
          </a:p>
          <a:p>
            <a:r>
              <a:rPr lang="en-US" sz="2800" dirty="0">
                <a:solidFill>
                  <a:schemeClr val="tx1"/>
                </a:solidFill>
              </a:rPr>
              <a:t>The information is passed to the Internet layer to determine who is responsible for the delivery of the information. There are a few protocols that run at the Internet layer; </a:t>
            </a:r>
            <a:r>
              <a:rPr lang="en-US" sz="2800" dirty="0">
                <a:solidFill>
                  <a:srgbClr val="FF0000"/>
                </a:solidFill>
              </a:rPr>
              <a:t>IP</a:t>
            </a:r>
            <a:r>
              <a:rPr lang="en-US" sz="2800" dirty="0">
                <a:solidFill>
                  <a:schemeClr val="tx1"/>
                </a:solidFill>
              </a:rPr>
              <a:t>, </a:t>
            </a:r>
            <a:r>
              <a:rPr lang="en-US" sz="2800" dirty="0">
                <a:solidFill>
                  <a:srgbClr val="FF0000"/>
                </a:solidFill>
              </a:rPr>
              <a:t>ICMP</a:t>
            </a:r>
            <a:r>
              <a:rPr lang="en-US" sz="2800" dirty="0">
                <a:solidFill>
                  <a:schemeClr val="tx1"/>
                </a:solidFill>
              </a:rPr>
              <a:t>, and </a:t>
            </a:r>
            <a:r>
              <a:rPr lang="en-US" sz="2800" dirty="0">
                <a:solidFill>
                  <a:srgbClr val="FF0000"/>
                </a:solidFill>
              </a:rPr>
              <a:t>ARP</a:t>
            </a:r>
            <a:r>
              <a:rPr lang="en-US" sz="2800" dirty="0">
                <a:solidFill>
                  <a:schemeClr val="tx1"/>
                </a:solidFill>
              </a:rPr>
              <a:t> are examples.</a:t>
            </a:r>
          </a:p>
        </p:txBody>
      </p:sp>
    </p:spTree>
    <p:extLst>
      <p:ext uri="{BB962C8B-B14F-4D97-AF65-F5344CB8AC3E}">
        <p14:creationId xmlns:p14="http://schemas.microsoft.com/office/powerpoint/2010/main" val="7469870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3649B-FDC4-4698-9BF7-E0EA67A9EE01}"/>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F984F72A-5395-4AE7-A489-A855E6643B63}"/>
              </a:ext>
            </a:extLst>
          </p:cNvPr>
          <p:cNvSpPr>
            <a:spLocks noGrp="1"/>
          </p:cNvSpPr>
          <p:nvPr>
            <p:ph idx="1"/>
          </p:nvPr>
        </p:nvSpPr>
        <p:spPr/>
        <p:txBody>
          <a:bodyPr anchor="t"/>
          <a:lstStyle/>
          <a:p>
            <a:r>
              <a:rPr lang="en-US" sz="2800" dirty="0">
                <a:solidFill>
                  <a:schemeClr val="tx1"/>
                </a:solidFill>
              </a:rPr>
              <a:t>Every machine connected to the Internet is assigned an </a:t>
            </a:r>
            <a:r>
              <a:rPr lang="en-US" sz="2800" dirty="0">
                <a:solidFill>
                  <a:srgbClr val="FF0000"/>
                </a:solidFill>
              </a:rPr>
              <a:t>IP address </a:t>
            </a:r>
            <a:r>
              <a:rPr lang="en-US" sz="2800" dirty="0">
                <a:solidFill>
                  <a:schemeClr val="tx1"/>
                </a:solidFill>
              </a:rPr>
              <a:t>by the IP protocol to easily identify source and destination machines.</a:t>
            </a:r>
          </a:p>
          <a:p>
            <a:endParaRPr lang="en-US" dirty="0"/>
          </a:p>
        </p:txBody>
      </p:sp>
    </p:spTree>
    <p:extLst>
      <p:ext uri="{BB962C8B-B14F-4D97-AF65-F5344CB8AC3E}">
        <p14:creationId xmlns:p14="http://schemas.microsoft.com/office/powerpoint/2010/main" val="7917947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4E9B5-7CBF-4302-9B0F-9BBD56B74B0D}"/>
              </a:ext>
            </a:extLst>
          </p:cNvPr>
          <p:cNvSpPr>
            <a:spLocks noGrp="1"/>
          </p:cNvSpPr>
          <p:nvPr>
            <p:ph type="title"/>
          </p:nvPr>
        </p:nvSpPr>
        <p:spPr/>
        <p:txBody>
          <a:bodyPr/>
          <a:lstStyle/>
          <a:p>
            <a:r>
              <a:rPr lang="en-US" dirty="0">
                <a:solidFill>
                  <a:srgbClr val="FF0000"/>
                </a:solidFill>
              </a:rPr>
              <a:t>Internet Protocol (IP)</a:t>
            </a:r>
          </a:p>
        </p:txBody>
      </p:sp>
      <p:sp>
        <p:nvSpPr>
          <p:cNvPr id="3" name="Content Placeholder 2">
            <a:extLst>
              <a:ext uri="{FF2B5EF4-FFF2-40B4-BE49-F238E27FC236}">
                <a16:creationId xmlns:a16="http://schemas.microsoft.com/office/drawing/2014/main" id="{ACE3E6B1-4F17-4049-9B15-81EEFDE7D9E5}"/>
              </a:ext>
            </a:extLst>
          </p:cNvPr>
          <p:cNvSpPr>
            <a:spLocks noGrp="1"/>
          </p:cNvSpPr>
          <p:nvPr>
            <p:ph idx="1"/>
          </p:nvPr>
        </p:nvSpPr>
        <p:spPr/>
        <p:txBody>
          <a:bodyPr anchor="t">
            <a:normAutofit/>
          </a:bodyPr>
          <a:lstStyle/>
          <a:p>
            <a:r>
              <a:rPr lang="en-US" sz="2800" dirty="0">
                <a:solidFill>
                  <a:schemeClr val="tx1"/>
                </a:solidFill>
              </a:rPr>
              <a:t>The Internet Protocol (IP) provides packet delivery for protocols higher in the model. It is a connectionless delivery system that makes a “best-effort” attempt to deliver the packets to the correct destination.</a:t>
            </a:r>
          </a:p>
          <a:p>
            <a:r>
              <a:rPr lang="en-US" sz="2800" dirty="0">
                <a:solidFill>
                  <a:schemeClr val="tx1"/>
                </a:solidFill>
              </a:rPr>
              <a:t> IP does not guarantee delivery of the packets—that is the responsibility of transport protocols; IP simply sends the data. </a:t>
            </a:r>
          </a:p>
        </p:txBody>
      </p:sp>
    </p:spTree>
    <p:extLst>
      <p:ext uri="{BB962C8B-B14F-4D97-AF65-F5344CB8AC3E}">
        <p14:creationId xmlns:p14="http://schemas.microsoft.com/office/powerpoint/2010/main" val="1028235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28CC1-BEBA-4610-A2D4-B49FC331937A}"/>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17C9432F-343D-4678-AB10-DCA108CF2D38}"/>
              </a:ext>
            </a:extLst>
          </p:cNvPr>
          <p:cNvSpPr>
            <a:spLocks noGrp="1"/>
          </p:cNvSpPr>
          <p:nvPr>
            <p:ph idx="1"/>
          </p:nvPr>
        </p:nvSpPr>
        <p:spPr/>
        <p:txBody>
          <a:bodyPr/>
          <a:lstStyle/>
          <a:p>
            <a:r>
              <a:rPr lang="en-US" sz="2800" dirty="0">
                <a:solidFill>
                  <a:schemeClr val="tx1"/>
                </a:solidFill>
              </a:rPr>
              <a:t>The IP protocol is also responsible for the logical addressing and routing of TCP/ IP and therefore is considered a layer-3 protocol (of the OSI model). </a:t>
            </a:r>
          </a:p>
          <a:p>
            <a:r>
              <a:rPr lang="en-US" sz="2800" dirty="0">
                <a:solidFill>
                  <a:schemeClr val="tx1"/>
                </a:solidFill>
              </a:rPr>
              <a:t>The IP protocol on the router is responsible for decrementing (usually by a value of 1) the TTL (time to live) of the packet to prevent it from running around in a “network loop.”</a:t>
            </a:r>
          </a:p>
          <a:p>
            <a:endParaRPr lang="en-US" dirty="0"/>
          </a:p>
        </p:txBody>
      </p:sp>
    </p:spTree>
    <p:extLst>
      <p:ext uri="{BB962C8B-B14F-4D97-AF65-F5344CB8AC3E}">
        <p14:creationId xmlns:p14="http://schemas.microsoft.com/office/powerpoint/2010/main" val="1270424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DE1B-F3C2-48C1-A914-BD1C6D4DE3F0}"/>
              </a:ext>
            </a:extLst>
          </p:cNvPr>
          <p:cNvSpPr>
            <a:spLocks noGrp="1"/>
          </p:cNvSpPr>
          <p:nvPr>
            <p:ph type="title"/>
          </p:nvPr>
        </p:nvSpPr>
        <p:spPr/>
        <p:txBody>
          <a:bodyPr/>
          <a:lstStyle/>
          <a:p>
            <a:r>
              <a:rPr lang="en-US" dirty="0">
                <a:solidFill>
                  <a:srgbClr val="FF0000"/>
                </a:solidFill>
              </a:rPr>
              <a:t>Internet Control Message Protocol (ICMP)</a:t>
            </a:r>
          </a:p>
        </p:txBody>
      </p:sp>
      <p:sp>
        <p:nvSpPr>
          <p:cNvPr id="3" name="Content Placeholder 2">
            <a:extLst>
              <a:ext uri="{FF2B5EF4-FFF2-40B4-BE49-F238E27FC236}">
                <a16:creationId xmlns:a16="http://schemas.microsoft.com/office/drawing/2014/main" id="{5663E4E3-A5DC-46E2-BCC5-548641913800}"/>
              </a:ext>
            </a:extLst>
          </p:cNvPr>
          <p:cNvSpPr>
            <a:spLocks noGrp="1"/>
          </p:cNvSpPr>
          <p:nvPr>
            <p:ph idx="1"/>
          </p:nvPr>
        </p:nvSpPr>
        <p:spPr/>
        <p:txBody>
          <a:bodyPr anchor="t">
            <a:normAutofit/>
          </a:bodyPr>
          <a:lstStyle/>
          <a:p>
            <a:r>
              <a:rPr lang="en-US" sz="2000" dirty="0"/>
              <a:t>The Internet Control Message Protocol (ICMP) enables systems on a TCP/IP network to share status and error information. You can use the status information to detect network trouble.</a:t>
            </a:r>
          </a:p>
          <a:p>
            <a:r>
              <a:rPr lang="en-US" sz="2000" dirty="0"/>
              <a:t> Two programs that use ICMP messages are </a:t>
            </a:r>
            <a:r>
              <a:rPr lang="en-US" sz="2000" dirty="0">
                <a:solidFill>
                  <a:srgbClr val="FF0000"/>
                </a:solidFill>
              </a:rPr>
              <a:t>Ping</a:t>
            </a:r>
            <a:r>
              <a:rPr lang="en-US" sz="2000" dirty="0"/>
              <a:t> and </a:t>
            </a:r>
            <a:r>
              <a:rPr lang="en-US" sz="2000" dirty="0">
                <a:solidFill>
                  <a:srgbClr val="FF0000"/>
                </a:solidFill>
              </a:rPr>
              <a:t>Tracert</a:t>
            </a:r>
            <a:r>
              <a:rPr lang="en-US" sz="2000" dirty="0"/>
              <a:t>. </a:t>
            </a:r>
          </a:p>
          <a:p>
            <a:r>
              <a:rPr lang="en-US" sz="2000" b="1" dirty="0">
                <a:solidFill>
                  <a:srgbClr val="FF0000"/>
                </a:solidFill>
              </a:rPr>
              <a:t>Ping</a:t>
            </a:r>
            <a:r>
              <a:rPr lang="en-US" sz="2000" dirty="0"/>
              <a:t> is used to send ICMP echo requests to an IP address and wait for ICMP echo responses. Ping reports the time interval between sending the request and receiving the response. </a:t>
            </a:r>
          </a:p>
          <a:p>
            <a:pPr marL="0" indent="0">
              <a:buNone/>
            </a:pPr>
            <a:endParaRPr lang="en-US" dirty="0"/>
          </a:p>
        </p:txBody>
      </p:sp>
      <p:pic>
        <p:nvPicPr>
          <p:cNvPr id="5" name="Picture 4">
            <a:extLst>
              <a:ext uri="{FF2B5EF4-FFF2-40B4-BE49-F238E27FC236}">
                <a16:creationId xmlns:a16="http://schemas.microsoft.com/office/drawing/2014/main" id="{95A750BC-FF67-4A20-B6CE-E5192F1A7809}"/>
              </a:ext>
            </a:extLst>
          </p:cNvPr>
          <p:cNvPicPr>
            <a:picLocks noChangeAspect="1"/>
          </p:cNvPicPr>
          <p:nvPr/>
        </p:nvPicPr>
        <p:blipFill>
          <a:blip r:embed="rId2"/>
          <a:stretch>
            <a:fillRect/>
          </a:stretch>
        </p:blipFill>
        <p:spPr>
          <a:xfrm>
            <a:off x="581192" y="4544378"/>
            <a:ext cx="1848678" cy="1753947"/>
          </a:xfrm>
          <a:prstGeom prst="rect">
            <a:avLst/>
          </a:prstGeom>
        </p:spPr>
      </p:pic>
      <p:sp>
        <p:nvSpPr>
          <p:cNvPr id="6" name="TextBox 5">
            <a:extLst>
              <a:ext uri="{FF2B5EF4-FFF2-40B4-BE49-F238E27FC236}">
                <a16:creationId xmlns:a16="http://schemas.microsoft.com/office/drawing/2014/main" id="{2A5833C2-D34C-4A09-BC10-83ED63B737B5}"/>
              </a:ext>
            </a:extLst>
          </p:cNvPr>
          <p:cNvSpPr txBox="1"/>
          <p:nvPr/>
        </p:nvSpPr>
        <p:spPr>
          <a:xfrm>
            <a:off x="2554357" y="4775021"/>
            <a:ext cx="8957059" cy="1292662"/>
          </a:xfrm>
          <a:prstGeom prst="rect">
            <a:avLst/>
          </a:prstGeom>
          <a:noFill/>
        </p:spPr>
        <p:txBody>
          <a:bodyPr wrap="square" rtlCol="0">
            <a:spAutoFit/>
          </a:bodyPr>
          <a:lstStyle/>
          <a:p>
            <a:r>
              <a:rPr lang="en-US" sz="2400" b="1" dirty="0">
                <a:solidFill>
                  <a:srgbClr val="FF0000"/>
                </a:solidFill>
              </a:rPr>
              <a:t>NOTE: </a:t>
            </a:r>
          </a:p>
          <a:p>
            <a:pPr marL="0" indent="0">
              <a:buNone/>
            </a:pPr>
            <a:r>
              <a:rPr lang="en-US" dirty="0">
                <a:solidFill>
                  <a:srgbClr val="00B0F0"/>
                </a:solidFill>
                <a:latin typeface="Segoe UI Variable Text Semibold" pitchFamily="2" charset="0"/>
                <a:ea typeface="Segoe UI Black" panose="020B0A02040204020203" pitchFamily="34" charset="0"/>
              </a:rPr>
              <a:t>With Ping, you can determine whether a particular IP system on your network is functioning correctly. You can use many different options with the Ping utility</a:t>
            </a:r>
            <a:r>
              <a:rPr lang="en-US" dirty="0">
                <a:latin typeface="Segoe UI Black" panose="020B0A02040204020203" pitchFamily="34" charset="0"/>
                <a:ea typeface="Segoe UI Black" panose="020B0A02040204020203" pitchFamily="34" charset="0"/>
              </a:rPr>
              <a:t>.</a:t>
            </a:r>
          </a:p>
          <a:p>
            <a:endParaRPr lang="en-US" dirty="0"/>
          </a:p>
        </p:txBody>
      </p:sp>
    </p:spTree>
    <p:extLst>
      <p:ext uri="{BB962C8B-B14F-4D97-AF65-F5344CB8AC3E}">
        <p14:creationId xmlns:p14="http://schemas.microsoft.com/office/powerpoint/2010/main" val="20570319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7C0AD-08CA-44F4-BAC0-EC652B308FBF}"/>
              </a:ext>
            </a:extLst>
          </p:cNvPr>
          <p:cNvSpPr>
            <a:spLocks noGrp="1"/>
          </p:cNvSpPr>
          <p:nvPr>
            <p:ph type="title"/>
          </p:nvPr>
        </p:nvSpPr>
        <p:spPr/>
        <p:txBody>
          <a:bodyPr/>
          <a:lstStyle/>
          <a:p>
            <a:r>
              <a:rPr lang="en-US" dirty="0">
                <a:solidFill>
                  <a:srgbClr val="00B0F0"/>
                </a:solidFill>
              </a:rPr>
              <a:t>CONT…</a:t>
            </a:r>
          </a:p>
        </p:txBody>
      </p:sp>
      <p:sp>
        <p:nvSpPr>
          <p:cNvPr id="3" name="Content Placeholder 2">
            <a:extLst>
              <a:ext uri="{FF2B5EF4-FFF2-40B4-BE49-F238E27FC236}">
                <a16:creationId xmlns:a16="http://schemas.microsoft.com/office/drawing/2014/main" id="{54431E30-0099-4A74-9061-7F1B8AFB15EF}"/>
              </a:ext>
            </a:extLst>
          </p:cNvPr>
          <p:cNvSpPr>
            <a:spLocks noGrp="1"/>
          </p:cNvSpPr>
          <p:nvPr>
            <p:ph idx="1"/>
          </p:nvPr>
        </p:nvSpPr>
        <p:spPr/>
        <p:txBody>
          <a:bodyPr anchor="t">
            <a:normAutofit/>
          </a:bodyPr>
          <a:lstStyle/>
          <a:p>
            <a:r>
              <a:rPr lang="en-US" sz="2800" b="1" dirty="0">
                <a:solidFill>
                  <a:srgbClr val="FF0000"/>
                </a:solidFill>
              </a:rPr>
              <a:t>Tracert</a:t>
            </a:r>
            <a:r>
              <a:rPr lang="en-US" sz="2800" b="1" dirty="0">
                <a:solidFill>
                  <a:schemeClr val="tx1"/>
                </a:solidFill>
              </a:rPr>
              <a:t> </a:t>
            </a:r>
            <a:r>
              <a:rPr lang="en-US" sz="2800" dirty="0">
                <a:solidFill>
                  <a:schemeClr val="tx1"/>
                </a:solidFill>
              </a:rPr>
              <a:t>traces the path taken to a particular host. This utility can be very useful in troubleshooting internetworks.</a:t>
            </a:r>
          </a:p>
          <a:p>
            <a:r>
              <a:rPr lang="en-US" sz="2800" dirty="0">
                <a:solidFill>
                  <a:schemeClr val="tx1"/>
                </a:solidFill>
              </a:rPr>
              <a:t>Tracert sends ICMP echo requests to an IP address while it increments the TTL field in the IP header by a count of 1 after starting at 1 and then analyzing the ICMP errors that are returned. </a:t>
            </a:r>
          </a:p>
        </p:txBody>
      </p:sp>
    </p:spTree>
    <p:extLst>
      <p:ext uri="{BB962C8B-B14F-4D97-AF65-F5344CB8AC3E}">
        <p14:creationId xmlns:p14="http://schemas.microsoft.com/office/powerpoint/2010/main" val="8764384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1A66D-86E4-4560-A782-0F5144060C45}"/>
              </a:ext>
            </a:extLst>
          </p:cNvPr>
          <p:cNvSpPr>
            <a:spLocks noGrp="1"/>
          </p:cNvSpPr>
          <p:nvPr>
            <p:ph type="title"/>
          </p:nvPr>
        </p:nvSpPr>
        <p:spPr/>
        <p:txBody>
          <a:bodyPr/>
          <a:lstStyle/>
          <a:p>
            <a:r>
              <a:rPr lang="en-US" dirty="0">
                <a:solidFill>
                  <a:srgbClr val="FF0000"/>
                </a:solidFill>
              </a:rPr>
              <a:t>Address Resolution Protocol (ARP)</a:t>
            </a:r>
          </a:p>
        </p:txBody>
      </p:sp>
      <p:sp>
        <p:nvSpPr>
          <p:cNvPr id="3" name="Content Placeholder 2">
            <a:extLst>
              <a:ext uri="{FF2B5EF4-FFF2-40B4-BE49-F238E27FC236}">
                <a16:creationId xmlns:a16="http://schemas.microsoft.com/office/drawing/2014/main" id="{51F60173-4782-4AE5-8B3E-29265CBFD77A}"/>
              </a:ext>
            </a:extLst>
          </p:cNvPr>
          <p:cNvSpPr>
            <a:spLocks noGrp="1"/>
          </p:cNvSpPr>
          <p:nvPr>
            <p:ph idx="1"/>
          </p:nvPr>
        </p:nvSpPr>
        <p:spPr/>
        <p:txBody>
          <a:bodyPr anchor="t">
            <a:normAutofit/>
          </a:bodyPr>
          <a:lstStyle/>
          <a:p>
            <a:r>
              <a:rPr lang="en-US" sz="2800" dirty="0">
                <a:solidFill>
                  <a:schemeClr val="tx1"/>
                </a:solidFill>
              </a:rPr>
              <a:t>The Address Resolution Protocol (ARP) provides IP address–to–physical address resolution on a TCP/IP network.</a:t>
            </a:r>
          </a:p>
          <a:p>
            <a:r>
              <a:rPr lang="en-US" sz="2800" dirty="0">
                <a:solidFill>
                  <a:schemeClr val="tx1"/>
                </a:solidFill>
              </a:rPr>
              <a:t>To accomplish this feat, ARP sends out a broadcast message with an ARP request packet that contains the IP address of the system it is trying to find. </a:t>
            </a:r>
          </a:p>
        </p:txBody>
      </p:sp>
    </p:spTree>
    <p:extLst>
      <p:ext uri="{BB962C8B-B14F-4D97-AF65-F5344CB8AC3E}">
        <p14:creationId xmlns:p14="http://schemas.microsoft.com/office/powerpoint/2010/main" val="8950300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8371E-9E0F-4356-A78C-A51D942856CA}"/>
              </a:ext>
            </a:extLst>
          </p:cNvPr>
          <p:cNvSpPr>
            <a:spLocks noGrp="1"/>
          </p:cNvSpPr>
          <p:nvPr>
            <p:ph type="title"/>
          </p:nvPr>
        </p:nvSpPr>
        <p:spPr/>
        <p:txBody>
          <a:bodyPr/>
          <a:lstStyle/>
          <a:p>
            <a:r>
              <a:rPr lang="en-US" dirty="0">
                <a:solidFill>
                  <a:schemeClr val="tx1"/>
                </a:solidFill>
              </a:rPr>
              <a:t>CONT…</a:t>
            </a:r>
          </a:p>
        </p:txBody>
      </p:sp>
      <p:sp>
        <p:nvSpPr>
          <p:cNvPr id="3" name="Content Placeholder 2">
            <a:extLst>
              <a:ext uri="{FF2B5EF4-FFF2-40B4-BE49-F238E27FC236}">
                <a16:creationId xmlns:a16="http://schemas.microsoft.com/office/drawing/2014/main" id="{9325015F-A313-4265-9354-D95567547DC5}"/>
              </a:ext>
            </a:extLst>
          </p:cNvPr>
          <p:cNvSpPr>
            <a:spLocks noGrp="1"/>
          </p:cNvSpPr>
          <p:nvPr>
            <p:ph idx="1"/>
          </p:nvPr>
        </p:nvSpPr>
        <p:spPr/>
        <p:txBody>
          <a:bodyPr anchor="t"/>
          <a:lstStyle/>
          <a:p>
            <a:r>
              <a:rPr lang="en-US" sz="2800" dirty="0">
                <a:solidFill>
                  <a:schemeClr val="tx1"/>
                </a:solidFill>
              </a:rPr>
              <a:t>All systems on the local network see the message, and the system that owns the IP address for which ARP is looking replies by sending its physical address to the originating system in an ARP reply packet.</a:t>
            </a:r>
          </a:p>
          <a:p>
            <a:r>
              <a:rPr lang="en-US" sz="2800" dirty="0">
                <a:solidFill>
                  <a:schemeClr val="tx1"/>
                </a:solidFill>
              </a:rPr>
              <a:t> The physical/IP address combo is then stored in the ARP cache of the originating system for future use.</a:t>
            </a:r>
          </a:p>
          <a:p>
            <a:endParaRPr lang="en-US" dirty="0"/>
          </a:p>
        </p:txBody>
      </p:sp>
    </p:spTree>
    <p:extLst>
      <p:ext uri="{BB962C8B-B14F-4D97-AF65-F5344CB8AC3E}">
        <p14:creationId xmlns:p14="http://schemas.microsoft.com/office/powerpoint/2010/main" val="29127587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A9439-3D09-4B87-A909-26E88183867E}"/>
              </a:ext>
            </a:extLst>
          </p:cNvPr>
          <p:cNvSpPr>
            <a:spLocks noGrp="1"/>
          </p:cNvSpPr>
          <p:nvPr>
            <p:ph type="title"/>
          </p:nvPr>
        </p:nvSpPr>
        <p:spPr/>
        <p:txBody>
          <a:bodyPr/>
          <a:lstStyle/>
          <a:p>
            <a:r>
              <a:rPr lang="en-US" dirty="0"/>
              <a:t>3. </a:t>
            </a:r>
            <a:r>
              <a:rPr lang="en-US" dirty="0">
                <a:solidFill>
                  <a:srgbClr val="FF0000"/>
                </a:solidFill>
              </a:rPr>
              <a:t>TRANSPORT LAYER</a:t>
            </a:r>
          </a:p>
        </p:txBody>
      </p:sp>
      <p:sp>
        <p:nvSpPr>
          <p:cNvPr id="3" name="Content Placeholder 2">
            <a:extLst>
              <a:ext uri="{FF2B5EF4-FFF2-40B4-BE49-F238E27FC236}">
                <a16:creationId xmlns:a16="http://schemas.microsoft.com/office/drawing/2014/main" id="{2D0420F2-B178-4AB6-A316-CBB0747F72D4}"/>
              </a:ext>
            </a:extLst>
          </p:cNvPr>
          <p:cNvSpPr>
            <a:spLocks noGrp="1"/>
          </p:cNvSpPr>
          <p:nvPr>
            <p:ph idx="1"/>
          </p:nvPr>
        </p:nvSpPr>
        <p:spPr/>
        <p:txBody>
          <a:bodyPr anchor="t"/>
          <a:lstStyle/>
          <a:p>
            <a:r>
              <a:rPr lang="en-US" sz="2400" dirty="0"/>
              <a:t>The next layer under the application layer is the transport layer.</a:t>
            </a:r>
          </a:p>
          <a:p>
            <a:r>
              <a:rPr lang="en-US" sz="2400" dirty="0"/>
              <a:t> The transport layer is responsible for both </a:t>
            </a:r>
            <a:r>
              <a:rPr lang="en-US" sz="2400" i="1" dirty="0">
                <a:solidFill>
                  <a:schemeClr val="accent1"/>
                </a:solidFill>
              </a:rPr>
              <a:t>connection-oriented communication (a session is established) </a:t>
            </a:r>
            <a:r>
              <a:rPr lang="en-US" sz="2400" dirty="0"/>
              <a:t>and </a:t>
            </a:r>
            <a:r>
              <a:rPr lang="en-US" sz="2400" i="1" dirty="0">
                <a:solidFill>
                  <a:schemeClr val="accent1"/>
                </a:solidFill>
              </a:rPr>
              <a:t>connectionless communication (a session is not established).</a:t>
            </a:r>
          </a:p>
          <a:p>
            <a:r>
              <a:rPr lang="en-US" sz="2400" dirty="0"/>
              <a:t> When the request comes down from the higher (application) layer, a transport protocol is then chosen. The two transport protocols in TCP/IP are the </a:t>
            </a:r>
            <a:r>
              <a:rPr lang="en-US" sz="2400" dirty="0">
                <a:solidFill>
                  <a:srgbClr val="FF0000"/>
                </a:solidFill>
              </a:rPr>
              <a:t>Transmission Control Protocol (TCP) </a:t>
            </a:r>
            <a:r>
              <a:rPr lang="en-US" sz="2400" dirty="0"/>
              <a:t>and the </a:t>
            </a:r>
            <a:r>
              <a:rPr lang="en-US" sz="2400" dirty="0">
                <a:solidFill>
                  <a:srgbClr val="FF0000"/>
                </a:solidFill>
              </a:rPr>
              <a:t>User Datagram Protocol (UDP).</a:t>
            </a:r>
          </a:p>
          <a:p>
            <a:pPr marL="0" indent="0">
              <a:buNone/>
            </a:pPr>
            <a:endParaRPr lang="en-US" dirty="0"/>
          </a:p>
        </p:txBody>
      </p:sp>
    </p:spTree>
    <p:extLst>
      <p:ext uri="{BB962C8B-B14F-4D97-AF65-F5344CB8AC3E}">
        <p14:creationId xmlns:p14="http://schemas.microsoft.com/office/powerpoint/2010/main" val="14306252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28202-5614-4CEB-8B5D-D5C381223AFC}"/>
              </a:ext>
            </a:extLst>
          </p:cNvPr>
          <p:cNvSpPr>
            <a:spLocks noGrp="1"/>
          </p:cNvSpPr>
          <p:nvPr>
            <p:ph type="title"/>
          </p:nvPr>
        </p:nvSpPr>
        <p:spPr/>
        <p:txBody>
          <a:bodyPr/>
          <a:lstStyle/>
          <a:p>
            <a:r>
              <a:rPr lang="en-US" dirty="0">
                <a:solidFill>
                  <a:schemeClr val="accent1"/>
                </a:solidFill>
              </a:rPr>
              <a:t>CONT…</a:t>
            </a:r>
          </a:p>
        </p:txBody>
      </p:sp>
      <p:sp>
        <p:nvSpPr>
          <p:cNvPr id="3" name="Content Placeholder 2">
            <a:extLst>
              <a:ext uri="{FF2B5EF4-FFF2-40B4-BE49-F238E27FC236}">
                <a16:creationId xmlns:a16="http://schemas.microsoft.com/office/drawing/2014/main" id="{CEA5AAA2-4A6F-446B-B6CA-AB5B5D0E0931}"/>
              </a:ext>
            </a:extLst>
          </p:cNvPr>
          <p:cNvSpPr>
            <a:spLocks noGrp="1"/>
          </p:cNvSpPr>
          <p:nvPr>
            <p:ph idx="1"/>
          </p:nvPr>
        </p:nvSpPr>
        <p:spPr/>
        <p:txBody>
          <a:bodyPr anchor="t"/>
          <a:lstStyle/>
          <a:p>
            <a:r>
              <a:rPr lang="en-US" sz="3600" dirty="0">
                <a:solidFill>
                  <a:schemeClr val="tx1"/>
                </a:solidFill>
              </a:rPr>
              <a:t>Data is transmitted in the form of datagrams using the Transmission Control Protocol (TCP). </a:t>
            </a:r>
          </a:p>
          <a:p>
            <a:r>
              <a:rPr lang="en-US" sz="3600" dirty="0">
                <a:solidFill>
                  <a:schemeClr val="tx1"/>
                </a:solidFill>
              </a:rPr>
              <a:t>TCP is responsible for breaking up data on the client side and then reassembling it on the server side</a:t>
            </a:r>
            <a:r>
              <a:rPr lang="en-US" dirty="0"/>
              <a:t>.</a:t>
            </a:r>
          </a:p>
          <a:p>
            <a:endParaRPr lang="en-US" dirty="0"/>
          </a:p>
        </p:txBody>
      </p:sp>
    </p:spTree>
    <p:extLst>
      <p:ext uri="{BB962C8B-B14F-4D97-AF65-F5344CB8AC3E}">
        <p14:creationId xmlns:p14="http://schemas.microsoft.com/office/powerpoint/2010/main" val="1940136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CAF9E-185C-4193-819C-E5843D0F2344}"/>
              </a:ext>
            </a:extLst>
          </p:cNvPr>
          <p:cNvSpPr>
            <a:spLocks noGrp="1"/>
          </p:cNvSpPr>
          <p:nvPr>
            <p:ph type="title"/>
          </p:nvPr>
        </p:nvSpPr>
        <p:spPr/>
        <p:txBody>
          <a:bodyPr>
            <a:normAutofit fontScale="90000"/>
          </a:bodyPr>
          <a:lstStyle/>
          <a:p>
            <a:pPr algn="ctr"/>
            <a:r>
              <a:rPr lang="en-US" sz="4800" b="0" i="0" dirty="0">
                <a:solidFill>
                  <a:srgbClr val="FF0000"/>
                </a:solidFill>
                <a:effectLst/>
                <a:latin typeface="var(--ff-lato)"/>
              </a:rPr>
              <a:t>OSI Model</a:t>
            </a:r>
            <a:br>
              <a:rPr lang="en-US" b="0" i="0" dirty="0">
                <a:solidFill>
                  <a:srgbClr val="000000"/>
                </a:solidFill>
                <a:effectLst/>
                <a:latin typeface="var(--ff-lato)"/>
              </a:rPr>
            </a:br>
            <a:endParaRPr lang="en-US" dirty="0"/>
          </a:p>
        </p:txBody>
      </p:sp>
      <p:sp>
        <p:nvSpPr>
          <p:cNvPr id="3" name="Content Placeholder 2">
            <a:extLst>
              <a:ext uri="{FF2B5EF4-FFF2-40B4-BE49-F238E27FC236}">
                <a16:creationId xmlns:a16="http://schemas.microsoft.com/office/drawing/2014/main" id="{33DA6E4F-A8D9-4CEF-8630-7DB01D027517}"/>
              </a:ext>
            </a:extLst>
          </p:cNvPr>
          <p:cNvSpPr>
            <a:spLocks noGrp="1"/>
          </p:cNvSpPr>
          <p:nvPr>
            <p:ph idx="1"/>
          </p:nvPr>
        </p:nvSpPr>
        <p:spPr/>
        <p:txBody>
          <a:bodyPr anchor="t">
            <a:normAutofit/>
          </a:bodyPr>
          <a:lstStyle/>
          <a:p>
            <a:r>
              <a:rPr lang="en-US" b="0" i="0" dirty="0">
                <a:solidFill>
                  <a:srgbClr val="000000"/>
                </a:solidFill>
                <a:effectLst/>
                <a:latin typeface="Verdana" panose="020B0604030504040204" pitchFamily="34" charset="0"/>
              </a:rPr>
              <a:t> </a:t>
            </a:r>
            <a:r>
              <a:rPr lang="en-US" sz="2800" b="0" i="0" dirty="0">
                <a:solidFill>
                  <a:srgbClr val="000000"/>
                </a:solidFill>
                <a:effectLst/>
                <a:latin typeface="Verdana" panose="020B0604030504040204" pitchFamily="34" charset="0"/>
              </a:rPr>
              <a:t>The OSI model is not a </a:t>
            </a:r>
            <a:r>
              <a:rPr lang="en-US" sz="2800" b="1" i="0" dirty="0">
                <a:solidFill>
                  <a:srgbClr val="FF0000"/>
                </a:solidFill>
                <a:effectLst/>
                <a:latin typeface="Verdana" panose="020B0604030504040204" pitchFamily="34" charset="0"/>
              </a:rPr>
              <a:t>network architecture</a:t>
            </a:r>
            <a:r>
              <a:rPr lang="en-US" sz="2800" b="0" i="0" dirty="0">
                <a:solidFill>
                  <a:srgbClr val="FF0000"/>
                </a:solidFill>
                <a:effectLst/>
                <a:latin typeface="Verdana" panose="020B0604030504040204" pitchFamily="34" charset="0"/>
              </a:rPr>
              <a:t> </a:t>
            </a:r>
            <a:r>
              <a:rPr lang="en-US" sz="2800" b="0" i="0" dirty="0">
                <a:solidFill>
                  <a:srgbClr val="000000"/>
                </a:solidFill>
                <a:effectLst/>
                <a:latin typeface="Verdana" panose="020B0604030504040204" pitchFamily="34" charset="0"/>
              </a:rPr>
              <a:t>because it does not specify the exact services and protocols for each layer.</a:t>
            </a:r>
          </a:p>
          <a:p>
            <a:r>
              <a:rPr lang="en-US" sz="2800" b="0" i="0" dirty="0">
                <a:solidFill>
                  <a:srgbClr val="000000"/>
                </a:solidFill>
                <a:effectLst/>
                <a:latin typeface="Verdana" panose="020B0604030504040204" pitchFamily="34" charset="0"/>
              </a:rPr>
              <a:t>It simply tells what each layer should do by defining its input and output data. It is up to network architects to implement the layers according to their needs and the resources available.</a:t>
            </a:r>
          </a:p>
        </p:txBody>
      </p:sp>
    </p:spTree>
    <p:extLst>
      <p:ext uri="{BB962C8B-B14F-4D97-AF65-F5344CB8AC3E}">
        <p14:creationId xmlns:p14="http://schemas.microsoft.com/office/powerpoint/2010/main" val="6052882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99226-1DD7-41E8-A5D8-BE6316228E4A}"/>
              </a:ext>
            </a:extLst>
          </p:cNvPr>
          <p:cNvSpPr>
            <a:spLocks noGrp="1"/>
          </p:cNvSpPr>
          <p:nvPr>
            <p:ph type="title"/>
          </p:nvPr>
        </p:nvSpPr>
        <p:spPr/>
        <p:txBody>
          <a:bodyPr/>
          <a:lstStyle/>
          <a:p>
            <a:r>
              <a:rPr lang="en-US" dirty="0">
                <a:solidFill>
                  <a:srgbClr val="FF0000"/>
                </a:solidFill>
              </a:rPr>
              <a:t>transmission Control Protocol(TCP)</a:t>
            </a:r>
          </a:p>
        </p:txBody>
      </p:sp>
      <p:sp>
        <p:nvSpPr>
          <p:cNvPr id="3" name="Content Placeholder 2">
            <a:extLst>
              <a:ext uri="{FF2B5EF4-FFF2-40B4-BE49-F238E27FC236}">
                <a16:creationId xmlns:a16="http://schemas.microsoft.com/office/drawing/2014/main" id="{FB00383C-7E99-44FE-9B24-B573E51E2EAE}"/>
              </a:ext>
            </a:extLst>
          </p:cNvPr>
          <p:cNvSpPr>
            <a:spLocks noGrp="1"/>
          </p:cNvSpPr>
          <p:nvPr>
            <p:ph idx="1"/>
          </p:nvPr>
        </p:nvSpPr>
        <p:spPr/>
        <p:txBody>
          <a:bodyPr anchor="t"/>
          <a:lstStyle/>
          <a:p>
            <a:pPr>
              <a:lnSpc>
                <a:spcPct val="150000"/>
              </a:lnSpc>
            </a:pPr>
            <a:r>
              <a:rPr lang="en-US" sz="2400" dirty="0">
                <a:solidFill>
                  <a:schemeClr val="tx1"/>
                </a:solidFill>
              </a:rPr>
              <a:t> </a:t>
            </a:r>
            <a:r>
              <a:rPr lang="en-US" sz="2800" dirty="0">
                <a:solidFill>
                  <a:schemeClr val="tx1"/>
                </a:solidFill>
              </a:rPr>
              <a:t>Transmission Control Protocol The Transmission Control Protocol (TCP) is responsible for providing connection-oriented communication and ensuring delivery of the data. </a:t>
            </a:r>
          </a:p>
          <a:p>
            <a:pPr>
              <a:lnSpc>
                <a:spcPct val="150000"/>
              </a:lnSpc>
            </a:pPr>
            <a:r>
              <a:rPr lang="en-US" sz="2800" dirty="0">
                <a:solidFill>
                  <a:schemeClr val="tx1"/>
                </a:solidFill>
              </a:rPr>
              <a:t>TCP will make sure that the data reaches its destination by retransmitting any data that is lost or corrupt.</a:t>
            </a:r>
          </a:p>
          <a:p>
            <a:pPr marL="0" indent="0">
              <a:lnSpc>
                <a:spcPct val="150000"/>
              </a:lnSpc>
              <a:buNone/>
            </a:pPr>
            <a:endParaRPr lang="en-US" dirty="0"/>
          </a:p>
        </p:txBody>
      </p:sp>
    </p:spTree>
    <p:extLst>
      <p:ext uri="{BB962C8B-B14F-4D97-AF65-F5344CB8AC3E}">
        <p14:creationId xmlns:p14="http://schemas.microsoft.com/office/powerpoint/2010/main" val="7927561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8E6C-B751-4821-8026-53F8D43AB40F}"/>
              </a:ext>
            </a:extLst>
          </p:cNvPr>
          <p:cNvSpPr>
            <a:spLocks noGrp="1"/>
          </p:cNvSpPr>
          <p:nvPr>
            <p:ph type="title"/>
          </p:nvPr>
        </p:nvSpPr>
        <p:spPr/>
        <p:txBody>
          <a:bodyPr/>
          <a:lstStyle/>
          <a:p>
            <a:r>
              <a:rPr lang="en-US" dirty="0">
                <a:solidFill>
                  <a:schemeClr val="tx1"/>
                </a:solidFill>
              </a:rPr>
              <a:t>CONT…</a:t>
            </a:r>
          </a:p>
        </p:txBody>
      </p:sp>
      <p:sp>
        <p:nvSpPr>
          <p:cNvPr id="3" name="Content Placeholder 2">
            <a:extLst>
              <a:ext uri="{FF2B5EF4-FFF2-40B4-BE49-F238E27FC236}">
                <a16:creationId xmlns:a16="http://schemas.microsoft.com/office/drawing/2014/main" id="{D4B51481-CBD4-4ABA-A687-F11DDA761ABE}"/>
              </a:ext>
            </a:extLst>
          </p:cNvPr>
          <p:cNvSpPr>
            <a:spLocks noGrp="1"/>
          </p:cNvSpPr>
          <p:nvPr>
            <p:ph idx="1"/>
          </p:nvPr>
        </p:nvSpPr>
        <p:spPr/>
        <p:txBody>
          <a:bodyPr anchor="t">
            <a:normAutofit/>
          </a:bodyPr>
          <a:lstStyle/>
          <a:p>
            <a:r>
              <a:rPr lang="en-US" sz="2800" dirty="0">
                <a:solidFill>
                  <a:schemeClr val="tx1"/>
                </a:solidFill>
              </a:rPr>
              <a:t>TCP is used by applications that require a reliable transport, but </a:t>
            </a:r>
            <a:r>
              <a:rPr lang="en-US" sz="2800" i="1" dirty="0">
                <a:solidFill>
                  <a:schemeClr val="tx1"/>
                </a:solidFill>
              </a:rPr>
              <a:t>this </a:t>
            </a:r>
            <a:r>
              <a:rPr lang="en-US" sz="2800" i="1" dirty="0">
                <a:solidFill>
                  <a:srgbClr val="FF0000"/>
                </a:solidFill>
              </a:rPr>
              <a:t>transport has more overhead than a connectionless protocol</a:t>
            </a:r>
            <a:r>
              <a:rPr lang="en-US" sz="2800" dirty="0">
                <a:solidFill>
                  <a:srgbClr val="FF0000"/>
                </a:solidFill>
              </a:rPr>
              <a:t> </a:t>
            </a:r>
            <a:r>
              <a:rPr lang="en-US" sz="2800" dirty="0">
                <a:solidFill>
                  <a:schemeClr val="tx1"/>
                </a:solidFill>
              </a:rPr>
              <a:t>because of the construction of the session and monitoring and retransmission of any data across that session</a:t>
            </a:r>
          </a:p>
        </p:txBody>
      </p:sp>
    </p:spTree>
    <p:extLst>
      <p:ext uri="{BB962C8B-B14F-4D97-AF65-F5344CB8AC3E}">
        <p14:creationId xmlns:p14="http://schemas.microsoft.com/office/powerpoint/2010/main" val="16142145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27141-0B06-4EDF-A0B4-AFED1CA783D2}"/>
              </a:ext>
            </a:extLst>
          </p:cNvPr>
          <p:cNvSpPr>
            <a:spLocks noGrp="1"/>
          </p:cNvSpPr>
          <p:nvPr>
            <p:ph type="title"/>
          </p:nvPr>
        </p:nvSpPr>
        <p:spPr/>
        <p:txBody>
          <a:bodyPr/>
          <a:lstStyle/>
          <a:p>
            <a:r>
              <a:rPr lang="en-US" dirty="0">
                <a:solidFill>
                  <a:schemeClr val="accent1"/>
                </a:solidFill>
              </a:rPr>
              <a:t>CONT…</a:t>
            </a:r>
          </a:p>
        </p:txBody>
      </p:sp>
      <p:sp>
        <p:nvSpPr>
          <p:cNvPr id="3" name="Content Placeholder 2">
            <a:extLst>
              <a:ext uri="{FF2B5EF4-FFF2-40B4-BE49-F238E27FC236}">
                <a16:creationId xmlns:a16="http://schemas.microsoft.com/office/drawing/2014/main" id="{2049C801-2A9D-4408-A850-1EDD514A411F}"/>
              </a:ext>
            </a:extLst>
          </p:cNvPr>
          <p:cNvSpPr>
            <a:spLocks noGrp="1"/>
          </p:cNvSpPr>
          <p:nvPr>
            <p:ph idx="1"/>
          </p:nvPr>
        </p:nvSpPr>
        <p:spPr/>
        <p:txBody>
          <a:bodyPr anchor="t">
            <a:normAutofit/>
          </a:bodyPr>
          <a:lstStyle/>
          <a:p>
            <a:r>
              <a:rPr lang="en-US" sz="2800" dirty="0">
                <a:solidFill>
                  <a:schemeClr val="tx1"/>
                </a:solidFill>
              </a:rPr>
              <a:t>Another factor to remember about TCP is that the protocol requires that the recipient acknowledge the successful receipt of data. </a:t>
            </a:r>
          </a:p>
          <a:p>
            <a:r>
              <a:rPr lang="en-US" sz="2800" dirty="0">
                <a:solidFill>
                  <a:schemeClr val="tx1"/>
                </a:solidFill>
              </a:rPr>
              <a:t>All the acknowledgments, known as </a:t>
            </a:r>
            <a:r>
              <a:rPr lang="en-US" sz="2800" dirty="0">
                <a:solidFill>
                  <a:srgbClr val="FF0000"/>
                </a:solidFill>
              </a:rPr>
              <a:t>ACKs</a:t>
            </a:r>
            <a:r>
              <a:rPr lang="en-US" sz="2800" dirty="0">
                <a:solidFill>
                  <a:schemeClr val="tx1"/>
                </a:solidFill>
              </a:rPr>
              <a:t>, generate additional traffic on the network, which causes a reduction in the amount of data that can be passed within a given time frame.</a:t>
            </a:r>
          </a:p>
        </p:txBody>
      </p:sp>
    </p:spTree>
    <p:extLst>
      <p:ext uri="{BB962C8B-B14F-4D97-AF65-F5344CB8AC3E}">
        <p14:creationId xmlns:p14="http://schemas.microsoft.com/office/powerpoint/2010/main" val="13598319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C94FD-DD8B-495D-BA4D-E7B431453AC6}"/>
              </a:ext>
            </a:extLst>
          </p:cNvPr>
          <p:cNvSpPr>
            <a:spLocks noGrp="1"/>
          </p:cNvSpPr>
          <p:nvPr>
            <p:ph type="title"/>
          </p:nvPr>
        </p:nvSpPr>
        <p:spPr/>
        <p:txBody>
          <a:bodyPr/>
          <a:lstStyle/>
          <a:p>
            <a:r>
              <a:rPr lang="en-US" dirty="0">
                <a:solidFill>
                  <a:srgbClr val="FF0000"/>
                </a:solidFill>
              </a:rPr>
              <a:t>User Datagram Protocol (UDP)</a:t>
            </a:r>
          </a:p>
        </p:txBody>
      </p:sp>
      <p:sp>
        <p:nvSpPr>
          <p:cNvPr id="3" name="Content Placeholder 2">
            <a:extLst>
              <a:ext uri="{FF2B5EF4-FFF2-40B4-BE49-F238E27FC236}">
                <a16:creationId xmlns:a16="http://schemas.microsoft.com/office/drawing/2014/main" id="{BDCC7552-AD17-4FF9-AC2B-A325AE499F0D}"/>
              </a:ext>
            </a:extLst>
          </p:cNvPr>
          <p:cNvSpPr>
            <a:spLocks noGrp="1"/>
          </p:cNvSpPr>
          <p:nvPr>
            <p:ph idx="1"/>
          </p:nvPr>
        </p:nvSpPr>
        <p:spPr/>
        <p:txBody>
          <a:bodyPr anchor="t">
            <a:normAutofit/>
          </a:bodyPr>
          <a:lstStyle/>
          <a:p>
            <a:r>
              <a:rPr lang="en-US" sz="2400" dirty="0">
                <a:solidFill>
                  <a:schemeClr val="tx1"/>
                </a:solidFill>
              </a:rPr>
              <a:t>The User Datagram Protocol (UDP) offers a </a:t>
            </a:r>
            <a:r>
              <a:rPr lang="en-US" sz="2400" dirty="0">
                <a:solidFill>
                  <a:srgbClr val="FF0000"/>
                </a:solidFill>
              </a:rPr>
              <a:t>connectionless</a:t>
            </a:r>
            <a:r>
              <a:rPr lang="en-US" sz="2400" dirty="0">
                <a:solidFill>
                  <a:schemeClr val="tx1"/>
                </a:solidFill>
              </a:rPr>
              <a:t> datagram service that is an unreliable “best-effort” delivery. </a:t>
            </a:r>
          </a:p>
          <a:p>
            <a:r>
              <a:rPr lang="en-US" sz="2400" dirty="0">
                <a:solidFill>
                  <a:schemeClr val="tx1"/>
                </a:solidFill>
              </a:rPr>
              <a:t>UDP does not guarantee the arrival of datagrams, nor does it promise that the delivered packets are in the correct sequence.</a:t>
            </a:r>
          </a:p>
          <a:p>
            <a:r>
              <a:rPr lang="en-US" sz="2400" dirty="0">
                <a:solidFill>
                  <a:schemeClr val="tx1"/>
                </a:solidFill>
              </a:rPr>
              <a:t> Applications that don’t require an acknowledgment of data receipt use UDP. Because of the lack of overhead involved in UDP conversations, it is more efficient than TCP.</a:t>
            </a:r>
          </a:p>
        </p:txBody>
      </p:sp>
    </p:spTree>
    <p:extLst>
      <p:ext uri="{BB962C8B-B14F-4D97-AF65-F5344CB8AC3E}">
        <p14:creationId xmlns:p14="http://schemas.microsoft.com/office/powerpoint/2010/main" val="4859996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15BEA-BE2D-4C6A-9847-B872597A4AB0}"/>
              </a:ext>
            </a:extLst>
          </p:cNvPr>
          <p:cNvSpPr>
            <a:spLocks noGrp="1"/>
          </p:cNvSpPr>
          <p:nvPr>
            <p:ph type="title"/>
          </p:nvPr>
        </p:nvSpPr>
        <p:spPr/>
        <p:txBody>
          <a:bodyPr/>
          <a:lstStyle/>
          <a:p>
            <a:r>
              <a:rPr lang="en-US" dirty="0"/>
              <a:t>4. </a:t>
            </a:r>
            <a:r>
              <a:rPr lang="en-US" dirty="0">
                <a:solidFill>
                  <a:srgbClr val="FF0000"/>
                </a:solidFill>
              </a:rPr>
              <a:t>APPLICATION LAYER</a:t>
            </a:r>
          </a:p>
        </p:txBody>
      </p:sp>
      <p:sp>
        <p:nvSpPr>
          <p:cNvPr id="3" name="Content Placeholder 2">
            <a:extLst>
              <a:ext uri="{FF2B5EF4-FFF2-40B4-BE49-F238E27FC236}">
                <a16:creationId xmlns:a16="http://schemas.microsoft.com/office/drawing/2014/main" id="{C95E2843-C1A7-4EAB-8DB0-198228E684A1}"/>
              </a:ext>
            </a:extLst>
          </p:cNvPr>
          <p:cNvSpPr>
            <a:spLocks noGrp="1"/>
          </p:cNvSpPr>
          <p:nvPr>
            <p:ph idx="1"/>
          </p:nvPr>
        </p:nvSpPr>
        <p:spPr/>
        <p:txBody>
          <a:bodyPr anchor="t">
            <a:normAutofit/>
          </a:bodyPr>
          <a:lstStyle/>
          <a:p>
            <a:r>
              <a:rPr lang="en-US" sz="2400" dirty="0">
                <a:solidFill>
                  <a:schemeClr val="tx1"/>
                </a:solidFill>
              </a:rPr>
              <a:t>The application layer is responsible for making the network request (sending computer) or servicing the request (receiving computer).</a:t>
            </a:r>
          </a:p>
          <a:p>
            <a:r>
              <a:rPr lang="en-US" sz="2400" dirty="0">
                <a:solidFill>
                  <a:schemeClr val="tx1"/>
                </a:solidFill>
              </a:rPr>
              <a:t>For example, when a user submits a request from a web browser, the web browser is responsible for the submission of the request and is running at this layer.</a:t>
            </a:r>
          </a:p>
          <a:p>
            <a:r>
              <a:rPr lang="en-US" sz="2400" dirty="0">
                <a:solidFill>
                  <a:schemeClr val="tx1"/>
                </a:solidFill>
              </a:rPr>
              <a:t> When that web request reaches the web server, the web server, running at the application layer, accepts that request</a:t>
            </a:r>
          </a:p>
        </p:txBody>
      </p:sp>
    </p:spTree>
    <p:extLst>
      <p:ext uri="{BB962C8B-B14F-4D97-AF65-F5344CB8AC3E}">
        <p14:creationId xmlns:p14="http://schemas.microsoft.com/office/powerpoint/2010/main" val="21489545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40BB1-DF17-498A-9AFC-5170587DDF43}"/>
              </a:ext>
            </a:extLst>
          </p:cNvPr>
          <p:cNvSpPr>
            <a:spLocks noGrp="1"/>
          </p:cNvSpPr>
          <p:nvPr>
            <p:ph type="title"/>
          </p:nvPr>
        </p:nvSpPr>
        <p:spPr/>
        <p:txBody>
          <a:bodyPr/>
          <a:lstStyle/>
          <a:p>
            <a:r>
              <a:rPr lang="en-US" dirty="0">
                <a:solidFill>
                  <a:srgbClr val="00B0F0"/>
                </a:solidFill>
              </a:rPr>
              <a:t>CONT…</a:t>
            </a:r>
          </a:p>
        </p:txBody>
      </p:sp>
      <p:sp>
        <p:nvSpPr>
          <p:cNvPr id="3" name="Content Placeholder 2">
            <a:extLst>
              <a:ext uri="{FF2B5EF4-FFF2-40B4-BE49-F238E27FC236}">
                <a16:creationId xmlns:a16="http://schemas.microsoft.com/office/drawing/2014/main" id="{6CA418A2-15A1-4CA3-9DFD-C9C05A0EA22A}"/>
              </a:ext>
            </a:extLst>
          </p:cNvPr>
          <p:cNvSpPr>
            <a:spLocks noGrp="1"/>
          </p:cNvSpPr>
          <p:nvPr>
            <p:ph idx="1"/>
          </p:nvPr>
        </p:nvSpPr>
        <p:spPr/>
        <p:txBody>
          <a:bodyPr anchor="t">
            <a:normAutofit/>
          </a:bodyPr>
          <a:lstStyle/>
          <a:p>
            <a:r>
              <a:rPr lang="en-US" sz="2800" dirty="0">
                <a:solidFill>
                  <a:schemeClr val="tx1"/>
                </a:solidFill>
              </a:rPr>
              <a:t>The following are popular application-layer protocols:</a:t>
            </a:r>
          </a:p>
          <a:p>
            <a:pPr lvl="3">
              <a:buFont typeface="Wingdings" panose="05000000000000000000" pitchFamily="2" charset="2"/>
              <a:buChar char="Ø"/>
            </a:pPr>
            <a:r>
              <a:rPr lang="en-US" sz="2800" dirty="0">
                <a:solidFill>
                  <a:srgbClr val="FF0000"/>
                </a:solidFill>
              </a:rPr>
              <a:t>Hypertext Transfer Protocol (HTTP) </a:t>
            </a:r>
          </a:p>
          <a:p>
            <a:pPr lvl="3">
              <a:buFont typeface="Wingdings" panose="05000000000000000000" pitchFamily="2" charset="2"/>
              <a:buChar char="Ø"/>
            </a:pPr>
            <a:r>
              <a:rPr lang="en-US" sz="2800" dirty="0">
                <a:solidFill>
                  <a:srgbClr val="FF0000"/>
                </a:solidFill>
              </a:rPr>
              <a:t>Simple Mail Transfer Protocol (SMTP) </a:t>
            </a:r>
          </a:p>
          <a:p>
            <a:pPr lvl="3">
              <a:buFont typeface="Wingdings" panose="05000000000000000000" pitchFamily="2" charset="2"/>
              <a:buChar char="Ø"/>
            </a:pPr>
            <a:r>
              <a:rPr lang="en-US" sz="2800" dirty="0">
                <a:solidFill>
                  <a:srgbClr val="FF0000"/>
                </a:solidFill>
              </a:rPr>
              <a:t>File Transfer Protocol (FTP)</a:t>
            </a:r>
          </a:p>
        </p:txBody>
      </p:sp>
    </p:spTree>
    <p:extLst>
      <p:ext uri="{BB962C8B-B14F-4D97-AF65-F5344CB8AC3E}">
        <p14:creationId xmlns:p14="http://schemas.microsoft.com/office/powerpoint/2010/main" val="28573171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9346F-450B-421A-BA50-FCD0A739EA17}"/>
              </a:ext>
            </a:extLst>
          </p:cNvPr>
          <p:cNvSpPr>
            <a:spLocks noGrp="1"/>
          </p:cNvSpPr>
          <p:nvPr>
            <p:ph type="title"/>
          </p:nvPr>
        </p:nvSpPr>
        <p:spPr/>
        <p:txBody>
          <a:bodyPr/>
          <a:lstStyle/>
          <a:p>
            <a:r>
              <a:rPr lang="en-US" dirty="0">
                <a:solidFill>
                  <a:srgbClr val="FF0000"/>
                </a:solidFill>
              </a:rPr>
              <a:t>Hypertext Transfer Protocol (HTTP)</a:t>
            </a:r>
          </a:p>
        </p:txBody>
      </p:sp>
      <p:sp>
        <p:nvSpPr>
          <p:cNvPr id="3" name="Content Placeholder 2">
            <a:extLst>
              <a:ext uri="{FF2B5EF4-FFF2-40B4-BE49-F238E27FC236}">
                <a16:creationId xmlns:a16="http://schemas.microsoft.com/office/drawing/2014/main" id="{2B7997EB-4B7C-4BE1-8315-DABCA2A7F057}"/>
              </a:ext>
            </a:extLst>
          </p:cNvPr>
          <p:cNvSpPr>
            <a:spLocks noGrp="1"/>
          </p:cNvSpPr>
          <p:nvPr>
            <p:ph idx="1"/>
          </p:nvPr>
        </p:nvSpPr>
        <p:spPr/>
        <p:txBody>
          <a:bodyPr anchor="t">
            <a:normAutofit/>
          </a:bodyPr>
          <a:lstStyle/>
          <a:p>
            <a:r>
              <a:rPr lang="en-US" sz="2800" dirty="0">
                <a:solidFill>
                  <a:schemeClr val="tx1"/>
                </a:solidFill>
              </a:rPr>
              <a:t>The Hypertext Transfer Protocol (HTTP) is the protocol used on the Internet to allow clients to request web pages from web servers and to allow client interaction with those web servers. </a:t>
            </a:r>
          </a:p>
          <a:p>
            <a:r>
              <a:rPr lang="en-US" sz="2800" dirty="0">
                <a:solidFill>
                  <a:schemeClr val="tx1"/>
                </a:solidFill>
              </a:rPr>
              <a:t>HTTP is a stateless protocol, meaning that the web servers are not aware of what a client has or has not requested and cannot track users who have requested specific content. </a:t>
            </a:r>
          </a:p>
        </p:txBody>
      </p:sp>
    </p:spTree>
    <p:extLst>
      <p:ext uri="{BB962C8B-B14F-4D97-AF65-F5344CB8AC3E}">
        <p14:creationId xmlns:p14="http://schemas.microsoft.com/office/powerpoint/2010/main" val="18411912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4E20F-CB42-48FB-A637-1D3ADD015D45}"/>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52A933AC-1582-44F2-BA11-4B18D09B9570}"/>
              </a:ext>
            </a:extLst>
          </p:cNvPr>
          <p:cNvSpPr>
            <a:spLocks noGrp="1"/>
          </p:cNvSpPr>
          <p:nvPr>
            <p:ph idx="1"/>
          </p:nvPr>
        </p:nvSpPr>
        <p:spPr/>
        <p:txBody>
          <a:bodyPr anchor="t"/>
          <a:lstStyle/>
          <a:p>
            <a:r>
              <a:rPr lang="en-US" sz="2800" dirty="0">
                <a:solidFill>
                  <a:schemeClr val="tx1"/>
                </a:solidFill>
              </a:rPr>
              <a:t>This system does not allow for good interaction with the web server but does allow for retrieving the HTML pages stored on websites.</a:t>
            </a:r>
          </a:p>
          <a:p>
            <a:r>
              <a:rPr lang="en-US" sz="2800" dirty="0">
                <a:solidFill>
                  <a:schemeClr val="tx1"/>
                </a:solidFill>
              </a:rPr>
              <a:t> To aid in tracking client requests, we use cookies—small files stored on the client’s computer that allow the web server to store data on the client that the client will send back with each request to the server. </a:t>
            </a:r>
          </a:p>
          <a:p>
            <a:endParaRPr lang="en-US" dirty="0"/>
          </a:p>
        </p:txBody>
      </p:sp>
    </p:spTree>
    <p:extLst>
      <p:ext uri="{BB962C8B-B14F-4D97-AF65-F5344CB8AC3E}">
        <p14:creationId xmlns:p14="http://schemas.microsoft.com/office/powerpoint/2010/main" val="42896302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384AF-E88A-4792-9AA9-D2F240416D65}"/>
              </a:ext>
            </a:extLst>
          </p:cNvPr>
          <p:cNvSpPr>
            <a:spLocks noGrp="1"/>
          </p:cNvSpPr>
          <p:nvPr>
            <p:ph type="title"/>
          </p:nvPr>
        </p:nvSpPr>
        <p:spPr/>
        <p:txBody>
          <a:bodyPr/>
          <a:lstStyle/>
          <a:p>
            <a:r>
              <a:rPr lang="en-US" dirty="0">
                <a:solidFill>
                  <a:srgbClr val="FF0000"/>
                </a:solidFill>
              </a:rPr>
              <a:t>Hypertext Transfer Protocol, Secure (HTTPS)</a:t>
            </a:r>
          </a:p>
        </p:txBody>
      </p:sp>
      <p:sp>
        <p:nvSpPr>
          <p:cNvPr id="3" name="Content Placeholder 2">
            <a:extLst>
              <a:ext uri="{FF2B5EF4-FFF2-40B4-BE49-F238E27FC236}">
                <a16:creationId xmlns:a16="http://schemas.microsoft.com/office/drawing/2014/main" id="{F03E4008-691F-40F7-9B8A-82F7919E4F6F}"/>
              </a:ext>
            </a:extLst>
          </p:cNvPr>
          <p:cNvSpPr>
            <a:spLocks noGrp="1"/>
          </p:cNvSpPr>
          <p:nvPr>
            <p:ph idx="1"/>
          </p:nvPr>
        </p:nvSpPr>
        <p:spPr/>
        <p:txBody>
          <a:bodyPr anchor="t">
            <a:normAutofit/>
          </a:bodyPr>
          <a:lstStyle/>
          <a:p>
            <a:r>
              <a:rPr lang="en-US" sz="2400" dirty="0">
                <a:solidFill>
                  <a:schemeClr val="tx1"/>
                </a:solidFill>
              </a:rPr>
              <a:t>The Hypertext Transfer Protocol, Secure (HTTPS) allows you to connect to a website and receive and send content in an encrypted format using the Secure Sockets Layer (SSL). </a:t>
            </a:r>
          </a:p>
          <a:p>
            <a:r>
              <a:rPr lang="en-US" sz="2400" dirty="0">
                <a:solidFill>
                  <a:schemeClr val="tx1"/>
                </a:solidFill>
              </a:rPr>
              <a:t>HTTPS is most commonly used on e-commerce sites to allow you to send personal information without worrying that an Internet hacker is viewing this information, especially credit card numbers and other confidential data.</a:t>
            </a:r>
          </a:p>
          <a:p>
            <a:endParaRPr lang="en-US" sz="2000" dirty="0">
              <a:solidFill>
                <a:schemeClr val="tx1"/>
              </a:solidFill>
            </a:endParaRPr>
          </a:p>
        </p:txBody>
      </p:sp>
    </p:spTree>
    <p:extLst>
      <p:ext uri="{BB962C8B-B14F-4D97-AF65-F5344CB8AC3E}">
        <p14:creationId xmlns:p14="http://schemas.microsoft.com/office/powerpoint/2010/main" val="21404571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E92EA-7819-4502-8D9D-4DA96EFE6CEF}"/>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A4396DA4-118B-490A-A084-0ECB5817EDFD}"/>
              </a:ext>
            </a:extLst>
          </p:cNvPr>
          <p:cNvSpPr>
            <a:spLocks noGrp="1"/>
          </p:cNvSpPr>
          <p:nvPr>
            <p:ph idx="1"/>
          </p:nvPr>
        </p:nvSpPr>
        <p:spPr/>
        <p:txBody>
          <a:bodyPr anchor="t">
            <a:normAutofit/>
          </a:bodyPr>
          <a:lstStyle/>
          <a:p>
            <a:r>
              <a:rPr lang="en-US" sz="2800" dirty="0">
                <a:solidFill>
                  <a:schemeClr val="tx1"/>
                </a:solidFill>
              </a:rPr>
              <a:t>You can determine when HTTPS is being used because the address of the website starts with </a:t>
            </a:r>
            <a:r>
              <a:rPr lang="en-US" sz="2800" dirty="0">
                <a:solidFill>
                  <a:srgbClr val="FF0000"/>
                </a:solidFill>
              </a:rPr>
              <a:t>https:// </a:t>
            </a:r>
            <a:r>
              <a:rPr lang="en-US" sz="2800" dirty="0"/>
              <a:t>and not </a:t>
            </a:r>
            <a:r>
              <a:rPr lang="en-US" sz="2800" dirty="0">
                <a:solidFill>
                  <a:srgbClr val="00B0F0"/>
                </a:solidFill>
              </a:rPr>
              <a:t>http://</a:t>
            </a:r>
            <a:r>
              <a:rPr lang="en-US" sz="2800" dirty="0"/>
              <a:t>, </a:t>
            </a:r>
            <a:r>
              <a:rPr lang="en-US" sz="2800" dirty="0">
                <a:solidFill>
                  <a:schemeClr val="tx1"/>
                </a:solidFill>
              </a:rPr>
              <a:t>which marks the regular HTTP protocol</a:t>
            </a:r>
            <a:endParaRPr lang="en-US" sz="2800" dirty="0"/>
          </a:p>
        </p:txBody>
      </p:sp>
    </p:spTree>
    <p:extLst>
      <p:ext uri="{BB962C8B-B14F-4D97-AF65-F5344CB8AC3E}">
        <p14:creationId xmlns:p14="http://schemas.microsoft.com/office/powerpoint/2010/main" val="4280929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B594B-5F10-4AFD-BDB7-3D60376F8CAD}"/>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CAEB4F52-6655-4C85-8CA5-DD9E7047C4E4}"/>
              </a:ext>
            </a:extLst>
          </p:cNvPr>
          <p:cNvSpPr>
            <a:spLocks noGrp="1"/>
          </p:cNvSpPr>
          <p:nvPr>
            <p:ph idx="1"/>
          </p:nvPr>
        </p:nvSpPr>
        <p:spPr/>
        <p:txBody>
          <a:bodyPr/>
          <a:lstStyle/>
          <a:p>
            <a:r>
              <a:rPr lang="en-US" sz="2800" b="0" i="0" dirty="0">
                <a:solidFill>
                  <a:srgbClr val="000000"/>
                </a:solidFill>
                <a:effectLst/>
                <a:latin typeface="Verdana" panose="020B0604030504040204" pitchFamily="34" charset="0"/>
              </a:rPr>
              <a:t>The OSI model was developed by the International Organization for Standardization (ISO) in the late 1970s. </a:t>
            </a:r>
          </a:p>
          <a:p>
            <a:r>
              <a:rPr lang="en-US" sz="2800" b="0" i="0" dirty="0">
                <a:solidFill>
                  <a:srgbClr val="000000"/>
                </a:solidFill>
                <a:effectLst/>
                <a:latin typeface="Verdana" panose="020B0604030504040204" pitchFamily="34" charset="0"/>
              </a:rPr>
              <a:t>It was intended to be a comprehensive standard for networking protocols, allowing different systems to communicate regardless of their underlying architecture.</a:t>
            </a:r>
          </a:p>
          <a:p>
            <a:endParaRPr lang="en-US" dirty="0"/>
          </a:p>
        </p:txBody>
      </p:sp>
    </p:spTree>
    <p:extLst>
      <p:ext uri="{BB962C8B-B14F-4D97-AF65-F5344CB8AC3E}">
        <p14:creationId xmlns:p14="http://schemas.microsoft.com/office/powerpoint/2010/main" val="2165613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9B57F-CF51-4B97-B335-AFE4DD73B366}"/>
              </a:ext>
            </a:extLst>
          </p:cNvPr>
          <p:cNvSpPr>
            <a:spLocks noGrp="1"/>
          </p:cNvSpPr>
          <p:nvPr>
            <p:ph type="title"/>
          </p:nvPr>
        </p:nvSpPr>
        <p:spPr/>
        <p:txBody>
          <a:bodyPr/>
          <a:lstStyle/>
          <a:p>
            <a:r>
              <a:rPr lang="en-US" dirty="0">
                <a:solidFill>
                  <a:srgbClr val="FF0000"/>
                </a:solidFill>
              </a:rPr>
              <a:t>Network Time Protocol (NTP)</a:t>
            </a:r>
          </a:p>
        </p:txBody>
      </p:sp>
      <p:sp>
        <p:nvSpPr>
          <p:cNvPr id="3" name="Content Placeholder 2">
            <a:extLst>
              <a:ext uri="{FF2B5EF4-FFF2-40B4-BE49-F238E27FC236}">
                <a16:creationId xmlns:a16="http://schemas.microsoft.com/office/drawing/2014/main" id="{14CB3C54-668A-4EBE-975E-F8E3EDC75479}"/>
              </a:ext>
            </a:extLst>
          </p:cNvPr>
          <p:cNvSpPr>
            <a:spLocks noGrp="1"/>
          </p:cNvSpPr>
          <p:nvPr>
            <p:ph idx="1"/>
          </p:nvPr>
        </p:nvSpPr>
        <p:spPr/>
        <p:txBody>
          <a:bodyPr anchor="t"/>
          <a:lstStyle/>
          <a:p>
            <a:r>
              <a:rPr lang="en-US" sz="2800" dirty="0">
                <a:solidFill>
                  <a:schemeClr val="tx1"/>
                </a:solidFill>
              </a:rPr>
              <a:t>The Network Time Protocol (NTP) is used to synchronize the clocks of PCs on a network or the Internet.</a:t>
            </a:r>
          </a:p>
          <a:p>
            <a:r>
              <a:rPr lang="en-US" sz="2800" dirty="0">
                <a:solidFill>
                  <a:schemeClr val="tx1"/>
                </a:solidFill>
              </a:rPr>
              <a:t> This is accomplished by configuring a server to be the time server, which then is the server from which all other PCs on the network synchronize their time.</a:t>
            </a:r>
          </a:p>
          <a:p>
            <a:endParaRPr lang="en-US" dirty="0"/>
          </a:p>
        </p:txBody>
      </p:sp>
    </p:spTree>
    <p:extLst>
      <p:ext uri="{BB962C8B-B14F-4D97-AF65-F5344CB8AC3E}">
        <p14:creationId xmlns:p14="http://schemas.microsoft.com/office/powerpoint/2010/main" val="11650820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63A77-FD84-447E-A09C-6EE385C8FEF5}"/>
              </a:ext>
            </a:extLst>
          </p:cNvPr>
          <p:cNvSpPr>
            <a:spLocks noGrp="1"/>
          </p:cNvSpPr>
          <p:nvPr>
            <p:ph type="title"/>
          </p:nvPr>
        </p:nvSpPr>
        <p:spPr/>
        <p:txBody>
          <a:bodyPr/>
          <a:lstStyle/>
          <a:p>
            <a:r>
              <a:rPr lang="en-US" dirty="0">
                <a:solidFill>
                  <a:srgbClr val="FF0000"/>
                </a:solidFill>
              </a:rPr>
              <a:t>Simple Mail Transfer Protocol (SMTP)</a:t>
            </a:r>
          </a:p>
        </p:txBody>
      </p:sp>
      <p:sp>
        <p:nvSpPr>
          <p:cNvPr id="3" name="Content Placeholder 2">
            <a:extLst>
              <a:ext uri="{FF2B5EF4-FFF2-40B4-BE49-F238E27FC236}">
                <a16:creationId xmlns:a16="http://schemas.microsoft.com/office/drawing/2014/main" id="{DAC899BF-46DE-4A44-B0E9-49F4F2B18226}"/>
              </a:ext>
            </a:extLst>
          </p:cNvPr>
          <p:cNvSpPr>
            <a:spLocks noGrp="1"/>
          </p:cNvSpPr>
          <p:nvPr>
            <p:ph idx="1"/>
          </p:nvPr>
        </p:nvSpPr>
        <p:spPr/>
        <p:txBody>
          <a:bodyPr anchor="t">
            <a:normAutofit/>
          </a:bodyPr>
          <a:lstStyle/>
          <a:p>
            <a:r>
              <a:rPr lang="en-US" sz="2800" dirty="0">
                <a:solidFill>
                  <a:schemeClr val="tx1"/>
                </a:solidFill>
              </a:rPr>
              <a:t>The Simple Mail Transfer Protocol (SMTP) is used to send or route mail over a TCP/IP network such as the Internet. Most e-mail server products support SMTP to send e-mail out of the corporation and onto the Internet.</a:t>
            </a:r>
          </a:p>
        </p:txBody>
      </p:sp>
    </p:spTree>
    <p:extLst>
      <p:ext uri="{BB962C8B-B14F-4D97-AF65-F5344CB8AC3E}">
        <p14:creationId xmlns:p14="http://schemas.microsoft.com/office/powerpoint/2010/main" val="5101780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F3995-7A74-47B8-9533-4C5843B469CA}"/>
              </a:ext>
            </a:extLst>
          </p:cNvPr>
          <p:cNvSpPr>
            <a:spLocks noGrp="1"/>
          </p:cNvSpPr>
          <p:nvPr>
            <p:ph type="title"/>
          </p:nvPr>
        </p:nvSpPr>
        <p:spPr/>
        <p:txBody>
          <a:bodyPr/>
          <a:lstStyle/>
          <a:p>
            <a:r>
              <a:rPr lang="en-US" dirty="0">
                <a:solidFill>
                  <a:srgbClr val="FF0000"/>
                </a:solidFill>
              </a:rPr>
              <a:t>Post Office Protocol (POP3) </a:t>
            </a:r>
          </a:p>
        </p:txBody>
      </p:sp>
      <p:sp>
        <p:nvSpPr>
          <p:cNvPr id="3" name="Content Placeholder 2">
            <a:extLst>
              <a:ext uri="{FF2B5EF4-FFF2-40B4-BE49-F238E27FC236}">
                <a16:creationId xmlns:a16="http://schemas.microsoft.com/office/drawing/2014/main" id="{3E89D90B-8D07-4DBF-8684-9B4C51954DD5}"/>
              </a:ext>
            </a:extLst>
          </p:cNvPr>
          <p:cNvSpPr>
            <a:spLocks noGrp="1"/>
          </p:cNvSpPr>
          <p:nvPr>
            <p:ph idx="1"/>
          </p:nvPr>
        </p:nvSpPr>
        <p:spPr/>
        <p:txBody>
          <a:bodyPr anchor="t">
            <a:normAutofit/>
          </a:bodyPr>
          <a:lstStyle/>
          <a:p>
            <a:r>
              <a:rPr lang="en-US" sz="2800" dirty="0">
                <a:solidFill>
                  <a:schemeClr val="tx1"/>
                </a:solidFill>
              </a:rPr>
              <a:t>The Post Office Protocol, version 3 (POP3) is the Internet protocol used to retrieve e-mail from a mail server down to the POP3 client. </a:t>
            </a:r>
          </a:p>
          <a:p>
            <a:r>
              <a:rPr lang="en-US" sz="2800" dirty="0">
                <a:solidFill>
                  <a:schemeClr val="tx1"/>
                </a:solidFill>
              </a:rPr>
              <a:t>The e-mail is “popped” or downloaded to the client after the client has been authenticated to its mailbox. </a:t>
            </a:r>
          </a:p>
        </p:txBody>
      </p:sp>
    </p:spTree>
    <p:extLst>
      <p:ext uri="{BB962C8B-B14F-4D97-AF65-F5344CB8AC3E}">
        <p14:creationId xmlns:p14="http://schemas.microsoft.com/office/powerpoint/2010/main" val="11487614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CDB82-30E1-444E-A25F-5A4162B47298}"/>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78688C86-D836-4E30-93D5-7CE0C4B59C89}"/>
              </a:ext>
            </a:extLst>
          </p:cNvPr>
          <p:cNvSpPr>
            <a:spLocks noGrp="1"/>
          </p:cNvSpPr>
          <p:nvPr>
            <p:ph idx="1"/>
          </p:nvPr>
        </p:nvSpPr>
        <p:spPr/>
        <p:txBody>
          <a:bodyPr anchor="t"/>
          <a:lstStyle/>
          <a:p>
            <a:r>
              <a:rPr lang="en-US" sz="2800" dirty="0">
                <a:solidFill>
                  <a:schemeClr val="tx1"/>
                </a:solidFill>
              </a:rPr>
              <a:t>POP3 has limited capabilities as far as folder support is concerned. A POP3 client supports only an inbox, an outbox, sent items, and deleted items. If additional folder support is required, you would need to use an IMAP4 client</a:t>
            </a:r>
          </a:p>
          <a:p>
            <a:endParaRPr lang="en-US" dirty="0"/>
          </a:p>
        </p:txBody>
      </p:sp>
    </p:spTree>
    <p:extLst>
      <p:ext uri="{BB962C8B-B14F-4D97-AF65-F5344CB8AC3E}">
        <p14:creationId xmlns:p14="http://schemas.microsoft.com/office/powerpoint/2010/main" val="28866416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D33E6-850E-4ED8-9CCA-0BA67429EC1C}"/>
              </a:ext>
            </a:extLst>
          </p:cNvPr>
          <p:cNvSpPr>
            <a:spLocks noGrp="1"/>
          </p:cNvSpPr>
          <p:nvPr>
            <p:ph type="title"/>
          </p:nvPr>
        </p:nvSpPr>
        <p:spPr/>
        <p:txBody>
          <a:bodyPr/>
          <a:lstStyle/>
          <a:p>
            <a:r>
              <a:rPr lang="en-US" dirty="0">
                <a:solidFill>
                  <a:srgbClr val="FF0000"/>
                </a:solidFill>
              </a:rPr>
              <a:t>File Transfer Protocol (FTP)</a:t>
            </a:r>
          </a:p>
        </p:txBody>
      </p:sp>
      <p:sp>
        <p:nvSpPr>
          <p:cNvPr id="3" name="Content Placeholder 2">
            <a:extLst>
              <a:ext uri="{FF2B5EF4-FFF2-40B4-BE49-F238E27FC236}">
                <a16:creationId xmlns:a16="http://schemas.microsoft.com/office/drawing/2014/main" id="{C66CD11C-E8EA-4CE9-8EC5-73A25E3973F8}"/>
              </a:ext>
            </a:extLst>
          </p:cNvPr>
          <p:cNvSpPr>
            <a:spLocks noGrp="1"/>
          </p:cNvSpPr>
          <p:nvPr>
            <p:ph idx="1"/>
          </p:nvPr>
        </p:nvSpPr>
        <p:spPr/>
        <p:txBody>
          <a:bodyPr anchor="t">
            <a:normAutofit/>
          </a:bodyPr>
          <a:lstStyle/>
          <a:p>
            <a:r>
              <a:rPr lang="en-US" sz="2400" dirty="0">
                <a:solidFill>
                  <a:schemeClr val="tx1"/>
                </a:solidFill>
              </a:rPr>
              <a:t>The File Transfer Protocol (FTP) is a TCP/IP protocol that exists to upload and download files between FTP servers and clients. </a:t>
            </a:r>
          </a:p>
          <a:p>
            <a:r>
              <a:rPr lang="en-US" sz="2400" dirty="0">
                <a:solidFill>
                  <a:schemeClr val="tx1"/>
                </a:solidFill>
              </a:rPr>
              <a:t>Like Telnet and Ping, FTP can establish a connection to a remote computer using either the hostname or the IP address and must resolve hostnames to IP addresses to establish communication with the remote computer.</a:t>
            </a:r>
          </a:p>
          <a:p>
            <a:endParaRPr lang="en-US" sz="2400" dirty="0">
              <a:solidFill>
                <a:schemeClr val="tx1"/>
              </a:solidFill>
            </a:endParaRPr>
          </a:p>
        </p:txBody>
      </p:sp>
    </p:spTree>
    <p:extLst>
      <p:ext uri="{BB962C8B-B14F-4D97-AF65-F5344CB8AC3E}">
        <p14:creationId xmlns:p14="http://schemas.microsoft.com/office/powerpoint/2010/main" val="12282432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5013D-D8DD-4549-BF65-7D347828AB0B}"/>
              </a:ext>
            </a:extLst>
          </p:cNvPr>
          <p:cNvSpPr>
            <a:spLocks noGrp="1"/>
          </p:cNvSpPr>
          <p:nvPr>
            <p:ph type="title"/>
          </p:nvPr>
        </p:nvSpPr>
        <p:spPr/>
        <p:txBody>
          <a:bodyPr/>
          <a:lstStyle/>
          <a:p>
            <a:r>
              <a:rPr lang="en-US" dirty="0">
                <a:solidFill>
                  <a:srgbClr val="FF0000"/>
                </a:solidFill>
              </a:rPr>
              <a:t>Telnet</a:t>
            </a:r>
          </a:p>
        </p:txBody>
      </p:sp>
      <p:sp>
        <p:nvSpPr>
          <p:cNvPr id="3" name="Content Placeholder 2">
            <a:extLst>
              <a:ext uri="{FF2B5EF4-FFF2-40B4-BE49-F238E27FC236}">
                <a16:creationId xmlns:a16="http://schemas.microsoft.com/office/drawing/2014/main" id="{36E15DB0-EDCB-4D9E-B2B2-8D8AC87A53E6}"/>
              </a:ext>
            </a:extLst>
          </p:cNvPr>
          <p:cNvSpPr>
            <a:spLocks noGrp="1"/>
          </p:cNvSpPr>
          <p:nvPr>
            <p:ph idx="1"/>
          </p:nvPr>
        </p:nvSpPr>
        <p:spPr/>
        <p:txBody>
          <a:bodyPr anchor="t">
            <a:normAutofit/>
          </a:bodyPr>
          <a:lstStyle/>
          <a:p>
            <a:r>
              <a:rPr lang="en-US" sz="2800" dirty="0">
                <a:solidFill>
                  <a:schemeClr val="tx1"/>
                </a:solidFill>
              </a:rPr>
              <a:t>Telnet is a terminal emulation protocol that allows a client to run or emulate the program running on the server. </a:t>
            </a:r>
          </a:p>
          <a:p>
            <a:r>
              <a:rPr lang="en-US" sz="2800" dirty="0">
                <a:solidFill>
                  <a:schemeClr val="tx1"/>
                </a:solidFill>
              </a:rPr>
              <a:t> Several devices allow you to telnet into the device and perform remote administration of the network device using the command set available to the Telnet session.</a:t>
            </a:r>
          </a:p>
        </p:txBody>
      </p:sp>
    </p:spTree>
    <p:extLst>
      <p:ext uri="{BB962C8B-B14F-4D97-AF65-F5344CB8AC3E}">
        <p14:creationId xmlns:p14="http://schemas.microsoft.com/office/powerpoint/2010/main" val="18319421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A9F6D-2A98-4C99-A012-613C3CC12B57}"/>
              </a:ext>
            </a:extLst>
          </p:cNvPr>
          <p:cNvSpPr>
            <a:spLocks noGrp="1"/>
          </p:cNvSpPr>
          <p:nvPr>
            <p:ph type="title"/>
          </p:nvPr>
        </p:nvSpPr>
        <p:spPr/>
        <p:txBody>
          <a:bodyPr/>
          <a:lstStyle/>
          <a:p>
            <a:r>
              <a:rPr lang="en-US" dirty="0">
                <a:solidFill>
                  <a:srgbClr val="FF0000"/>
                </a:solidFill>
              </a:rPr>
              <a:t>Secure Shell (SSH)</a:t>
            </a:r>
          </a:p>
        </p:txBody>
      </p:sp>
      <p:sp>
        <p:nvSpPr>
          <p:cNvPr id="3" name="Content Placeholder 2">
            <a:extLst>
              <a:ext uri="{FF2B5EF4-FFF2-40B4-BE49-F238E27FC236}">
                <a16:creationId xmlns:a16="http://schemas.microsoft.com/office/drawing/2014/main" id="{F53299FC-CE7F-4064-8646-D09AFAFDC516}"/>
              </a:ext>
            </a:extLst>
          </p:cNvPr>
          <p:cNvSpPr>
            <a:spLocks noGrp="1"/>
          </p:cNvSpPr>
          <p:nvPr>
            <p:ph idx="1"/>
          </p:nvPr>
        </p:nvSpPr>
        <p:spPr/>
        <p:txBody>
          <a:bodyPr anchor="t">
            <a:normAutofit/>
          </a:bodyPr>
          <a:lstStyle/>
          <a:p>
            <a:r>
              <a:rPr lang="en-US" sz="2800" dirty="0">
                <a:solidFill>
                  <a:schemeClr val="tx1"/>
                </a:solidFill>
              </a:rPr>
              <a:t>The Secure Shell (SSH) is a program used to create a shell, or session, with a remote system. </a:t>
            </a:r>
          </a:p>
          <a:p>
            <a:r>
              <a:rPr lang="en-US" sz="2800" dirty="0">
                <a:solidFill>
                  <a:schemeClr val="tx1"/>
                </a:solidFill>
              </a:rPr>
              <a:t>Once the remote session is established, the client can execute commands within this shell and copy files to the local system. </a:t>
            </a:r>
          </a:p>
          <a:p>
            <a:r>
              <a:rPr lang="en-US" sz="2800" dirty="0">
                <a:solidFill>
                  <a:schemeClr val="tx1"/>
                </a:solidFill>
              </a:rPr>
              <a:t>SSH has a major purpose in life, and that is to </a:t>
            </a:r>
            <a:r>
              <a:rPr lang="en-US" sz="2800" dirty="0">
                <a:solidFill>
                  <a:srgbClr val="FF0000"/>
                </a:solidFill>
              </a:rPr>
              <a:t>support remote shells with support for secure authentication </a:t>
            </a:r>
            <a:r>
              <a:rPr lang="en-US" sz="2800" dirty="0"/>
              <a:t>and </a:t>
            </a:r>
            <a:r>
              <a:rPr lang="en-US" sz="2800" dirty="0">
                <a:solidFill>
                  <a:srgbClr val="FF0000"/>
                </a:solidFill>
              </a:rPr>
              <a:t>encrypted communication</a:t>
            </a:r>
            <a:r>
              <a:rPr lang="en-US" sz="2800" dirty="0"/>
              <a:t>.</a:t>
            </a:r>
          </a:p>
        </p:txBody>
      </p:sp>
    </p:spTree>
    <p:extLst>
      <p:ext uri="{BB962C8B-B14F-4D97-AF65-F5344CB8AC3E}">
        <p14:creationId xmlns:p14="http://schemas.microsoft.com/office/powerpoint/2010/main" val="2458403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6">
            <a:extLst>
              <a:ext uri="{FF2B5EF4-FFF2-40B4-BE49-F238E27FC236}">
                <a16:creationId xmlns:a16="http://schemas.microsoft.com/office/drawing/2014/main" id="{F25FFFAB-D6EC-43F8-A63D-5BC4EAC7DF7E}"/>
              </a:ext>
            </a:extLst>
          </p:cNvPr>
          <p:cNvPicPr>
            <a:picLocks noChangeAspect="1"/>
          </p:cNvPicPr>
          <p:nvPr/>
        </p:nvPicPr>
        <p:blipFill>
          <a:blip r:embed="rId2"/>
          <a:stretch>
            <a:fillRect/>
          </a:stretch>
        </p:blipFill>
        <p:spPr>
          <a:xfrm>
            <a:off x="2865967" y="2341563"/>
            <a:ext cx="6460065" cy="3633787"/>
          </a:xfrm>
          <a:prstGeom prst="rect">
            <a:avLst/>
          </a:prstGeom>
        </p:spPr>
      </p:pic>
    </p:spTree>
    <p:extLst>
      <p:ext uri="{BB962C8B-B14F-4D97-AF65-F5344CB8AC3E}">
        <p14:creationId xmlns:p14="http://schemas.microsoft.com/office/powerpoint/2010/main" val="29861413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A2F3-99AE-4700-9F83-34B21ED01A75}"/>
              </a:ext>
            </a:extLst>
          </p:cNvPr>
          <p:cNvSpPr>
            <a:spLocks noGrp="1"/>
          </p:cNvSpPr>
          <p:nvPr>
            <p:ph type="title"/>
          </p:nvPr>
        </p:nvSpPr>
        <p:spPr/>
        <p:txBody>
          <a:bodyPr>
            <a:noAutofit/>
          </a:bodyPr>
          <a:lstStyle/>
          <a:p>
            <a:pPr algn="ctr"/>
            <a:r>
              <a:rPr lang="en-US" sz="9600" dirty="0">
                <a:solidFill>
                  <a:srgbClr val="FF0000"/>
                </a:solidFill>
              </a:rPr>
              <a:t>QUIZ</a:t>
            </a:r>
          </a:p>
        </p:txBody>
      </p:sp>
      <p:sp>
        <p:nvSpPr>
          <p:cNvPr id="3" name="Content Placeholder 2">
            <a:extLst>
              <a:ext uri="{FF2B5EF4-FFF2-40B4-BE49-F238E27FC236}">
                <a16:creationId xmlns:a16="http://schemas.microsoft.com/office/drawing/2014/main" id="{83C0DEB5-BD5A-4CA2-952E-4E22F45E915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482480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AEB7A-5998-46E9-9760-32055E5809F0}"/>
              </a:ext>
            </a:extLst>
          </p:cNvPr>
          <p:cNvSpPr>
            <a:spLocks noGrp="1"/>
          </p:cNvSpPr>
          <p:nvPr>
            <p:ph type="title"/>
          </p:nvPr>
        </p:nvSpPr>
        <p:spPr/>
        <p:txBody>
          <a:bodyPr/>
          <a:lstStyle/>
          <a:p>
            <a:r>
              <a:rPr lang="en-US" dirty="0">
                <a:solidFill>
                  <a:srgbClr val="00B0F0"/>
                </a:solidFill>
              </a:rPr>
              <a:t>CONT…</a:t>
            </a:r>
          </a:p>
        </p:txBody>
      </p:sp>
      <p:sp>
        <p:nvSpPr>
          <p:cNvPr id="3" name="Content Placeholder 2">
            <a:extLst>
              <a:ext uri="{FF2B5EF4-FFF2-40B4-BE49-F238E27FC236}">
                <a16:creationId xmlns:a16="http://schemas.microsoft.com/office/drawing/2014/main" id="{AE048F9C-24CB-45E4-B68A-9900BE661C02}"/>
              </a:ext>
            </a:extLst>
          </p:cNvPr>
          <p:cNvSpPr>
            <a:spLocks noGrp="1"/>
          </p:cNvSpPr>
          <p:nvPr>
            <p:ph idx="1"/>
          </p:nvPr>
        </p:nvSpPr>
        <p:spPr/>
        <p:txBody>
          <a:bodyPr numCol="2" anchor="t"/>
          <a:lstStyle/>
          <a:p>
            <a:r>
              <a:rPr lang="en-US" sz="2400" b="0" i="0" dirty="0">
                <a:solidFill>
                  <a:srgbClr val="000000"/>
                </a:solidFill>
                <a:effectLst/>
                <a:latin typeface="Verdana" panose="020B0604030504040204" pitchFamily="34" charset="0"/>
              </a:rPr>
              <a:t>These are the seven layers of the OSI model</a:t>
            </a:r>
            <a:r>
              <a:rPr lang="en-US" sz="2400" dirty="0">
                <a:solidFill>
                  <a:srgbClr val="000000"/>
                </a:solidFill>
                <a:latin typeface="Verdana" panose="020B0604030504040204" pitchFamily="34" charset="0"/>
              </a:rPr>
              <a:t>:</a:t>
            </a:r>
          </a:p>
          <a:p>
            <a:pPr lvl="4">
              <a:buFont typeface="+mj-lt"/>
              <a:buAutoNum type="arabicPeriod"/>
            </a:pPr>
            <a:r>
              <a:rPr lang="en-US" sz="3200" dirty="0">
                <a:solidFill>
                  <a:srgbClr val="FF0000"/>
                </a:solidFill>
                <a:latin typeface="Verdana" panose="020B0604030504040204" pitchFamily="34" charset="0"/>
                <a:cs typeface="Times New Roman" panose="02020603050405020304" pitchFamily="18" charset="0"/>
              </a:rPr>
              <a:t>Physical layer</a:t>
            </a:r>
          </a:p>
          <a:p>
            <a:pPr lvl="4">
              <a:buFont typeface="+mj-lt"/>
              <a:buAutoNum type="arabicPeriod"/>
            </a:pPr>
            <a:r>
              <a:rPr lang="en-US" sz="3200" dirty="0">
                <a:solidFill>
                  <a:srgbClr val="FF0000"/>
                </a:solidFill>
                <a:latin typeface="Verdana" panose="020B0604030504040204" pitchFamily="34" charset="0"/>
                <a:cs typeface="Times New Roman" panose="02020603050405020304" pitchFamily="18" charset="0"/>
              </a:rPr>
              <a:t>Data Link Layer</a:t>
            </a:r>
          </a:p>
          <a:p>
            <a:pPr lvl="4">
              <a:buFont typeface="+mj-lt"/>
              <a:buAutoNum type="arabicPeriod"/>
            </a:pPr>
            <a:r>
              <a:rPr lang="en-US" sz="3200" dirty="0">
                <a:solidFill>
                  <a:srgbClr val="FF0000"/>
                </a:solidFill>
                <a:latin typeface="Verdana" panose="020B0604030504040204" pitchFamily="34" charset="0"/>
                <a:cs typeface="Times New Roman" panose="02020603050405020304" pitchFamily="18" charset="0"/>
              </a:rPr>
              <a:t>Network Layer</a:t>
            </a:r>
          </a:p>
          <a:p>
            <a:pPr lvl="4">
              <a:buFont typeface="+mj-lt"/>
              <a:buAutoNum type="arabicPeriod"/>
            </a:pPr>
            <a:r>
              <a:rPr lang="en-US" sz="3200" dirty="0">
                <a:solidFill>
                  <a:srgbClr val="FF0000"/>
                </a:solidFill>
                <a:latin typeface="Verdana" panose="020B0604030504040204" pitchFamily="34" charset="0"/>
                <a:cs typeface="Times New Roman" panose="02020603050405020304" pitchFamily="18" charset="0"/>
              </a:rPr>
              <a:t>Transport Layer</a:t>
            </a:r>
          </a:p>
          <a:p>
            <a:pPr lvl="4">
              <a:buFont typeface="+mj-lt"/>
              <a:buAutoNum type="arabicPeriod"/>
            </a:pPr>
            <a:endParaRPr lang="en-US" sz="3200" dirty="0">
              <a:solidFill>
                <a:srgbClr val="FF0000"/>
              </a:solidFill>
              <a:latin typeface="Verdana" panose="020B0604030504040204" pitchFamily="34" charset="0"/>
              <a:cs typeface="Times New Roman" panose="02020603050405020304" pitchFamily="18" charset="0"/>
            </a:endParaRPr>
          </a:p>
          <a:p>
            <a:pPr lvl="4">
              <a:buFont typeface="+mj-lt"/>
              <a:buAutoNum type="arabicPeriod"/>
            </a:pPr>
            <a:r>
              <a:rPr lang="en-US" sz="3200" dirty="0">
                <a:solidFill>
                  <a:srgbClr val="FF0000"/>
                </a:solidFill>
                <a:latin typeface="Verdana" panose="020B0604030504040204" pitchFamily="34" charset="0"/>
                <a:cs typeface="Times New Roman" panose="02020603050405020304" pitchFamily="18" charset="0"/>
              </a:rPr>
              <a:t>Session Layer</a:t>
            </a:r>
          </a:p>
          <a:p>
            <a:pPr lvl="4">
              <a:buFont typeface="+mj-lt"/>
              <a:buAutoNum type="arabicPeriod"/>
            </a:pPr>
            <a:r>
              <a:rPr lang="en-US" sz="3200" dirty="0">
                <a:solidFill>
                  <a:srgbClr val="FF0000"/>
                </a:solidFill>
                <a:latin typeface="Verdana" panose="020B0604030504040204" pitchFamily="34" charset="0"/>
                <a:cs typeface="Times New Roman" panose="02020603050405020304" pitchFamily="18" charset="0"/>
              </a:rPr>
              <a:t>Presentation Layer</a:t>
            </a:r>
          </a:p>
          <a:p>
            <a:pPr lvl="4">
              <a:buFont typeface="+mj-lt"/>
              <a:buAutoNum type="arabicPeriod"/>
            </a:pPr>
            <a:r>
              <a:rPr lang="en-US" sz="3200" dirty="0">
                <a:solidFill>
                  <a:srgbClr val="FF0000"/>
                </a:solidFill>
                <a:latin typeface="Verdana" panose="020B0604030504040204" pitchFamily="34" charset="0"/>
                <a:cs typeface="Times New Roman" panose="02020603050405020304" pitchFamily="18" charset="0"/>
              </a:rPr>
              <a:t>Application Layer</a:t>
            </a:r>
            <a:endParaRPr lang="en-US" sz="3200" dirty="0">
              <a:solidFill>
                <a:srgbClr val="FF0000"/>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95570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D3759-3C35-482E-BD5C-84D759EDB905}"/>
              </a:ext>
            </a:extLst>
          </p:cNvPr>
          <p:cNvSpPr>
            <a:spLocks noGrp="1"/>
          </p:cNvSpPr>
          <p:nvPr>
            <p:ph type="title"/>
          </p:nvPr>
        </p:nvSpPr>
        <p:spPr/>
        <p:txBody>
          <a:bodyPr/>
          <a:lstStyle/>
          <a:p>
            <a:pPr algn="ctr"/>
            <a:r>
              <a:rPr lang="en-US" dirty="0">
                <a:solidFill>
                  <a:srgbClr val="FF0000"/>
                </a:solidFill>
              </a:rPr>
              <a:t>OSI MODEL</a:t>
            </a:r>
          </a:p>
        </p:txBody>
      </p:sp>
      <p:pic>
        <p:nvPicPr>
          <p:cNvPr id="5" name="Content Placeholder 4">
            <a:extLst>
              <a:ext uri="{FF2B5EF4-FFF2-40B4-BE49-F238E27FC236}">
                <a16:creationId xmlns:a16="http://schemas.microsoft.com/office/drawing/2014/main" id="{F14B6759-0D4C-48E2-8E45-353492048C20}"/>
              </a:ext>
            </a:extLst>
          </p:cNvPr>
          <p:cNvPicPr>
            <a:picLocks noGrp="1" noChangeAspect="1"/>
          </p:cNvPicPr>
          <p:nvPr>
            <p:ph idx="1"/>
          </p:nvPr>
        </p:nvPicPr>
        <p:blipFill>
          <a:blip r:embed="rId2"/>
          <a:stretch>
            <a:fillRect/>
          </a:stretch>
        </p:blipFill>
        <p:spPr>
          <a:xfrm>
            <a:off x="3870986" y="2341563"/>
            <a:ext cx="4450028" cy="3633787"/>
          </a:xfrm>
        </p:spPr>
      </p:pic>
    </p:spTree>
    <p:extLst>
      <p:ext uri="{BB962C8B-B14F-4D97-AF65-F5344CB8AC3E}">
        <p14:creationId xmlns:p14="http://schemas.microsoft.com/office/powerpoint/2010/main" val="2273106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BB0F9-EC4A-467A-AF7D-FBF1453097EC}"/>
              </a:ext>
            </a:extLst>
          </p:cNvPr>
          <p:cNvSpPr>
            <a:spLocks noGrp="1"/>
          </p:cNvSpPr>
          <p:nvPr>
            <p:ph type="title"/>
          </p:nvPr>
        </p:nvSpPr>
        <p:spPr/>
        <p:txBody>
          <a:bodyPr/>
          <a:lstStyle/>
          <a:p>
            <a:r>
              <a:rPr lang="en-US" dirty="0">
                <a:solidFill>
                  <a:schemeClr val="tx1"/>
                </a:solidFill>
              </a:rPr>
              <a:t>1. </a:t>
            </a:r>
            <a:r>
              <a:rPr lang="en-US" dirty="0">
                <a:solidFill>
                  <a:srgbClr val="FF0000"/>
                </a:solidFill>
              </a:rPr>
              <a:t>PHYSICAL LAYER</a:t>
            </a:r>
          </a:p>
        </p:txBody>
      </p:sp>
      <p:sp>
        <p:nvSpPr>
          <p:cNvPr id="3" name="Content Placeholder 2">
            <a:extLst>
              <a:ext uri="{FF2B5EF4-FFF2-40B4-BE49-F238E27FC236}">
                <a16:creationId xmlns:a16="http://schemas.microsoft.com/office/drawing/2014/main" id="{D1C43A5D-E6DE-4EDC-A049-F85200201FA8}"/>
              </a:ext>
            </a:extLst>
          </p:cNvPr>
          <p:cNvSpPr>
            <a:spLocks noGrp="1"/>
          </p:cNvSpPr>
          <p:nvPr>
            <p:ph idx="1"/>
          </p:nvPr>
        </p:nvSpPr>
        <p:spPr/>
        <p:txBody>
          <a:bodyPr anchor="t"/>
          <a:lstStyle/>
          <a:p>
            <a:pPr algn="just">
              <a:buFont typeface="Wingdings" panose="05000000000000000000" pitchFamily="2" charset="2"/>
              <a:buChar char="§"/>
            </a:pPr>
            <a:r>
              <a:rPr lang="en-US" sz="2800" b="0" i="0" dirty="0">
                <a:solidFill>
                  <a:srgbClr val="000000"/>
                </a:solidFill>
                <a:effectLst/>
                <a:latin typeface="Times New Roman" panose="02020603050405020304" pitchFamily="18" charset="0"/>
                <a:cs typeface="Times New Roman" panose="02020603050405020304" pitchFamily="18" charset="0"/>
              </a:rPr>
              <a:t>It is the first layer that physically connects the two systems that need to communicate. </a:t>
            </a:r>
          </a:p>
          <a:p>
            <a:pPr algn="just">
              <a:buFont typeface="Wingdings" panose="05000000000000000000" pitchFamily="2" charset="2"/>
              <a:buChar char="§"/>
            </a:pPr>
            <a:r>
              <a:rPr lang="en-US" sz="2800" b="0" i="0" dirty="0">
                <a:solidFill>
                  <a:srgbClr val="000000"/>
                </a:solidFill>
                <a:effectLst/>
                <a:latin typeface="Times New Roman" panose="02020603050405020304" pitchFamily="18" charset="0"/>
                <a:cs typeface="Times New Roman" panose="02020603050405020304" pitchFamily="18" charset="0"/>
              </a:rPr>
              <a:t>It transmits data in bits and manages simplex or duplex transmission by modem.</a:t>
            </a:r>
          </a:p>
          <a:p>
            <a:pPr algn="just">
              <a:buFont typeface="Wingdings" panose="05000000000000000000" pitchFamily="2" charset="2"/>
              <a:buChar char="§"/>
            </a:pPr>
            <a:r>
              <a:rPr lang="en-US" sz="2800" b="0" i="0" dirty="0">
                <a:solidFill>
                  <a:srgbClr val="000000"/>
                </a:solidFill>
                <a:effectLst/>
                <a:latin typeface="Times New Roman" panose="02020603050405020304" pitchFamily="18" charset="0"/>
                <a:cs typeface="Times New Roman" panose="02020603050405020304" pitchFamily="18" charset="0"/>
              </a:rPr>
              <a:t> It also manages the Network Interface Card’s hardware interface to the network, like </a:t>
            </a:r>
            <a:r>
              <a:rPr lang="en-US" sz="2800" b="0" i="0" dirty="0">
                <a:solidFill>
                  <a:srgbClr val="FF0000"/>
                </a:solidFill>
                <a:effectLst/>
                <a:latin typeface="Times New Roman" panose="02020603050405020304" pitchFamily="18" charset="0"/>
                <a:cs typeface="Times New Roman" panose="02020603050405020304" pitchFamily="18" charset="0"/>
              </a:rPr>
              <a:t>cabling</a:t>
            </a:r>
            <a:r>
              <a:rPr lang="en-US" sz="2800" b="0" i="0" dirty="0">
                <a:solidFill>
                  <a:srgbClr val="000000"/>
                </a:solidFill>
                <a:effectLst/>
                <a:latin typeface="Times New Roman" panose="02020603050405020304" pitchFamily="18" charset="0"/>
                <a:cs typeface="Times New Roman" panose="02020603050405020304" pitchFamily="18" charset="0"/>
              </a:rPr>
              <a:t>, </a:t>
            </a:r>
            <a:r>
              <a:rPr lang="en-US" sz="2800" b="0" i="0" dirty="0">
                <a:solidFill>
                  <a:srgbClr val="FF0000"/>
                </a:solidFill>
                <a:effectLst/>
                <a:latin typeface="Times New Roman" panose="02020603050405020304" pitchFamily="18" charset="0"/>
                <a:cs typeface="Times New Roman" panose="02020603050405020304" pitchFamily="18" charset="0"/>
              </a:rPr>
              <a:t>cable terminators</a:t>
            </a:r>
            <a:r>
              <a:rPr lang="en-US" sz="2800" b="0" i="0" dirty="0">
                <a:solidFill>
                  <a:srgbClr val="000000"/>
                </a:solidFill>
                <a:effectLst/>
                <a:latin typeface="Times New Roman" panose="02020603050405020304" pitchFamily="18" charset="0"/>
                <a:cs typeface="Times New Roman" panose="02020603050405020304" pitchFamily="18" charset="0"/>
              </a:rPr>
              <a:t>, </a:t>
            </a:r>
            <a:r>
              <a:rPr lang="en-US" sz="2800" b="0" i="0" dirty="0">
                <a:solidFill>
                  <a:srgbClr val="FF0000"/>
                </a:solidFill>
                <a:effectLst/>
                <a:latin typeface="Times New Roman" panose="02020603050405020304" pitchFamily="18" charset="0"/>
                <a:cs typeface="Times New Roman" panose="02020603050405020304" pitchFamily="18" charset="0"/>
              </a:rPr>
              <a:t>topography</a:t>
            </a:r>
            <a:r>
              <a:rPr lang="en-US" sz="2800" b="0" i="0" dirty="0">
                <a:solidFill>
                  <a:srgbClr val="000000"/>
                </a:solidFill>
                <a:effectLst/>
                <a:latin typeface="Times New Roman" panose="02020603050405020304" pitchFamily="18" charset="0"/>
                <a:cs typeface="Times New Roman" panose="02020603050405020304" pitchFamily="18" charset="0"/>
              </a:rPr>
              <a:t>, </a:t>
            </a:r>
            <a:r>
              <a:rPr lang="en-US" sz="2800" b="0" i="0" dirty="0">
                <a:solidFill>
                  <a:srgbClr val="FF0000"/>
                </a:solidFill>
                <a:effectLst/>
                <a:latin typeface="Times New Roman" panose="02020603050405020304" pitchFamily="18" charset="0"/>
                <a:cs typeface="Times New Roman" panose="02020603050405020304" pitchFamily="18" charset="0"/>
              </a:rPr>
              <a:t>voltage levels</a:t>
            </a:r>
            <a:r>
              <a:rPr lang="en-US" sz="2800" b="0" i="0" dirty="0">
                <a:solidFill>
                  <a:srgbClr val="000000"/>
                </a:solidFill>
                <a:effectLst/>
                <a:latin typeface="Times New Roman" panose="02020603050405020304" pitchFamily="18" charset="0"/>
                <a:cs typeface="Times New Roman" panose="02020603050405020304" pitchFamily="18" charset="0"/>
              </a:rPr>
              <a:t>, etc.</a:t>
            </a:r>
          </a:p>
          <a:p>
            <a:endParaRPr lang="en-US" dirty="0"/>
          </a:p>
        </p:txBody>
      </p:sp>
    </p:spTree>
    <p:extLst>
      <p:ext uri="{BB962C8B-B14F-4D97-AF65-F5344CB8AC3E}">
        <p14:creationId xmlns:p14="http://schemas.microsoft.com/office/powerpoint/2010/main" val="567463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E6BC9-8FB8-4B23-A1C1-F918E12D2C81}"/>
              </a:ext>
            </a:extLst>
          </p:cNvPr>
          <p:cNvSpPr>
            <a:spLocks noGrp="1"/>
          </p:cNvSpPr>
          <p:nvPr>
            <p:ph type="title"/>
          </p:nvPr>
        </p:nvSpPr>
        <p:spPr/>
        <p:txBody>
          <a:bodyPr/>
          <a:lstStyle/>
          <a:p>
            <a:r>
              <a:rPr lang="en-US" dirty="0"/>
              <a:t>2. </a:t>
            </a:r>
            <a:r>
              <a:rPr lang="en-US" b="1" i="0" dirty="0">
                <a:solidFill>
                  <a:srgbClr val="FF0000"/>
                </a:solidFill>
                <a:effectLst/>
                <a:latin typeface="inherit"/>
              </a:rPr>
              <a:t>Data link layer</a:t>
            </a:r>
            <a:r>
              <a:rPr lang="en-US" b="0" i="0" dirty="0">
                <a:solidFill>
                  <a:srgbClr val="FF0000"/>
                </a:solidFill>
                <a:effectLst/>
                <a:latin typeface="Verdana" panose="020B0604030504040204" pitchFamily="34" charset="0"/>
              </a:rPr>
              <a:t> </a:t>
            </a:r>
            <a:endParaRPr lang="en-US" dirty="0"/>
          </a:p>
        </p:txBody>
      </p:sp>
      <p:sp>
        <p:nvSpPr>
          <p:cNvPr id="3" name="Content Placeholder 2">
            <a:extLst>
              <a:ext uri="{FF2B5EF4-FFF2-40B4-BE49-F238E27FC236}">
                <a16:creationId xmlns:a16="http://schemas.microsoft.com/office/drawing/2014/main" id="{EA115CC8-BA93-4CB0-8403-AA4290CE7DFD}"/>
              </a:ext>
            </a:extLst>
          </p:cNvPr>
          <p:cNvSpPr>
            <a:spLocks noGrp="1"/>
          </p:cNvSpPr>
          <p:nvPr>
            <p:ph idx="1"/>
          </p:nvPr>
        </p:nvSpPr>
        <p:spPr/>
        <p:txBody>
          <a:bodyPr anchor="t">
            <a:normAutofit/>
          </a:bodyPr>
          <a:lstStyle/>
          <a:p>
            <a:r>
              <a:rPr lang="en-US" sz="2800" dirty="0">
                <a:solidFill>
                  <a:schemeClr val="tx1"/>
                </a:solidFill>
              </a:rPr>
              <a:t>The main task of the data link layer is to transform a raw transmission facility into a line that appears free of undetected transmission errors.</a:t>
            </a:r>
          </a:p>
          <a:p>
            <a:r>
              <a:rPr lang="en-US" sz="2800" dirty="0">
                <a:solidFill>
                  <a:schemeClr val="tx1"/>
                </a:solidFill>
              </a:rPr>
              <a:t> It does so by masking the real errors so the network layer does not see them. It accomplishes this task by having the sender break up the input data into data frames (typically a few hundred or a few thousand bytes) and transmit the frames sequentially.</a:t>
            </a:r>
          </a:p>
          <a:p>
            <a:pPr marL="0" indent="0">
              <a:buNone/>
            </a:pPr>
            <a:endParaRPr lang="en-US" sz="2000" dirty="0"/>
          </a:p>
          <a:p>
            <a:pPr marL="0" indent="0">
              <a:buNone/>
            </a:pP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93819199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{5CE41F75-DEB1-4A7F-852F-A29ACC5CDEC7}tf33552983_win32</Template>
  <TotalTime>916</TotalTime>
  <Words>2856</Words>
  <Application>Microsoft Office PowerPoint</Application>
  <PresentationFormat>Widescreen</PresentationFormat>
  <Paragraphs>184</Paragraphs>
  <Slides>58</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58</vt:i4>
      </vt:variant>
    </vt:vector>
  </HeadingPairs>
  <TitlesOfParts>
    <vt:vector size="71" baseType="lpstr">
      <vt:lpstr>Berlin Sans FB Demi</vt:lpstr>
      <vt:lpstr>Calibri</vt:lpstr>
      <vt:lpstr>Franklin Gothic Book</vt:lpstr>
      <vt:lpstr>Franklin Gothic Demi</vt:lpstr>
      <vt:lpstr>inherit</vt:lpstr>
      <vt:lpstr>Segoe UI Black</vt:lpstr>
      <vt:lpstr>Segoe UI Variable Text Semibold</vt:lpstr>
      <vt:lpstr>Times New Roman</vt:lpstr>
      <vt:lpstr>var(--ff-lato)</vt:lpstr>
      <vt:lpstr>Verdana</vt:lpstr>
      <vt:lpstr>Wingdings</vt:lpstr>
      <vt:lpstr>Wingdings 2</vt:lpstr>
      <vt:lpstr>DividendVTI</vt:lpstr>
      <vt:lpstr>COMPUTER SECURITY AND NETWORKING </vt:lpstr>
      <vt:lpstr>NETWORKING PROTOCOLS</vt:lpstr>
      <vt:lpstr>CONT…</vt:lpstr>
      <vt:lpstr>OSI Model </vt:lpstr>
      <vt:lpstr>CONT…</vt:lpstr>
      <vt:lpstr>CONT…</vt:lpstr>
      <vt:lpstr>OSI MODEL</vt:lpstr>
      <vt:lpstr>1. PHYSICAL LAYER</vt:lpstr>
      <vt:lpstr>2. Data link layer </vt:lpstr>
      <vt:lpstr>CONT…</vt:lpstr>
      <vt:lpstr>CONT…</vt:lpstr>
      <vt:lpstr>CONT…</vt:lpstr>
      <vt:lpstr>3. NETWORK LAYER</vt:lpstr>
      <vt:lpstr>CONT…</vt:lpstr>
      <vt:lpstr>4. Transport layer</vt:lpstr>
      <vt:lpstr>CONT…</vt:lpstr>
      <vt:lpstr>5. SESSION LAYER</vt:lpstr>
      <vt:lpstr>6. PRESENTATION LAYER</vt:lpstr>
      <vt:lpstr>7. APPLICATION LAYER</vt:lpstr>
      <vt:lpstr>CONT…</vt:lpstr>
      <vt:lpstr>CONT…</vt:lpstr>
      <vt:lpstr>TCP/IP </vt:lpstr>
      <vt:lpstr>CONT…</vt:lpstr>
      <vt:lpstr>CONT…</vt:lpstr>
      <vt:lpstr>CONT…</vt:lpstr>
      <vt:lpstr>CONT…</vt:lpstr>
      <vt:lpstr>CONT…</vt:lpstr>
      <vt:lpstr>1. NETWORK INTERFACE LAYER</vt:lpstr>
      <vt:lpstr>CONT…</vt:lpstr>
      <vt:lpstr>2. Internet layer </vt:lpstr>
      <vt:lpstr>CONT…</vt:lpstr>
      <vt:lpstr>Internet Protocol (IP)</vt:lpstr>
      <vt:lpstr>CONT…</vt:lpstr>
      <vt:lpstr>Internet Control Message Protocol (ICMP)</vt:lpstr>
      <vt:lpstr>CONT…</vt:lpstr>
      <vt:lpstr>Address Resolution Protocol (ARP)</vt:lpstr>
      <vt:lpstr>CONT…</vt:lpstr>
      <vt:lpstr>3. TRANSPORT LAYER</vt:lpstr>
      <vt:lpstr>CONT…</vt:lpstr>
      <vt:lpstr>transmission Control Protocol(TCP)</vt:lpstr>
      <vt:lpstr>CONT…</vt:lpstr>
      <vt:lpstr>CONT…</vt:lpstr>
      <vt:lpstr>User Datagram Protocol (UDP)</vt:lpstr>
      <vt:lpstr>4. APPLICATION LAYER</vt:lpstr>
      <vt:lpstr>CONT…</vt:lpstr>
      <vt:lpstr>Hypertext Transfer Protocol (HTTP)</vt:lpstr>
      <vt:lpstr>CONT…</vt:lpstr>
      <vt:lpstr>Hypertext Transfer Protocol, Secure (HTTPS)</vt:lpstr>
      <vt:lpstr>CONT…</vt:lpstr>
      <vt:lpstr>Network Time Protocol (NTP)</vt:lpstr>
      <vt:lpstr>Simple Mail Transfer Protocol (SMTP)</vt:lpstr>
      <vt:lpstr>Post Office Protocol (POP3) </vt:lpstr>
      <vt:lpstr>CONT…</vt:lpstr>
      <vt:lpstr>File Transfer Protocol (FTP)</vt:lpstr>
      <vt:lpstr>Telnet</vt:lpstr>
      <vt:lpstr>Secure Shell (SSH)</vt:lpstr>
      <vt:lpstr>PowerPoint Presentation</vt:lpstr>
      <vt:lpstr>QUIZ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AND NETWORKING</dc:title>
  <dc:creator>michael cyprian</dc:creator>
  <cp:lastModifiedBy>michael cyprian</cp:lastModifiedBy>
  <cp:revision>47</cp:revision>
  <dcterms:created xsi:type="dcterms:W3CDTF">2024-03-04T08:07:31Z</dcterms:created>
  <dcterms:modified xsi:type="dcterms:W3CDTF">2024-04-03T11:25:23Z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