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9" r:id="rId5"/>
    <p:sldId id="266" r:id="rId6"/>
    <p:sldId id="258" r:id="rId7"/>
    <p:sldId id="260" r:id="rId8"/>
    <p:sldId id="261" r:id="rId9"/>
    <p:sldId id="262" r:id="rId10"/>
    <p:sldId id="263" r:id="rId11"/>
    <p:sldId id="264" r:id="rId12"/>
    <p:sldId id="265" r:id="rId13"/>
    <p:sldId id="267" r:id="rId14"/>
    <p:sldId id="268" r:id="rId15"/>
    <p:sldId id="269" r:id="rId16"/>
    <p:sldId id="270" r:id="rId17"/>
    <p:sldId id="271" r:id="rId18"/>
    <p:sldId id="272" r:id="rId19"/>
    <p:sldId id="273" r:id="rId20"/>
    <p:sldId id="274" r:id="rId21"/>
    <p:sldId id="277" r:id="rId22"/>
    <p:sldId id="275" r:id="rId23"/>
    <p:sldId id="276" r:id="rId24"/>
    <p:sldId id="281" r:id="rId25"/>
    <p:sldId id="282" r:id="rId26"/>
    <p:sldId id="283" r:id="rId27"/>
    <p:sldId id="289" r:id="rId28"/>
    <p:sldId id="278" r:id="rId29"/>
    <p:sldId id="284" r:id="rId30"/>
    <p:sldId id="288" r:id="rId31"/>
    <p:sldId id="279" r:id="rId32"/>
    <p:sldId id="285" r:id="rId33"/>
    <p:sldId id="286" r:id="rId34"/>
    <p:sldId id="287" r:id="rId35"/>
    <p:sldId id="290" r:id="rId36"/>
    <p:sldId id="28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0" d="100"/>
          <a:sy n="80" d="100"/>
        </p:scale>
        <p:origin x="147"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4/15/2024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4/15/2024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4/15/2024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4/15/2024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4/15/2024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4/15/2024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2"/>
            <a:ext cx="10993549" cy="721742"/>
          </a:xfrm>
        </p:spPr>
        <p:txBody>
          <a:bodyPr>
            <a:normAutofit fontScale="90000"/>
          </a:bodyPr>
          <a:lstStyle/>
          <a:p>
            <a:pPr algn="ctr"/>
            <a:r>
              <a:rPr lang="en-US" sz="4400" dirty="0">
                <a:solidFill>
                  <a:srgbClr val="FF0000"/>
                </a:solidFill>
                <a:latin typeface="Berlin Sans FB Demi" panose="020E0802020502020306" pitchFamily="34" charset="0"/>
              </a:rPr>
              <a:t>COMPUTER SECURITY AND NETWORKING</a:t>
            </a:r>
            <a:br>
              <a:rPr lang="en-US" dirty="0"/>
            </a:b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endParaRPr lang="en-US" dirty="0"/>
          </a:p>
        </p:txBody>
      </p:sp>
      <p:pic>
        <p:nvPicPr>
          <p:cNvPr id="5" name="Picture 4">
            <a:extLst>
              <a:ext uri="{FF2B5EF4-FFF2-40B4-BE49-F238E27FC236}">
                <a16:creationId xmlns:a16="http://schemas.microsoft.com/office/drawing/2014/main" id="{FE490B68-0910-49DC-841F-5F3FC5CDA035}"/>
              </a:ext>
            </a:extLst>
          </p:cNvPr>
          <p:cNvPicPr>
            <a:picLocks noChangeAspect="1"/>
          </p:cNvPicPr>
          <p:nvPr/>
        </p:nvPicPr>
        <p:blipFill>
          <a:blip r:embed="rId2"/>
          <a:stretch>
            <a:fillRect/>
          </a:stretch>
        </p:blipFill>
        <p:spPr>
          <a:xfrm>
            <a:off x="356135" y="1386039"/>
            <a:ext cx="11675444" cy="5380522"/>
          </a:xfrm>
          <a:prstGeom prst="rect">
            <a:avLst/>
          </a:prstGeom>
        </p:spPr>
      </p:pic>
    </p:spTree>
    <p:extLst>
      <p:ext uri="{BB962C8B-B14F-4D97-AF65-F5344CB8AC3E}">
        <p14:creationId xmlns:p14="http://schemas.microsoft.com/office/powerpoint/2010/main" val="998676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0141-D2E9-4825-8A19-648AA03199B6}"/>
              </a:ext>
            </a:extLst>
          </p:cNvPr>
          <p:cNvSpPr>
            <a:spLocks noGrp="1"/>
          </p:cNvSpPr>
          <p:nvPr>
            <p:ph type="title"/>
          </p:nvPr>
        </p:nvSpPr>
        <p:spPr/>
        <p:txBody>
          <a:bodyPr/>
          <a:lstStyle/>
          <a:p>
            <a:r>
              <a:rPr lang="en-US" dirty="0">
                <a:solidFill>
                  <a:schemeClr val="accent1"/>
                </a:solidFill>
              </a:rPr>
              <a:t>CONT…</a:t>
            </a:r>
          </a:p>
        </p:txBody>
      </p:sp>
      <p:sp>
        <p:nvSpPr>
          <p:cNvPr id="3" name="Content Placeholder 2">
            <a:extLst>
              <a:ext uri="{FF2B5EF4-FFF2-40B4-BE49-F238E27FC236}">
                <a16:creationId xmlns:a16="http://schemas.microsoft.com/office/drawing/2014/main" id="{6E6B6A18-2BE7-455D-A5C6-A7D42B3901B8}"/>
              </a:ext>
            </a:extLst>
          </p:cNvPr>
          <p:cNvSpPr>
            <a:spLocks noGrp="1"/>
          </p:cNvSpPr>
          <p:nvPr>
            <p:ph idx="1"/>
          </p:nvPr>
        </p:nvSpPr>
        <p:spPr/>
        <p:txBody>
          <a:bodyPr anchor="t">
            <a:normAutofit/>
          </a:bodyPr>
          <a:lstStyle/>
          <a:p>
            <a:r>
              <a:rPr lang="en-US" sz="2800" dirty="0">
                <a:solidFill>
                  <a:schemeClr val="tx1"/>
                </a:solidFill>
                <a:latin typeface="Times New Roman" panose="02020603050405020304" pitchFamily="18" charset="0"/>
                <a:cs typeface="Times New Roman" panose="02020603050405020304" pitchFamily="18" charset="0"/>
              </a:rPr>
              <a:t>An IP address is a </a:t>
            </a:r>
            <a:r>
              <a:rPr lang="en-US" sz="2800" dirty="0">
                <a:solidFill>
                  <a:srgbClr val="FF0000"/>
                </a:solidFill>
                <a:latin typeface="Times New Roman" panose="02020603050405020304" pitchFamily="18" charset="0"/>
                <a:cs typeface="Times New Roman" panose="02020603050405020304" pitchFamily="18" charset="0"/>
              </a:rPr>
              <a:t>software address</a:t>
            </a:r>
            <a:r>
              <a:rPr lang="en-US" sz="2800" dirty="0">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not a hardware address—the latter is hard-coded on a Network Interface Card (NIC) and used for finding hosts on a local network. </a:t>
            </a:r>
          </a:p>
          <a:p>
            <a:r>
              <a:rPr lang="en-US" sz="2800" dirty="0">
                <a:solidFill>
                  <a:schemeClr val="tx1"/>
                </a:solidFill>
                <a:latin typeface="Times New Roman" panose="02020603050405020304" pitchFamily="18" charset="0"/>
                <a:cs typeface="Times New Roman" panose="02020603050405020304" pitchFamily="18" charset="0"/>
              </a:rPr>
              <a:t>IP addressing was designed to </a:t>
            </a:r>
            <a:r>
              <a:rPr lang="en-US" sz="2800" dirty="0">
                <a:solidFill>
                  <a:srgbClr val="FF0000"/>
                </a:solidFill>
                <a:latin typeface="Times New Roman" panose="02020603050405020304" pitchFamily="18" charset="0"/>
                <a:cs typeface="Times New Roman" panose="02020603050405020304" pitchFamily="18" charset="0"/>
              </a:rPr>
              <a:t>allow a host on one network to communicate with a host on a different network</a:t>
            </a:r>
            <a:r>
              <a:rPr lang="en-US" sz="2800" dirty="0">
                <a:solidFill>
                  <a:schemeClr val="tx1"/>
                </a:solidFill>
                <a:latin typeface="Times New Roman" panose="02020603050405020304" pitchFamily="18" charset="0"/>
                <a:cs typeface="Times New Roman" panose="02020603050405020304" pitchFamily="18" charset="0"/>
              </a:rPr>
              <a:t>, regardless of the type of LANs the hosts are participating in.</a:t>
            </a:r>
          </a:p>
        </p:txBody>
      </p:sp>
    </p:spTree>
    <p:extLst>
      <p:ext uri="{BB962C8B-B14F-4D97-AF65-F5344CB8AC3E}">
        <p14:creationId xmlns:p14="http://schemas.microsoft.com/office/powerpoint/2010/main" val="650082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86275-B100-48C1-A3C6-5C310FB78F7A}"/>
              </a:ext>
            </a:extLst>
          </p:cNvPr>
          <p:cNvSpPr>
            <a:spLocks noGrp="1"/>
          </p:cNvSpPr>
          <p:nvPr>
            <p:ph type="title"/>
          </p:nvPr>
        </p:nvSpPr>
        <p:spPr/>
        <p:txBody>
          <a:bodyPr>
            <a:normAutofit/>
          </a:bodyPr>
          <a:lstStyle/>
          <a:p>
            <a:pPr algn="ctr"/>
            <a:r>
              <a:rPr lang="en-US" sz="4400" dirty="0">
                <a:solidFill>
                  <a:srgbClr val="FF0000"/>
                </a:solidFill>
              </a:rPr>
              <a:t>IP TERMINOLOGY</a:t>
            </a:r>
          </a:p>
        </p:txBody>
      </p:sp>
      <p:sp>
        <p:nvSpPr>
          <p:cNvPr id="3" name="Content Placeholder 2">
            <a:extLst>
              <a:ext uri="{FF2B5EF4-FFF2-40B4-BE49-F238E27FC236}">
                <a16:creationId xmlns:a16="http://schemas.microsoft.com/office/drawing/2014/main" id="{41D163B0-95BA-4462-83EC-475E0D02DE54}"/>
              </a:ext>
            </a:extLst>
          </p:cNvPr>
          <p:cNvSpPr>
            <a:spLocks noGrp="1"/>
          </p:cNvSpPr>
          <p:nvPr>
            <p:ph idx="1"/>
          </p:nvPr>
        </p:nvSpPr>
        <p:spPr/>
        <p:txBody>
          <a:bodyPr anchor="t">
            <a:normAutofit/>
          </a:bodyPr>
          <a:lstStyle/>
          <a:p>
            <a:r>
              <a:rPr lang="en-US" sz="2800" dirty="0">
                <a:solidFill>
                  <a:srgbClr val="FF0000"/>
                </a:solidFill>
                <a:latin typeface="Times New Roman" panose="02020603050405020304" pitchFamily="18" charset="0"/>
                <a:cs typeface="Times New Roman" panose="02020603050405020304" pitchFamily="18" charset="0"/>
              </a:rPr>
              <a:t>Bit</a:t>
            </a:r>
            <a:r>
              <a:rPr lang="en-US" sz="2800" dirty="0">
                <a:solidFill>
                  <a:schemeClr val="tx1"/>
                </a:solidFill>
                <a:latin typeface="Times New Roman" panose="02020603050405020304" pitchFamily="18" charset="0"/>
                <a:cs typeface="Times New Roman" panose="02020603050405020304" pitchFamily="18" charset="0"/>
              </a:rPr>
              <a:t>: A bit is one digit, either a 1 or a 0. </a:t>
            </a:r>
          </a:p>
          <a:p>
            <a:r>
              <a:rPr lang="en-US" sz="2800" dirty="0">
                <a:solidFill>
                  <a:srgbClr val="FF0000"/>
                </a:solidFill>
                <a:latin typeface="Times New Roman" panose="02020603050405020304" pitchFamily="18" charset="0"/>
                <a:cs typeface="Times New Roman" panose="02020603050405020304" pitchFamily="18" charset="0"/>
              </a:rPr>
              <a:t>Byte:</a:t>
            </a:r>
            <a:r>
              <a:rPr lang="en-US" sz="2800" dirty="0">
                <a:solidFill>
                  <a:schemeClr val="tx1"/>
                </a:solidFill>
                <a:latin typeface="Times New Roman" panose="02020603050405020304" pitchFamily="18" charset="0"/>
                <a:cs typeface="Times New Roman" panose="02020603050405020304" pitchFamily="18" charset="0"/>
              </a:rPr>
              <a:t> A byte is 7 or 8 bits, depending on whether parity is used. For the rest of this lecture, always assume a byte is 8 bits. </a:t>
            </a:r>
          </a:p>
          <a:p>
            <a:r>
              <a:rPr lang="en-US" sz="2800" dirty="0">
                <a:solidFill>
                  <a:srgbClr val="FF0000"/>
                </a:solidFill>
                <a:latin typeface="Times New Roman" panose="02020603050405020304" pitchFamily="18" charset="0"/>
                <a:cs typeface="Times New Roman" panose="02020603050405020304" pitchFamily="18" charset="0"/>
              </a:rPr>
              <a:t>Octet</a:t>
            </a:r>
            <a:r>
              <a:rPr lang="en-US" sz="2800" dirty="0">
                <a:solidFill>
                  <a:schemeClr val="tx1"/>
                </a:solidFill>
                <a:latin typeface="Times New Roman" panose="02020603050405020304" pitchFamily="18" charset="0"/>
                <a:cs typeface="Times New Roman" panose="02020603050405020304" pitchFamily="18" charset="0"/>
              </a:rPr>
              <a:t>: An octet, made up of 8 bits, is just an ordinary 8-bit binary number. In this lecture, the terms byte and octet are completely interchangeable. </a:t>
            </a:r>
          </a:p>
        </p:txBody>
      </p:sp>
    </p:spTree>
    <p:extLst>
      <p:ext uri="{BB962C8B-B14F-4D97-AF65-F5344CB8AC3E}">
        <p14:creationId xmlns:p14="http://schemas.microsoft.com/office/powerpoint/2010/main" val="2194077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CB9FF-8FFA-407B-829A-FB71B2F479FD}"/>
              </a:ext>
            </a:extLst>
          </p:cNvPr>
          <p:cNvSpPr>
            <a:spLocks noGrp="1"/>
          </p:cNvSpPr>
          <p:nvPr>
            <p:ph type="title"/>
          </p:nvPr>
        </p:nvSpPr>
        <p:spPr/>
        <p:txBody>
          <a:bodyPr/>
          <a:lstStyle/>
          <a:p>
            <a:r>
              <a:rPr lang="en-US" dirty="0">
                <a:solidFill>
                  <a:schemeClr val="accent1"/>
                </a:solidFill>
              </a:rPr>
              <a:t>CONT…</a:t>
            </a:r>
          </a:p>
        </p:txBody>
      </p:sp>
      <p:sp>
        <p:nvSpPr>
          <p:cNvPr id="3" name="Content Placeholder 2">
            <a:extLst>
              <a:ext uri="{FF2B5EF4-FFF2-40B4-BE49-F238E27FC236}">
                <a16:creationId xmlns:a16="http://schemas.microsoft.com/office/drawing/2014/main" id="{322BFE55-7554-4B6C-865B-CD07B64B086B}"/>
              </a:ext>
            </a:extLst>
          </p:cNvPr>
          <p:cNvSpPr>
            <a:spLocks noGrp="1"/>
          </p:cNvSpPr>
          <p:nvPr>
            <p:ph idx="1"/>
          </p:nvPr>
        </p:nvSpPr>
        <p:spPr/>
        <p:txBody>
          <a:bodyPr anchor="t"/>
          <a:lstStyle/>
          <a:p>
            <a:r>
              <a:rPr lang="en-US" sz="2400" dirty="0">
                <a:solidFill>
                  <a:srgbClr val="FF0000"/>
                </a:solidFill>
                <a:latin typeface="Times New Roman" panose="02020603050405020304" pitchFamily="18" charset="0"/>
                <a:cs typeface="Times New Roman" panose="02020603050405020304" pitchFamily="18" charset="0"/>
              </a:rPr>
              <a:t>Network address: </a:t>
            </a:r>
            <a:r>
              <a:rPr lang="en-US" sz="2400" dirty="0">
                <a:solidFill>
                  <a:schemeClr val="tx1"/>
                </a:solidFill>
                <a:latin typeface="Times New Roman" panose="02020603050405020304" pitchFamily="18" charset="0"/>
                <a:cs typeface="Times New Roman" panose="02020603050405020304" pitchFamily="18" charset="0"/>
              </a:rPr>
              <a:t>This is the designation used in routing to send packets to a remote network—for example, 10.0.0.0, 172.16.0.0, and 192.168.10.0. </a:t>
            </a:r>
          </a:p>
          <a:p>
            <a:r>
              <a:rPr lang="en-US" sz="2400" dirty="0">
                <a:solidFill>
                  <a:srgbClr val="FF0000"/>
                </a:solidFill>
                <a:latin typeface="Times New Roman" panose="02020603050405020304" pitchFamily="18" charset="0"/>
                <a:cs typeface="Times New Roman" panose="02020603050405020304" pitchFamily="18" charset="0"/>
              </a:rPr>
              <a:t>Broadcast address: </a:t>
            </a:r>
            <a:r>
              <a:rPr lang="en-US" sz="2400" dirty="0">
                <a:solidFill>
                  <a:schemeClr val="tx1"/>
                </a:solidFill>
                <a:latin typeface="Times New Roman" panose="02020603050405020304" pitchFamily="18" charset="0"/>
                <a:cs typeface="Times New Roman" panose="02020603050405020304" pitchFamily="18" charset="0"/>
              </a:rPr>
              <a:t>The address used by applications and hosts to send information to all nodes on a network is called the broadcast address. Examples include 255.255.255.255.</a:t>
            </a:r>
          </a:p>
          <a:p>
            <a:endParaRPr lang="en-US" dirty="0"/>
          </a:p>
        </p:txBody>
      </p:sp>
    </p:spTree>
    <p:extLst>
      <p:ext uri="{BB962C8B-B14F-4D97-AF65-F5344CB8AC3E}">
        <p14:creationId xmlns:p14="http://schemas.microsoft.com/office/powerpoint/2010/main" val="3310549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F017-3105-4E25-86C3-5779B20B0519}"/>
              </a:ext>
            </a:extLst>
          </p:cNvPr>
          <p:cNvSpPr>
            <a:spLocks noGrp="1"/>
          </p:cNvSpPr>
          <p:nvPr>
            <p:ph type="title"/>
          </p:nvPr>
        </p:nvSpPr>
        <p:spPr/>
        <p:txBody>
          <a:bodyPr anchor="ctr">
            <a:normAutofit/>
          </a:bodyPr>
          <a:lstStyle/>
          <a:p>
            <a:pPr algn="ctr"/>
            <a:r>
              <a:rPr lang="en-US" sz="3600" dirty="0">
                <a:solidFill>
                  <a:srgbClr val="FF0000"/>
                </a:solidFill>
              </a:rPr>
              <a:t>Hierarchical IP Addressing Scheme</a:t>
            </a:r>
          </a:p>
        </p:txBody>
      </p:sp>
      <p:sp>
        <p:nvSpPr>
          <p:cNvPr id="3" name="Content Placeholder 2">
            <a:extLst>
              <a:ext uri="{FF2B5EF4-FFF2-40B4-BE49-F238E27FC236}">
                <a16:creationId xmlns:a16="http://schemas.microsoft.com/office/drawing/2014/main" id="{63559525-E7D0-44E1-B608-9595383E9C1E}"/>
              </a:ext>
            </a:extLst>
          </p:cNvPr>
          <p:cNvSpPr>
            <a:spLocks noGrp="1"/>
          </p:cNvSpPr>
          <p:nvPr>
            <p:ph idx="1"/>
          </p:nvPr>
        </p:nvSpPr>
        <p:spPr/>
        <p:txBody>
          <a:bodyPr anchor="t"/>
          <a:lstStyle/>
          <a:p>
            <a:r>
              <a:rPr lang="en-US" sz="2800" dirty="0">
                <a:solidFill>
                  <a:schemeClr val="tx1"/>
                </a:solidFill>
              </a:rPr>
              <a:t>An IP address consists of </a:t>
            </a:r>
            <a:r>
              <a:rPr lang="en-US" sz="2800" dirty="0">
                <a:solidFill>
                  <a:srgbClr val="FF0000"/>
                </a:solidFill>
              </a:rPr>
              <a:t>32 bits </a:t>
            </a:r>
            <a:r>
              <a:rPr lang="en-US" sz="2800" dirty="0">
                <a:solidFill>
                  <a:schemeClr val="tx1"/>
                </a:solidFill>
              </a:rPr>
              <a:t>of information. </a:t>
            </a:r>
          </a:p>
          <a:p>
            <a:r>
              <a:rPr lang="en-US" sz="2800" dirty="0">
                <a:solidFill>
                  <a:schemeClr val="tx1"/>
                </a:solidFill>
              </a:rPr>
              <a:t>These bits are divided into four sections, referred to as </a:t>
            </a:r>
            <a:r>
              <a:rPr lang="en-US" sz="2800" dirty="0">
                <a:solidFill>
                  <a:srgbClr val="FF0000"/>
                </a:solidFill>
              </a:rPr>
              <a:t>octets</a:t>
            </a:r>
            <a:r>
              <a:rPr lang="en-US" sz="2800" dirty="0">
                <a:solidFill>
                  <a:schemeClr val="tx1"/>
                </a:solidFill>
              </a:rPr>
              <a:t> or </a:t>
            </a:r>
            <a:r>
              <a:rPr lang="en-US" sz="2800" dirty="0">
                <a:solidFill>
                  <a:srgbClr val="FF0000"/>
                </a:solidFill>
              </a:rPr>
              <a:t>bytes</a:t>
            </a:r>
            <a:r>
              <a:rPr lang="en-US" sz="2800" dirty="0">
                <a:solidFill>
                  <a:schemeClr val="tx1"/>
                </a:solidFill>
              </a:rPr>
              <a:t>, each containing 1 byte (8 bits).</a:t>
            </a:r>
          </a:p>
          <a:p>
            <a:r>
              <a:rPr lang="en-US" sz="2800" dirty="0">
                <a:solidFill>
                  <a:schemeClr val="tx1"/>
                </a:solidFill>
              </a:rPr>
              <a:t> You can depict an IP address using one of three methods: </a:t>
            </a:r>
          </a:p>
          <a:p>
            <a:pPr marL="2494000" lvl="8" indent="0">
              <a:buNone/>
            </a:pPr>
            <a:r>
              <a:rPr lang="en-US" sz="1800" dirty="0">
                <a:solidFill>
                  <a:srgbClr val="FF0000"/>
                </a:solidFill>
              </a:rPr>
              <a:t>Dotted-decimal</a:t>
            </a:r>
            <a:r>
              <a:rPr lang="en-US" sz="1800" dirty="0">
                <a:solidFill>
                  <a:schemeClr val="tx1"/>
                </a:solidFill>
              </a:rPr>
              <a:t>, as in 172.16.30.56 </a:t>
            </a:r>
          </a:p>
          <a:p>
            <a:pPr marL="2494000" lvl="8" indent="0">
              <a:buNone/>
            </a:pPr>
            <a:r>
              <a:rPr lang="en-US" sz="1800" dirty="0">
                <a:solidFill>
                  <a:srgbClr val="FF0000"/>
                </a:solidFill>
              </a:rPr>
              <a:t>Binary</a:t>
            </a:r>
            <a:r>
              <a:rPr lang="en-US" sz="1800" dirty="0">
                <a:solidFill>
                  <a:schemeClr val="tx1"/>
                </a:solidFill>
              </a:rPr>
              <a:t>, as in 10101100.00010000.00011110.00111000 </a:t>
            </a:r>
          </a:p>
          <a:p>
            <a:pPr marL="2494000" lvl="8" indent="0">
              <a:buNone/>
            </a:pPr>
            <a:r>
              <a:rPr lang="en-US" sz="1800" dirty="0">
                <a:solidFill>
                  <a:srgbClr val="FF0000"/>
                </a:solidFill>
              </a:rPr>
              <a:t>Hexadecimal</a:t>
            </a:r>
            <a:r>
              <a:rPr lang="en-US" sz="1800" dirty="0">
                <a:solidFill>
                  <a:schemeClr val="tx1"/>
                </a:solidFill>
              </a:rPr>
              <a:t>, as in AC.10.1E.38</a:t>
            </a:r>
          </a:p>
        </p:txBody>
      </p:sp>
    </p:spTree>
    <p:extLst>
      <p:ext uri="{BB962C8B-B14F-4D97-AF65-F5344CB8AC3E}">
        <p14:creationId xmlns:p14="http://schemas.microsoft.com/office/powerpoint/2010/main" val="3272632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9766-E04B-4842-B810-E01198CE6017}"/>
              </a:ext>
            </a:extLst>
          </p:cNvPr>
          <p:cNvSpPr>
            <a:spLocks noGrp="1"/>
          </p:cNvSpPr>
          <p:nvPr>
            <p:ph type="title"/>
          </p:nvPr>
        </p:nvSpPr>
        <p:spPr/>
        <p:txBody>
          <a:bodyPr/>
          <a:lstStyle/>
          <a:p>
            <a:r>
              <a:rPr lang="en-US" dirty="0">
                <a:solidFill>
                  <a:schemeClr val="accent1"/>
                </a:solidFill>
              </a:rPr>
              <a:t>CONT…</a:t>
            </a:r>
          </a:p>
        </p:txBody>
      </p:sp>
      <p:sp>
        <p:nvSpPr>
          <p:cNvPr id="3" name="Content Placeholder 2">
            <a:extLst>
              <a:ext uri="{FF2B5EF4-FFF2-40B4-BE49-F238E27FC236}">
                <a16:creationId xmlns:a16="http://schemas.microsoft.com/office/drawing/2014/main" id="{862B7528-EE4A-4A11-83E1-07198BA40956}"/>
              </a:ext>
            </a:extLst>
          </p:cNvPr>
          <p:cNvSpPr>
            <a:spLocks noGrp="1"/>
          </p:cNvSpPr>
          <p:nvPr>
            <p:ph idx="1"/>
          </p:nvPr>
        </p:nvSpPr>
        <p:spPr/>
        <p:txBody>
          <a:bodyPr anchor="t">
            <a:normAutofit/>
          </a:bodyPr>
          <a:lstStyle/>
          <a:p>
            <a:r>
              <a:rPr lang="en-US" sz="2800" dirty="0">
                <a:solidFill>
                  <a:schemeClr val="tx1"/>
                </a:solidFill>
                <a:latin typeface="Times New Roman" panose="02020603050405020304" pitchFamily="18" charset="0"/>
                <a:cs typeface="Times New Roman" panose="02020603050405020304" pitchFamily="18" charset="0"/>
              </a:rPr>
              <a:t>The 32-bit IP address is a </a:t>
            </a:r>
            <a:r>
              <a:rPr lang="en-US" sz="2800" dirty="0">
                <a:solidFill>
                  <a:srgbClr val="FF0000"/>
                </a:solidFill>
                <a:latin typeface="Times New Roman" panose="02020603050405020304" pitchFamily="18" charset="0"/>
                <a:cs typeface="Times New Roman" panose="02020603050405020304" pitchFamily="18" charset="0"/>
              </a:rPr>
              <a:t>structured</a:t>
            </a:r>
            <a:r>
              <a:rPr lang="en-US" sz="2800" dirty="0">
                <a:latin typeface="Times New Roman" panose="02020603050405020304" pitchFamily="18" charset="0"/>
                <a:cs typeface="Times New Roman" panose="02020603050405020304" pitchFamily="18" charset="0"/>
              </a:rPr>
              <a:t> or </a:t>
            </a:r>
            <a:r>
              <a:rPr lang="en-US" sz="2800" dirty="0">
                <a:solidFill>
                  <a:srgbClr val="FF0000"/>
                </a:solidFill>
                <a:latin typeface="Times New Roman" panose="02020603050405020304" pitchFamily="18" charset="0"/>
                <a:cs typeface="Times New Roman" panose="02020603050405020304" pitchFamily="18" charset="0"/>
              </a:rPr>
              <a:t>hierarchical address</a:t>
            </a:r>
            <a:r>
              <a:rPr lang="en-US" sz="2800" dirty="0">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as opposed to a flat or nonhierarchical address. </a:t>
            </a:r>
          </a:p>
          <a:p>
            <a:r>
              <a:rPr lang="en-US" sz="2800" dirty="0">
                <a:solidFill>
                  <a:schemeClr val="tx1"/>
                </a:solidFill>
                <a:latin typeface="Times New Roman" panose="02020603050405020304" pitchFamily="18" charset="0"/>
                <a:cs typeface="Times New Roman" panose="02020603050405020304" pitchFamily="18" charset="0"/>
              </a:rPr>
              <a:t>hierarchical addressing was chosen for a good reason. </a:t>
            </a:r>
          </a:p>
          <a:p>
            <a:r>
              <a:rPr lang="en-US" sz="2800" dirty="0">
                <a:solidFill>
                  <a:schemeClr val="tx1"/>
                </a:solidFill>
                <a:latin typeface="Times New Roman" panose="02020603050405020304" pitchFamily="18" charset="0"/>
                <a:cs typeface="Times New Roman" panose="02020603050405020304" pitchFamily="18" charset="0"/>
              </a:rPr>
              <a:t>The advantage of this scheme is that it can handle a large number of addresses, namely </a:t>
            </a:r>
            <a:r>
              <a:rPr lang="en-US" sz="2800" dirty="0">
                <a:solidFill>
                  <a:srgbClr val="FF0000"/>
                </a:solidFill>
                <a:latin typeface="Times New Roman" panose="02020603050405020304" pitchFamily="18" charset="0"/>
                <a:cs typeface="Times New Roman" panose="02020603050405020304" pitchFamily="18" charset="0"/>
              </a:rPr>
              <a:t>4.3 billion</a:t>
            </a:r>
            <a:r>
              <a:rPr lang="en-US" sz="2800" dirty="0">
                <a:latin typeface="Times New Roman" panose="02020603050405020304" pitchFamily="18" charset="0"/>
                <a:cs typeface="Times New Roman" panose="02020603050405020304" pitchFamily="18" charset="0"/>
              </a:rPr>
              <a:t>.</a:t>
            </a:r>
            <a:endParaRPr lang="en-US"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8558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14B2-B861-4B85-824C-12D0A7A00E09}"/>
              </a:ext>
            </a:extLst>
          </p:cNvPr>
          <p:cNvSpPr>
            <a:spLocks noGrp="1"/>
          </p:cNvSpPr>
          <p:nvPr>
            <p:ph type="title"/>
          </p:nvPr>
        </p:nvSpPr>
        <p:spPr/>
        <p:txBody>
          <a:bodyPr/>
          <a:lstStyle/>
          <a:p>
            <a:r>
              <a:rPr lang="en-US" dirty="0">
                <a:solidFill>
                  <a:schemeClr val="accent1"/>
                </a:solidFill>
              </a:rPr>
              <a:t>CONT…</a:t>
            </a:r>
          </a:p>
        </p:txBody>
      </p:sp>
      <p:sp>
        <p:nvSpPr>
          <p:cNvPr id="3" name="Content Placeholder 2">
            <a:extLst>
              <a:ext uri="{FF2B5EF4-FFF2-40B4-BE49-F238E27FC236}">
                <a16:creationId xmlns:a16="http://schemas.microsoft.com/office/drawing/2014/main" id="{FFD5F928-2869-4EB8-9AA1-0BC91CE89BAE}"/>
              </a:ext>
            </a:extLst>
          </p:cNvPr>
          <p:cNvSpPr>
            <a:spLocks noGrp="1"/>
          </p:cNvSpPr>
          <p:nvPr>
            <p:ph idx="1"/>
          </p:nvPr>
        </p:nvSpPr>
        <p:spPr/>
        <p:txBody>
          <a:bodyPr anchor="t">
            <a:normAutofit/>
          </a:bodyPr>
          <a:lstStyle/>
          <a:p>
            <a:r>
              <a:rPr lang="en-US" sz="2800" dirty="0">
                <a:solidFill>
                  <a:schemeClr val="tx1"/>
                </a:solidFill>
                <a:latin typeface="Times New Roman" panose="02020603050405020304" pitchFamily="18" charset="0"/>
                <a:cs typeface="Times New Roman" panose="02020603050405020304" pitchFamily="18" charset="0"/>
              </a:rPr>
              <a:t>The reason to why flat addressing scheme it’s not used for IP addressing, </a:t>
            </a:r>
            <a:r>
              <a:rPr lang="en-US" sz="2800" dirty="0">
                <a:solidFill>
                  <a:srgbClr val="FF0000"/>
                </a:solidFill>
                <a:latin typeface="Times New Roman" panose="02020603050405020304" pitchFamily="18" charset="0"/>
                <a:cs typeface="Times New Roman" panose="02020603050405020304" pitchFamily="18" charset="0"/>
              </a:rPr>
              <a:t>relates to routing</a:t>
            </a:r>
            <a:r>
              <a:rPr lang="en-US" sz="2800" dirty="0">
                <a:solidFill>
                  <a:schemeClr val="tx1"/>
                </a:solidFill>
                <a:latin typeface="Times New Roman" panose="02020603050405020304" pitchFamily="18" charset="0"/>
                <a:cs typeface="Times New Roman" panose="02020603050405020304" pitchFamily="18" charset="0"/>
              </a:rPr>
              <a:t>. If every address were unique, all routers on the Internet would need to store the address of each and every machine on the Internet. </a:t>
            </a:r>
          </a:p>
          <a:p>
            <a:r>
              <a:rPr lang="en-US" sz="2800" dirty="0">
                <a:solidFill>
                  <a:schemeClr val="tx1"/>
                </a:solidFill>
                <a:latin typeface="Times New Roman" panose="02020603050405020304" pitchFamily="18" charset="0"/>
                <a:cs typeface="Times New Roman" panose="02020603050405020304" pitchFamily="18" charset="0"/>
              </a:rPr>
              <a:t>This would make efficient routing impossible, even if only a fraction of the possible addresses were used.</a:t>
            </a:r>
          </a:p>
        </p:txBody>
      </p:sp>
    </p:spTree>
    <p:extLst>
      <p:ext uri="{BB962C8B-B14F-4D97-AF65-F5344CB8AC3E}">
        <p14:creationId xmlns:p14="http://schemas.microsoft.com/office/powerpoint/2010/main" val="2412010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DDA3B-3BD3-436D-A527-E58D615CF08B}"/>
              </a:ext>
            </a:extLst>
          </p:cNvPr>
          <p:cNvSpPr>
            <a:spLocks noGrp="1"/>
          </p:cNvSpPr>
          <p:nvPr>
            <p:ph type="title"/>
          </p:nvPr>
        </p:nvSpPr>
        <p:spPr/>
        <p:txBody>
          <a:bodyPr/>
          <a:lstStyle/>
          <a:p>
            <a:r>
              <a:rPr lang="en-US" dirty="0">
                <a:solidFill>
                  <a:schemeClr val="accent1"/>
                </a:solidFill>
              </a:rPr>
              <a:t>CONT…</a:t>
            </a:r>
          </a:p>
        </p:txBody>
      </p:sp>
      <p:sp>
        <p:nvSpPr>
          <p:cNvPr id="3" name="Content Placeholder 2">
            <a:extLst>
              <a:ext uri="{FF2B5EF4-FFF2-40B4-BE49-F238E27FC236}">
                <a16:creationId xmlns:a16="http://schemas.microsoft.com/office/drawing/2014/main" id="{988B2CD1-70C2-4D9D-A32F-FD71D2A63FC1}"/>
              </a:ext>
            </a:extLst>
          </p:cNvPr>
          <p:cNvSpPr>
            <a:spLocks noGrp="1"/>
          </p:cNvSpPr>
          <p:nvPr>
            <p:ph idx="1"/>
          </p:nvPr>
        </p:nvSpPr>
        <p:spPr>
          <a:xfrm>
            <a:off x="581192" y="2361412"/>
            <a:ext cx="11029615" cy="3634486"/>
          </a:xfrm>
        </p:spPr>
        <p:txBody>
          <a:bodyPr anchor="t">
            <a:normAutofit/>
          </a:bodyPr>
          <a:lstStyle/>
          <a:p>
            <a:r>
              <a:rPr lang="en-US" sz="2800" dirty="0">
                <a:solidFill>
                  <a:schemeClr val="tx1"/>
                </a:solidFill>
                <a:latin typeface="Times New Roman" panose="02020603050405020304" pitchFamily="18" charset="0"/>
                <a:cs typeface="Times New Roman" panose="02020603050405020304" pitchFamily="18" charset="0"/>
              </a:rPr>
              <a:t>The solution to this problem is to use a </a:t>
            </a:r>
            <a:r>
              <a:rPr lang="en-US" sz="2800" dirty="0">
                <a:solidFill>
                  <a:srgbClr val="FF0000"/>
                </a:solidFill>
                <a:latin typeface="Times New Roman" panose="02020603050405020304" pitchFamily="18" charset="0"/>
                <a:cs typeface="Times New Roman" panose="02020603050405020304" pitchFamily="18" charset="0"/>
              </a:rPr>
              <a:t>two-</a:t>
            </a:r>
            <a:r>
              <a:rPr lang="en-US" sz="2800" dirty="0">
                <a:latin typeface="Times New Roman" panose="02020603050405020304" pitchFamily="18" charset="0"/>
                <a:cs typeface="Times New Roman" panose="02020603050405020304" pitchFamily="18" charset="0"/>
              </a:rPr>
              <a:t> or </a:t>
            </a:r>
            <a:r>
              <a:rPr lang="en-US" sz="2800" dirty="0">
                <a:solidFill>
                  <a:srgbClr val="FF0000"/>
                </a:solidFill>
                <a:latin typeface="Times New Roman" panose="02020603050405020304" pitchFamily="18" charset="0"/>
                <a:cs typeface="Times New Roman" panose="02020603050405020304" pitchFamily="18" charset="0"/>
              </a:rPr>
              <a:t>three-level</a:t>
            </a:r>
            <a:r>
              <a:rPr lang="en-US" sz="2800" dirty="0">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hierarchical addressing scheme that is structured by network and host, or network, subnet, and host.</a:t>
            </a:r>
          </a:p>
          <a:p>
            <a:r>
              <a:rPr lang="en-US" sz="2800" dirty="0">
                <a:solidFill>
                  <a:schemeClr val="tx1"/>
                </a:solidFill>
                <a:latin typeface="Times New Roman" panose="02020603050405020304" pitchFamily="18" charset="0"/>
                <a:cs typeface="Times New Roman" panose="02020603050405020304" pitchFamily="18" charset="0"/>
              </a:rPr>
              <a:t>Rather than all 32 bits being treated as a unique identifier, as in flat addressing, a part of the address is designated as the </a:t>
            </a:r>
            <a:r>
              <a:rPr lang="en-US" sz="2800" dirty="0">
                <a:solidFill>
                  <a:srgbClr val="FF0000"/>
                </a:solidFill>
                <a:latin typeface="Times New Roman" panose="02020603050405020304" pitchFamily="18" charset="0"/>
                <a:cs typeface="Times New Roman" panose="02020603050405020304" pitchFamily="18" charset="0"/>
              </a:rPr>
              <a:t>network address</a:t>
            </a:r>
            <a:r>
              <a:rPr lang="en-US" sz="2800" dirty="0">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and the other part is designated as either the</a:t>
            </a:r>
            <a:r>
              <a:rPr lang="en-US" sz="2800" dirty="0">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subnet</a:t>
            </a:r>
            <a:r>
              <a:rPr lang="en-US" sz="2800" dirty="0">
                <a:latin typeface="Times New Roman" panose="02020603050405020304" pitchFamily="18" charset="0"/>
                <a:cs typeface="Times New Roman" panose="02020603050405020304" pitchFamily="18" charset="0"/>
              </a:rPr>
              <a:t> and </a:t>
            </a:r>
            <a:r>
              <a:rPr lang="en-US" sz="2800" dirty="0">
                <a:solidFill>
                  <a:srgbClr val="FF0000"/>
                </a:solidFill>
                <a:latin typeface="Times New Roman" panose="02020603050405020304" pitchFamily="18" charset="0"/>
                <a:cs typeface="Times New Roman" panose="02020603050405020304" pitchFamily="18" charset="0"/>
              </a:rPr>
              <a:t>host</a:t>
            </a:r>
            <a:r>
              <a:rPr lang="en-US" sz="2800" dirty="0">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or the node address.</a:t>
            </a:r>
          </a:p>
        </p:txBody>
      </p:sp>
    </p:spTree>
    <p:extLst>
      <p:ext uri="{BB962C8B-B14F-4D97-AF65-F5344CB8AC3E}">
        <p14:creationId xmlns:p14="http://schemas.microsoft.com/office/powerpoint/2010/main" val="1156441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DA2C5-B9E6-4EEC-8931-E944D1131DCE}"/>
              </a:ext>
            </a:extLst>
          </p:cNvPr>
          <p:cNvSpPr>
            <a:spLocks noGrp="1"/>
          </p:cNvSpPr>
          <p:nvPr>
            <p:ph type="title"/>
          </p:nvPr>
        </p:nvSpPr>
        <p:spPr/>
        <p:txBody>
          <a:bodyPr>
            <a:normAutofit/>
          </a:bodyPr>
          <a:lstStyle/>
          <a:p>
            <a:pPr algn="ctr"/>
            <a:r>
              <a:rPr lang="en-US" sz="4400" dirty="0">
                <a:solidFill>
                  <a:srgbClr val="FF0000"/>
                </a:solidFill>
              </a:rPr>
              <a:t>NETWORK ADDRESSING</a:t>
            </a:r>
          </a:p>
        </p:txBody>
      </p:sp>
      <p:sp>
        <p:nvSpPr>
          <p:cNvPr id="3" name="Content Placeholder 2">
            <a:extLst>
              <a:ext uri="{FF2B5EF4-FFF2-40B4-BE49-F238E27FC236}">
                <a16:creationId xmlns:a16="http://schemas.microsoft.com/office/drawing/2014/main" id="{7DF332C6-6340-4976-95D1-E7B17713E304}"/>
              </a:ext>
            </a:extLst>
          </p:cNvPr>
          <p:cNvSpPr>
            <a:spLocks noGrp="1"/>
          </p:cNvSpPr>
          <p:nvPr>
            <p:ph idx="1"/>
          </p:nvPr>
        </p:nvSpPr>
        <p:spPr/>
        <p:txBody>
          <a:bodyPr anchor="t">
            <a:normAutofit/>
          </a:bodyPr>
          <a:lstStyle/>
          <a:p>
            <a:r>
              <a:rPr lang="en-US" sz="2400" dirty="0">
                <a:solidFill>
                  <a:schemeClr val="tx1"/>
                </a:solidFill>
              </a:rPr>
              <a:t>The network address (which can also be called the network number) uniquely identifies each network</a:t>
            </a:r>
          </a:p>
          <a:p>
            <a:r>
              <a:rPr lang="en-US" sz="2400" dirty="0">
                <a:solidFill>
                  <a:schemeClr val="tx1"/>
                </a:solidFill>
              </a:rPr>
              <a:t>. Every machine on the same network shares that network address as part of its IP address. In the IP address 172.16.30.56, for example</a:t>
            </a:r>
            <a:r>
              <a:rPr lang="en-US" sz="2400" dirty="0"/>
              <a:t>, </a:t>
            </a:r>
            <a:r>
              <a:rPr lang="en-US" sz="2400" dirty="0">
                <a:solidFill>
                  <a:srgbClr val="FF0000"/>
                </a:solidFill>
              </a:rPr>
              <a:t>172.16 </a:t>
            </a:r>
            <a:r>
              <a:rPr lang="en-US" sz="2400" dirty="0">
                <a:solidFill>
                  <a:schemeClr val="tx1"/>
                </a:solidFill>
              </a:rPr>
              <a:t>is the network address. </a:t>
            </a:r>
          </a:p>
          <a:p>
            <a:r>
              <a:rPr lang="en-US" sz="2400" dirty="0">
                <a:solidFill>
                  <a:schemeClr val="tx1"/>
                </a:solidFill>
              </a:rPr>
              <a:t>The node address is assigned to, and uniquely identifies, each machine on a network. This number can also be referred to as a host address. In the sample IP address 172.16.30.56</a:t>
            </a:r>
            <a:r>
              <a:rPr lang="en-US" sz="2400" dirty="0">
                <a:solidFill>
                  <a:srgbClr val="FF0000"/>
                </a:solidFill>
              </a:rPr>
              <a:t>, 30.56 </a:t>
            </a:r>
            <a:r>
              <a:rPr lang="en-US" sz="2400" dirty="0">
                <a:solidFill>
                  <a:schemeClr val="tx1"/>
                </a:solidFill>
              </a:rPr>
              <a:t>is the node address.</a:t>
            </a:r>
          </a:p>
        </p:txBody>
      </p:sp>
    </p:spTree>
    <p:extLst>
      <p:ext uri="{BB962C8B-B14F-4D97-AF65-F5344CB8AC3E}">
        <p14:creationId xmlns:p14="http://schemas.microsoft.com/office/powerpoint/2010/main" val="4160658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81BDB-39E2-4ABC-A1EE-57397C422060}"/>
              </a:ext>
            </a:extLst>
          </p:cNvPr>
          <p:cNvSpPr>
            <a:spLocks noGrp="1"/>
          </p:cNvSpPr>
          <p:nvPr>
            <p:ph type="title"/>
          </p:nvPr>
        </p:nvSpPr>
        <p:spPr/>
        <p:txBody>
          <a:bodyPr/>
          <a:lstStyle/>
          <a:p>
            <a:r>
              <a:rPr lang="en-US" dirty="0">
                <a:solidFill>
                  <a:schemeClr val="tx1"/>
                </a:solidFill>
              </a:rPr>
              <a:t>CONT…</a:t>
            </a:r>
          </a:p>
        </p:txBody>
      </p:sp>
      <p:pic>
        <p:nvPicPr>
          <p:cNvPr id="5" name="Content Placeholder 4">
            <a:extLst>
              <a:ext uri="{FF2B5EF4-FFF2-40B4-BE49-F238E27FC236}">
                <a16:creationId xmlns:a16="http://schemas.microsoft.com/office/drawing/2014/main" id="{F4330238-EC18-48B9-9F92-52A885094346}"/>
              </a:ext>
            </a:extLst>
          </p:cNvPr>
          <p:cNvPicPr>
            <a:picLocks noGrp="1" noChangeAspect="1"/>
          </p:cNvPicPr>
          <p:nvPr>
            <p:ph idx="1"/>
          </p:nvPr>
        </p:nvPicPr>
        <p:blipFill>
          <a:blip r:embed="rId2"/>
          <a:stretch>
            <a:fillRect/>
          </a:stretch>
        </p:blipFill>
        <p:spPr>
          <a:xfrm>
            <a:off x="581192" y="2013736"/>
            <a:ext cx="11306007" cy="4243226"/>
          </a:xfrm>
        </p:spPr>
      </p:pic>
    </p:spTree>
    <p:extLst>
      <p:ext uri="{BB962C8B-B14F-4D97-AF65-F5344CB8AC3E}">
        <p14:creationId xmlns:p14="http://schemas.microsoft.com/office/powerpoint/2010/main" val="3757907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1C035-77C5-4EC2-AFB1-1C727E86897E}"/>
              </a:ext>
            </a:extLst>
          </p:cNvPr>
          <p:cNvSpPr>
            <a:spLocks noGrp="1"/>
          </p:cNvSpPr>
          <p:nvPr>
            <p:ph type="title"/>
          </p:nvPr>
        </p:nvSpPr>
        <p:spPr>
          <a:xfrm>
            <a:off x="581025" y="552236"/>
            <a:ext cx="11029616" cy="1188720"/>
          </a:xfrm>
        </p:spPr>
        <p:txBody>
          <a:bodyPr/>
          <a:lstStyle/>
          <a:p>
            <a:r>
              <a:rPr lang="en-US" dirty="0">
                <a:solidFill>
                  <a:schemeClr val="tx1"/>
                </a:solidFill>
              </a:rPr>
              <a:t>CONT…</a:t>
            </a:r>
          </a:p>
        </p:txBody>
      </p:sp>
      <p:graphicFrame>
        <p:nvGraphicFramePr>
          <p:cNvPr id="4" name="Table 4">
            <a:extLst>
              <a:ext uri="{FF2B5EF4-FFF2-40B4-BE49-F238E27FC236}">
                <a16:creationId xmlns:a16="http://schemas.microsoft.com/office/drawing/2014/main" id="{F487314F-31BE-49F6-89D5-2529882C1DB9}"/>
              </a:ext>
            </a:extLst>
          </p:cNvPr>
          <p:cNvGraphicFramePr>
            <a:graphicFrameLocks noGrp="1"/>
          </p:cNvGraphicFramePr>
          <p:nvPr>
            <p:ph idx="1"/>
            <p:extLst>
              <p:ext uri="{D42A27DB-BD31-4B8C-83A1-F6EECF244321}">
                <p14:modId xmlns:p14="http://schemas.microsoft.com/office/powerpoint/2010/main" val="2448534020"/>
              </p:ext>
            </p:extLst>
          </p:nvPr>
        </p:nvGraphicFramePr>
        <p:xfrm>
          <a:off x="581025" y="2341563"/>
          <a:ext cx="11029950" cy="822960"/>
        </p:xfrm>
        <a:graphic>
          <a:graphicData uri="http://schemas.openxmlformats.org/drawingml/2006/table">
            <a:tbl>
              <a:tblPr firstRow="1" bandRow="1">
                <a:tableStyleId>{5C22544A-7EE6-4342-B048-85BDC9FD1C3A}</a:tableStyleId>
              </a:tblPr>
              <a:tblGrid>
                <a:gridCol w="2205990">
                  <a:extLst>
                    <a:ext uri="{9D8B030D-6E8A-4147-A177-3AD203B41FA5}">
                      <a16:colId xmlns:a16="http://schemas.microsoft.com/office/drawing/2014/main" val="3687621514"/>
                    </a:ext>
                  </a:extLst>
                </a:gridCol>
                <a:gridCol w="2205990">
                  <a:extLst>
                    <a:ext uri="{9D8B030D-6E8A-4147-A177-3AD203B41FA5}">
                      <a16:colId xmlns:a16="http://schemas.microsoft.com/office/drawing/2014/main" val="1839151261"/>
                    </a:ext>
                  </a:extLst>
                </a:gridCol>
                <a:gridCol w="2205990">
                  <a:extLst>
                    <a:ext uri="{9D8B030D-6E8A-4147-A177-3AD203B41FA5}">
                      <a16:colId xmlns:a16="http://schemas.microsoft.com/office/drawing/2014/main" val="1464085623"/>
                    </a:ext>
                  </a:extLst>
                </a:gridCol>
                <a:gridCol w="2205990">
                  <a:extLst>
                    <a:ext uri="{9D8B030D-6E8A-4147-A177-3AD203B41FA5}">
                      <a16:colId xmlns:a16="http://schemas.microsoft.com/office/drawing/2014/main" val="2038561573"/>
                    </a:ext>
                  </a:extLst>
                </a:gridCol>
                <a:gridCol w="2205990">
                  <a:extLst>
                    <a:ext uri="{9D8B030D-6E8A-4147-A177-3AD203B41FA5}">
                      <a16:colId xmlns:a16="http://schemas.microsoft.com/office/drawing/2014/main" val="4134925342"/>
                    </a:ext>
                  </a:extLst>
                </a:gridCol>
              </a:tblGrid>
              <a:tr h="370840">
                <a:tc>
                  <a:txBody>
                    <a:bodyPr/>
                    <a:lstStyle/>
                    <a:p>
                      <a:r>
                        <a:rPr lang="en-US" sz="2400" dirty="0">
                          <a:solidFill>
                            <a:schemeClr val="bg1"/>
                          </a:solidFill>
                        </a:rPr>
                        <a:t>CLASS A</a:t>
                      </a:r>
                    </a:p>
                  </a:txBody>
                  <a:tcPr>
                    <a:solidFill>
                      <a:schemeClr val="tx1"/>
                    </a:solidFill>
                  </a:tcPr>
                </a:tc>
                <a:tc>
                  <a:txBody>
                    <a:bodyPr/>
                    <a:lstStyle/>
                    <a:p>
                      <a:r>
                        <a:rPr lang="en-US" sz="2400" dirty="0"/>
                        <a:t>Network</a:t>
                      </a:r>
                    </a:p>
                  </a:txBody>
                  <a:tcPr>
                    <a:solidFill>
                      <a:srgbClr val="00B050"/>
                    </a:solidFill>
                  </a:tcPr>
                </a:tc>
                <a:tc>
                  <a:txBody>
                    <a:bodyPr/>
                    <a:lstStyle/>
                    <a:p>
                      <a:r>
                        <a:rPr lang="en-US" sz="2400" dirty="0"/>
                        <a:t>Host</a:t>
                      </a:r>
                    </a:p>
                  </a:txBody>
                  <a:tcPr>
                    <a:solidFill>
                      <a:srgbClr val="C000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t>Host</a:t>
                      </a:r>
                    </a:p>
                    <a:p>
                      <a:endParaRPr lang="en-US" sz="2400" dirty="0"/>
                    </a:p>
                  </a:txBody>
                  <a:tcPr>
                    <a:solidFill>
                      <a:srgbClr val="C000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t>Host</a:t>
                      </a:r>
                    </a:p>
                    <a:p>
                      <a:endParaRPr lang="en-US" sz="2400" dirty="0"/>
                    </a:p>
                  </a:txBody>
                  <a:tcPr>
                    <a:solidFill>
                      <a:srgbClr val="C00000"/>
                    </a:solidFill>
                  </a:tcPr>
                </a:tc>
                <a:extLst>
                  <a:ext uri="{0D108BD9-81ED-4DB2-BD59-A6C34878D82A}">
                    <a16:rowId xmlns:a16="http://schemas.microsoft.com/office/drawing/2014/main" val="56732202"/>
                  </a:ext>
                </a:extLst>
              </a:tr>
            </a:tbl>
          </a:graphicData>
        </a:graphic>
      </p:graphicFrame>
      <p:graphicFrame>
        <p:nvGraphicFramePr>
          <p:cNvPr id="11" name="Table 10">
            <a:extLst>
              <a:ext uri="{FF2B5EF4-FFF2-40B4-BE49-F238E27FC236}">
                <a16:creationId xmlns:a16="http://schemas.microsoft.com/office/drawing/2014/main" id="{E7DC9F05-8518-438C-BEEF-ADE8EBEEB00E}"/>
              </a:ext>
            </a:extLst>
          </p:cNvPr>
          <p:cNvGraphicFramePr>
            <a:graphicFrameLocks noGrp="1"/>
          </p:cNvGraphicFramePr>
          <p:nvPr>
            <p:extLst>
              <p:ext uri="{D42A27DB-BD31-4B8C-83A1-F6EECF244321}">
                <p14:modId xmlns:p14="http://schemas.microsoft.com/office/powerpoint/2010/main" val="2609520903"/>
              </p:ext>
            </p:extLst>
          </p:nvPr>
        </p:nvGraphicFramePr>
        <p:xfrm>
          <a:off x="581024" y="3770616"/>
          <a:ext cx="11029615" cy="701040"/>
        </p:xfrm>
        <a:graphic>
          <a:graphicData uri="http://schemas.openxmlformats.org/drawingml/2006/table">
            <a:tbl>
              <a:tblPr firstRow="1" bandRow="1">
                <a:tableStyleId>{5C22544A-7EE6-4342-B048-85BDC9FD1C3A}</a:tableStyleId>
              </a:tblPr>
              <a:tblGrid>
                <a:gridCol w="2205923">
                  <a:extLst>
                    <a:ext uri="{9D8B030D-6E8A-4147-A177-3AD203B41FA5}">
                      <a16:colId xmlns:a16="http://schemas.microsoft.com/office/drawing/2014/main" val="562606964"/>
                    </a:ext>
                  </a:extLst>
                </a:gridCol>
                <a:gridCol w="2205923">
                  <a:extLst>
                    <a:ext uri="{9D8B030D-6E8A-4147-A177-3AD203B41FA5}">
                      <a16:colId xmlns:a16="http://schemas.microsoft.com/office/drawing/2014/main" val="1235392934"/>
                    </a:ext>
                  </a:extLst>
                </a:gridCol>
                <a:gridCol w="2205923">
                  <a:extLst>
                    <a:ext uri="{9D8B030D-6E8A-4147-A177-3AD203B41FA5}">
                      <a16:colId xmlns:a16="http://schemas.microsoft.com/office/drawing/2014/main" val="1638007827"/>
                    </a:ext>
                  </a:extLst>
                </a:gridCol>
                <a:gridCol w="2205923">
                  <a:extLst>
                    <a:ext uri="{9D8B030D-6E8A-4147-A177-3AD203B41FA5}">
                      <a16:colId xmlns:a16="http://schemas.microsoft.com/office/drawing/2014/main" val="3098330219"/>
                    </a:ext>
                  </a:extLst>
                </a:gridCol>
                <a:gridCol w="2205923">
                  <a:extLst>
                    <a:ext uri="{9D8B030D-6E8A-4147-A177-3AD203B41FA5}">
                      <a16:colId xmlns:a16="http://schemas.microsoft.com/office/drawing/2014/main" val="3838108775"/>
                    </a:ext>
                  </a:extLst>
                </a:gridCol>
              </a:tblGrid>
              <a:tr h="309670">
                <a:tc>
                  <a:txBody>
                    <a:bodyPr/>
                    <a:lstStyle/>
                    <a:p>
                      <a:r>
                        <a:rPr lang="en-US" sz="2000" dirty="0"/>
                        <a:t>CLASS B</a:t>
                      </a:r>
                    </a:p>
                  </a:txBody>
                  <a:tcPr>
                    <a:solidFill>
                      <a:schemeClr val="tx1"/>
                    </a:solidFill>
                  </a:tcPr>
                </a:tc>
                <a:tc>
                  <a:txBody>
                    <a:bodyPr/>
                    <a:lstStyle/>
                    <a:p>
                      <a:r>
                        <a:rPr lang="en-US" sz="2000" dirty="0"/>
                        <a:t>Network</a:t>
                      </a:r>
                    </a:p>
                  </a:txBody>
                  <a:tcPr>
                    <a:solidFill>
                      <a:srgbClr val="00B05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Network</a:t>
                      </a:r>
                    </a:p>
                    <a:p>
                      <a:endParaRPr lang="en-US" sz="2000" dirty="0"/>
                    </a:p>
                  </a:txBody>
                  <a:tcPr>
                    <a:solidFill>
                      <a:srgbClr val="00B050"/>
                    </a:solidFill>
                  </a:tcPr>
                </a:tc>
                <a:tc>
                  <a:txBody>
                    <a:bodyPr/>
                    <a:lstStyle/>
                    <a:p>
                      <a:r>
                        <a:rPr lang="en-US" sz="2000" dirty="0"/>
                        <a:t>Host</a:t>
                      </a:r>
                    </a:p>
                  </a:txBody>
                  <a:tcPr>
                    <a:solidFill>
                      <a:srgbClr val="C00000"/>
                    </a:solidFill>
                  </a:tcPr>
                </a:tc>
                <a:tc>
                  <a:txBody>
                    <a:bodyPr/>
                    <a:lstStyle/>
                    <a:p>
                      <a:r>
                        <a:rPr lang="en-US" sz="2000" dirty="0"/>
                        <a:t>Host</a:t>
                      </a:r>
                    </a:p>
                  </a:txBody>
                  <a:tcPr>
                    <a:solidFill>
                      <a:srgbClr val="C00000"/>
                    </a:solidFill>
                  </a:tcPr>
                </a:tc>
                <a:extLst>
                  <a:ext uri="{0D108BD9-81ED-4DB2-BD59-A6C34878D82A}">
                    <a16:rowId xmlns:a16="http://schemas.microsoft.com/office/drawing/2014/main" val="3051419639"/>
                  </a:ext>
                </a:extLst>
              </a:tr>
            </a:tbl>
          </a:graphicData>
        </a:graphic>
      </p:graphicFrame>
      <p:graphicFrame>
        <p:nvGraphicFramePr>
          <p:cNvPr id="14" name="Table 14">
            <a:extLst>
              <a:ext uri="{FF2B5EF4-FFF2-40B4-BE49-F238E27FC236}">
                <a16:creationId xmlns:a16="http://schemas.microsoft.com/office/drawing/2014/main" id="{DABDF100-A976-46EB-8AFF-0EE5E0E92C25}"/>
              </a:ext>
            </a:extLst>
          </p:cNvPr>
          <p:cNvGraphicFramePr>
            <a:graphicFrameLocks noGrp="1"/>
          </p:cNvGraphicFramePr>
          <p:nvPr>
            <p:extLst>
              <p:ext uri="{D42A27DB-BD31-4B8C-83A1-F6EECF244321}">
                <p14:modId xmlns:p14="http://schemas.microsoft.com/office/powerpoint/2010/main" val="2821175353"/>
              </p:ext>
            </p:extLst>
          </p:nvPr>
        </p:nvGraphicFramePr>
        <p:xfrm>
          <a:off x="581024" y="5014249"/>
          <a:ext cx="11029615" cy="701040"/>
        </p:xfrm>
        <a:graphic>
          <a:graphicData uri="http://schemas.openxmlformats.org/drawingml/2006/table">
            <a:tbl>
              <a:tblPr firstRow="1" bandRow="1">
                <a:tableStyleId>{5C22544A-7EE6-4342-B048-85BDC9FD1C3A}</a:tableStyleId>
              </a:tblPr>
              <a:tblGrid>
                <a:gridCol w="2172450">
                  <a:extLst>
                    <a:ext uri="{9D8B030D-6E8A-4147-A177-3AD203B41FA5}">
                      <a16:colId xmlns:a16="http://schemas.microsoft.com/office/drawing/2014/main" val="3326739186"/>
                    </a:ext>
                  </a:extLst>
                </a:gridCol>
                <a:gridCol w="2239396">
                  <a:extLst>
                    <a:ext uri="{9D8B030D-6E8A-4147-A177-3AD203B41FA5}">
                      <a16:colId xmlns:a16="http://schemas.microsoft.com/office/drawing/2014/main" val="1746493455"/>
                    </a:ext>
                  </a:extLst>
                </a:gridCol>
                <a:gridCol w="2205923">
                  <a:extLst>
                    <a:ext uri="{9D8B030D-6E8A-4147-A177-3AD203B41FA5}">
                      <a16:colId xmlns:a16="http://schemas.microsoft.com/office/drawing/2014/main" val="3189953523"/>
                    </a:ext>
                  </a:extLst>
                </a:gridCol>
                <a:gridCol w="2205923">
                  <a:extLst>
                    <a:ext uri="{9D8B030D-6E8A-4147-A177-3AD203B41FA5}">
                      <a16:colId xmlns:a16="http://schemas.microsoft.com/office/drawing/2014/main" val="1224065632"/>
                    </a:ext>
                  </a:extLst>
                </a:gridCol>
                <a:gridCol w="2205923">
                  <a:extLst>
                    <a:ext uri="{9D8B030D-6E8A-4147-A177-3AD203B41FA5}">
                      <a16:colId xmlns:a16="http://schemas.microsoft.com/office/drawing/2014/main" val="964269423"/>
                    </a:ext>
                  </a:extLst>
                </a:gridCol>
              </a:tblGrid>
              <a:tr h="370840">
                <a:tc>
                  <a:txBody>
                    <a:bodyPr/>
                    <a:lstStyle/>
                    <a:p>
                      <a:r>
                        <a:rPr lang="en-US" sz="2000" dirty="0"/>
                        <a:t>CLASS C</a:t>
                      </a:r>
                    </a:p>
                  </a:txBody>
                  <a:tcPr>
                    <a:solidFill>
                      <a:schemeClr val="tx1"/>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Network</a:t>
                      </a:r>
                    </a:p>
                    <a:p>
                      <a:endParaRPr lang="en-US" sz="2000" dirty="0"/>
                    </a:p>
                  </a:txBody>
                  <a:tcPr>
                    <a:solidFill>
                      <a:srgbClr val="00B05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Network</a:t>
                      </a:r>
                    </a:p>
                    <a:p>
                      <a:endParaRPr lang="en-US" sz="2000" dirty="0"/>
                    </a:p>
                  </a:txBody>
                  <a:tcPr>
                    <a:solidFill>
                      <a:srgbClr val="00B05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Network</a:t>
                      </a:r>
                    </a:p>
                    <a:p>
                      <a:endParaRPr lang="en-US" sz="2000" dirty="0"/>
                    </a:p>
                  </a:txBody>
                  <a:tcPr>
                    <a:solidFill>
                      <a:srgbClr val="00B050"/>
                    </a:solidFill>
                  </a:tcPr>
                </a:tc>
                <a:tc>
                  <a:txBody>
                    <a:bodyPr/>
                    <a:lstStyle/>
                    <a:p>
                      <a:r>
                        <a:rPr lang="en-US" sz="2000" dirty="0"/>
                        <a:t>Host</a:t>
                      </a:r>
                    </a:p>
                  </a:txBody>
                  <a:tcPr>
                    <a:solidFill>
                      <a:srgbClr val="C00000"/>
                    </a:solidFill>
                  </a:tcPr>
                </a:tc>
                <a:extLst>
                  <a:ext uri="{0D108BD9-81ED-4DB2-BD59-A6C34878D82A}">
                    <a16:rowId xmlns:a16="http://schemas.microsoft.com/office/drawing/2014/main" val="1595712849"/>
                  </a:ext>
                </a:extLst>
              </a:tr>
            </a:tbl>
          </a:graphicData>
        </a:graphic>
      </p:graphicFrame>
    </p:spTree>
    <p:extLst>
      <p:ext uri="{BB962C8B-B14F-4D97-AF65-F5344CB8AC3E}">
        <p14:creationId xmlns:p14="http://schemas.microsoft.com/office/powerpoint/2010/main" val="1071525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2BAA36-5B3B-431B-A1EB-93F4E44063BB}"/>
              </a:ext>
            </a:extLst>
          </p:cNvPr>
          <p:cNvSpPr txBox="1"/>
          <p:nvPr/>
        </p:nvSpPr>
        <p:spPr>
          <a:xfrm>
            <a:off x="3048802" y="3246740"/>
            <a:ext cx="6097604" cy="1015663"/>
          </a:xfrm>
          <a:prstGeom prst="rect">
            <a:avLst/>
          </a:prstGeom>
          <a:noFill/>
        </p:spPr>
        <p:txBody>
          <a:bodyPr wrap="square">
            <a:spAutoFit/>
          </a:bodyPr>
          <a:lstStyle/>
          <a:p>
            <a:r>
              <a:rPr lang="en-US" sz="6000" dirty="0">
                <a:solidFill>
                  <a:srgbClr val="FF0000"/>
                </a:solidFill>
                <a:latin typeface="Algerian" panose="04020705040A02060702" pitchFamily="82" charset="0"/>
                <a:cs typeface="Times New Roman" panose="02020603050405020304" pitchFamily="18" charset="0"/>
              </a:rPr>
              <a:t>IP ADDRESSING</a:t>
            </a:r>
            <a:endParaRPr lang="en-US" sz="60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2006731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96C18-1DD4-4AE1-BD0E-E8DF6716576C}"/>
              </a:ext>
            </a:extLst>
          </p:cNvPr>
          <p:cNvSpPr>
            <a:spLocks noGrp="1"/>
          </p:cNvSpPr>
          <p:nvPr>
            <p:ph type="title"/>
          </p:nvPr>
        </p:nvSpPr>
        <p:spPr/>
        <p:txBody>
          <a:bodyPr>
            <a:normAutofit/>
          </a:bodyPr>
          <a:lstStyle/>
          <a:p>
            <a:r>
              <a:rPr lang="en-US" sz="3200" dirty="0">
                <a:solidFill>
                  <a:schemeClr val="accent1"/>
                </a:solidFill>
              </a:rPr>
              <a:t>Network Address Range: </a:t>
            </a:r>
            <a:r>
              <a:rPr lang="en-US" sz="3200" dirty="0">
                <a:solidFill>
                  <a:srgbClr val="FF0000"/>
                </a:solidFill>
              </a:rPr>
              <a:t>Class A</a:t>
            </a:r>
          </a:p>
        </p:txBody>
      </p:sp>
      <p:sp>
        <p:nvSpPr>
          <p:cNvPr id="3" name="Content Placeholder 2">
            <a:extLst>
              <a:ext uri="{FF2B5EF4-FFF2-40B4-BE49-F238E27FC236}">
                <a16:creationId xmlns:a16="http://schemas.microsoft.com/office/drawing/2014/main" id="{63CB84DE-D15C-4905-8B5C-F2831F946E1C}"/>
              </a:ext>
            </a:extLst>
          </p:cNvPr>
          <p:cNvSpPr>
            <a:spLocks noGrp="1"/>
          </p:cNvSpPr>
          <p:nvPr>
            <p:ph idx="1"/>
          </p:nvPr>
        </p:nvSpPr>
        <p:spPr/>
        <p:txBody>
          <a:bodyPr anchor="t">
            <a:normAutofit/>
          </a:bodyPr>
          <a:lstStyle/>
          <a:p>
            <a:r>
              <a:rPr lang="en-US" sz="2800" dirty="0">
                <a:solidFill>
                  <a:schemeClr val="tx1"/>
                </a:solidFill>
              </a:rPr>
              <a:t>The first bit of the first byte in a Class A network address must always be off, or 0. This means a Class A address must be between </a:t>
            </a:r>
            <a:r>
              <a:rPr lang="en-US" sz="2800" dirty="0">
                <a:solidFill>
                  <a:srgbClr val="FF0000"/>
                </a:solidFill>
              </a:rPr>
              <a:t>0</a:t>
            </a:r>
            <a:r>
              <a:rPr lang="en-US" sz="2800" dirty="0">
                <a:solidFill>
                  <a:schemeClr val="tx1"/>
                </a:solidFill>
              </a:rPr>
              <a:t> and </a:t>
            </a:r>
            <a:r>
              <a:rPr lang="en-US" sz="2800" dirty="0">
                <a:solidFill>
                  <a:srgbClr val="FF0000"/>
                </a:solidFill>
              </a:rPr>
              <a:t>127</a:t>
            </a:r>
            <a:r>
              <a:rPr lang="en-US" sz="2800" dirty="0">
                <a:solidFill>
                  <a:schemeClr val="tx1"/>
                </a:solidFill>
              </a:rPr>
              <a:t>, inclusive.</a:t>
            </a:r>
          </a:p>
          <a:p>
            <a:r>
              <a:rPr lang="en-US" sz="2800" dirty="0">
                <a:solidFill>
                  <a:schemeClr val="tx1"/>
                </a:solidFill>
              </a:rPr>
              <a:t> A Class A network is defined in the first octet between 0 and 127, and it can’t be less or more. </a:t>
            </a:r>
          </a:p>
        </p:txBody>
      </p:sp>
    </p:spTree>
    <p:extLst>
      <p:ext uri="{BB962C8B-B14F-4D97-AF65-F5344CB8AC3E}">
        <p14:creationId xmlns:p14="http://schemas.microsoft.com/office/powerpoint/2010/main" val="448192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1DC72-76CC-4097-B50F-D1813FA605FE}"/>
              </a:ext>
            </a:extLst>
          </p:cNvPr>
          <p:cNvSpPr>
            <a:spLocks noGrp="1"/>
          </p:cNvSpPr>
          <p:nvPr>
            <p:ph type="title"/>
          </p:nvPr>
        </p:nvSpPr>
        <p:spPr/>
        <p:txBody>
          <a:bodyPr/>
          <a:lstStyle/>
          <a:p>
            <a:r>
              <a:rPr lang="en-US" dirty="0">
                <a:solidFill>
                  <a:schemeClr val="tx1"/>
                </a:solidFill>
              </a:rPr>
              <a:t>CONT…</a:t>
            </a:r>
          </a:p>
        </p:txBody>
      </p:sp>
      <p:sp>
        <p:nvSpPr>
          <p:cNvPr id="3" name="Content Placeholder 2">
            <a:extLst>
              <a:ext uri="{FF2B5EF4-FFF2-40B4-BE49-F238E27FC236}">
                <a16:creationId xmlns:a16="http://schemas.microsoft.com/office/drawing/2014/main" id="{CAC47538-10FC-403E-943D-0B1FC6C51BAC}"/>
              </a:ext>
            </a:extLst>
          </p:cNvPr>
          <p:cNvSpPr>
            <a:spLocks noGrp="1"/>
          </p:cNvSpPr>
          <p:nvPr>
            <p:ph idx="1"/>
          </p:nvPr>
        </p:nvSpPr>
        <p:spPr/>
        <p:txBody>
          <a:bodyPr anchor="t">
            <a:normAutofit/>
          </a:bodyPr>
          <a:lstStyle/>
          <a:p>
            <a:r>
              <a:rPr lang="en-US" sz="2800" dirty="0">
                <a:solidFill>
                  <a:schemeClr val="tx1"/>
                </a:solidFill>
                <a:latin typeface="Times New Roman" panose="02020603050405020304" pitchFamily="18" charset="0"/>
                <a:cs typeface="Times New Roman" panose="02020603050405020304" pitchFamily="18" charset="0"/>
              </a:rPr>
              <a:t>Class A network addresses are one byte long, with the first bit of that byte reserved and the 7 remaining bits available for manipulation (addressing).</a:t>
            </a:r>
          </a:p>
          <a:p>
            <a:r>
              <a:rPr lang="en-US" sz="2800" dirty="0">
                <a:solidFill>
                  <a:schemeClr val="tx1"/>
                </a:solidFill>
                <a:latin typeface="Times New Roman" panose="02020603050405020304" pitchFamily="18" charset="0"/>
                <a:cs typeface="Times New Roman" panose="02020603050405020304" pitchFamily="18" charset="0"/>
              </a:rPr>
              <a:t> As a result, the maximum number of Class A networks that can be created is </a:t>
            </a:r>
            <a:r>
              <a:rPr lang="en-US" sz="2800" dirty="0">
                <a:solidFill>
                  <a:srgbClr val="FF0000"/>
                </a:solidFill>
                <a:latin typeface="Times New Roman" panose="02020603050405020304" pitchFamily="18" charset="0"/>
                <a:cs typeface="Times New Roman" panose="02020603050405020304" pitchFamily="18" charset="0"/>
              </a:rPr>
              <a:t>128</a:t>
            </a:r>
            <a:r>
              <a:rPr lang="en-US" sz="2800" dirty="0">
                <a:solidFill>
                  <a:schemeClr val="tx1"/>
                </a:solidFill>
                <a:latin typeface="Times New Roman" panose="02020603050405020304" pitchFamily="18" charset="0"/>
                <a:cs typeface="Times New Roman" panose="02020603050405020304" pitchFamily="18" charset="0"/>
              </a:rPr>
              <a:t>. Why? Because each of the 7-bit positions can be either a </a:t>
            </a:r>
            <a:r>
              <a:rPr lang="en-US" sz="2800" dirty="0">
                <a:solidFill>
                  <a:srgbClr val="FF0000"/>
                </a:solidFill>
                <a:latin typeface="Times New Roman" panose="02020603050405020304" pitchFamily="18" charset="0"/>
                <a:cs typeface="Times New Roman" panose="02020603050405020304" pitchFamily="18" charset="0"/>
              </a:rPr>
              <a:t>0</a:t>
            </a:r>
            <a:r>
              <a:rPr lang="en-US" sz="2800" dirty="0">
                <a:solidFill>
                  <a:schemeClr val="tx1"/>
                </a:solidFill>
                <a:latin typeface="Times New Roman" panose="02020603050405020304" pitchFamily="18" charset="0"/>
                <a:cs typeface="Times New Roman" panose="02020603050405020304" pitchFamily="18" charset="0"/>
              </a:rPr>
              <a:t> or a </a:t>
            </a:r>
            <a:r>
              <a:rPr lang="en-US" sz="2800" dirty="0">
                <a:solidFill>
                  <a:srgbClr val="FF0000"/>
                </a:solidFill>
                <a:latin typeface="Times New Roman" panose="02020603050405020304" pitchFamily="18" charset="0"/>
                <a:cs typeface="Times New Roman" panose="02020603050405020304" pitchFamily="18" charset="0"/>
              </a:rPr>
              <a:t>1</a:t>
            </a:r>
            <a:r>
              <a:rPr lang="en-US" sz="2800" dirty="0">
                <a:solidFill>
                  <a:schemeClr val="tx1"/>
                </a:solidFill>
                <a:latin typeface="Times New Roman" panose="02020603050405020304" pitchFamily="18" charset="0"/>
                <a:cs typeface="Times New Roman" panose="02020603050405020304" pitchFamily="18" charset="0"/>
              </a:rPr>
              <a:t>, thus 128.</a:t>
            </a:r>
          </a:p>
        </p:txBody>
      </p:sp>
    </p:spTree>
    <p:extLst>
      <p:ext uri="{BB962C8B-B14F-4D97-AF65-F5344CB8AC3E}">
        <p14:creationId xmlns:p14="http://schemas.microsoft.com/office/powerpoint/2010/main" val="1447002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A2975-98A6-4B83-A047-F32C884F689A}"/>
              </a:ext>
            </a:extLst>
          </p:cNvPr>
          <p:cNvSpPr>
            <a:spLocks noGrp="1"/>
          </p:cNvSpPr>
          <p:nvPr>
            <p:ph type="title"/>
          </p:nvPr>
        </p:nvSpPr>
        <p:spPr/>
        <p:txBody>
          <a:bodyPr/>
          <a:lstStyle/>
          <a:p>
            <a:r>
              <a:rPr lang="en-US" dirty="0">
                <a:solidFill>
                  <a:schemeClr val="tx1"/>
                </a:solidFill>
              </a:rPr>
              <a:t>CONT…</a:t>
            </a:r>
          </a:p>
        </p:txBody>
      </p:sp>
      <p:sp>
        <p:nvSpPr>
          <p:cNvPr id="3" name="Content Placeholder 2">
            <a:extLst>
              <a:ext uri="{FF2B5EF4-FFF2-40B4-BE49-F238E27FC236}">
                <a16:creationId xmlns:a16="http://schemas.microsoft.com/office/drawing/2014/main" id="{4E8ED5CC-D3B5-451D-B14B-28853ED7D85D}"/>
              </a:ext>
            </a:extLst>
          </p:cNvPr>
          <p:cNvSpPr>
            <a:spLocks noGrp="1"/>
          </p:cNvSpPr>
          <p:nvPr>
            <p:ph idx="1"/>
          </p:nvPr>
        </p:nvSpPr>
        <p:spPr/>
        <p:txBody>
          <a:bodyPr anchor="t">
            <a:normAutofit/>
          </a:bodyPr>
          <a:lstStyle/>
          <a:p>
            <a:r>
              <a:rPr lang="en-US" sz="2800" dirty="0">
                <a:solidFill>
                  <a:schemeClr val="tx1"/>
                </a:solidFill>
                <a:latin typeface="Times New Roman" panose="02020603050405020304" pitchFamily="18" charset="0"/>
                <a:cs typeface="Times New Roman" panose="02020603050405020304" pitchFamily="18" charset="0"/>
              </a:rPr>
              <a:t>Each Class A address has three bytes (24-bit positions) for the node address of a machine.</a:t>
            </a:r>
          </a:p>
          <a:p>
            <a:r>
              <a:rPr lang="en-US" sz="2800" dirty="0">
                <a:solidFill>
                  <a:schemeClr val="tx1"/>
                </a:solidFill>
                <a:latin typeface="Times New Roman" panose="02020603050405020304" pitchFamily="18" charset="0"/>
                <a:cs typeface="Times New Roman" panose="02020603050405020304" pitchFamily="18" charset="0"/>
              </a:rPr>
              <a:t> This means there are </a:t>
            </a:r>
            <a:r>
              <a:rPr lang="en-US" sz="2800" dirty="0">
                <a:solidFill>
                  <a:srgbClr val="FF0000"/>
                </a:solidFill>
                <a:latin typeface="Times New Roman" panose="02020603050405020304" pitchFamily="18" charset="0"/>
                <a:cs typeface="Times New Roman" panose="02020603050405020304" pitchFamily="18" charset="0"/>
              </a:rPr>
              <a:t>2^24</a:t>
            </a:r>
            <a:r>
              <a:rPr lang="en-US" sz="2800" dirty="0">
                <a:solidFill>
                  <a:schemeClr val="tx1"/>
                </a:solidFill>
                <a:latin typeface="Times New Roman" panose="02020603050405020304" pitchFamily="18" charset="0"/>
                <a:cs typeface="Times New Roman" panose="02020603050405020304" pitchFamily="18" charset="0"/>
              </a:rPr>
              <a:t>—or </a:t>
            </a:r>
            <a:r>
              <a:rPr lang="en-US" sz="2800" dirty="0">
                <a:solidFill>
                  <a:srgbClr val="FF0000"/>
                </a:solidFill>
                <a:latin typeface="Times New Roman" panose="02020603050405020304" pitchFamily="18" charset="0"/>
                <a:cs typeface="Times New Roman" panose="02020603050405020304" pitchFamily="18" charset="0"/>
              </a:rPr>
              <a:t>16,777,216</a:t>
            </a:r>
            <a:r>
              <a:rPr lang="en-US" sz="2800" dirty="0">
                <a:solidFill>
                  <a:schemeClr val="tx1"/>
                </a:solidFill>
                <a:latin typeface="Times New Roman" panose="02020603050405020304" pitchFamily="18" charset="0"/>
                <a:cs typeface="Times New Roman" panose="02020603050405020304" pitchFamily="18" charset="0"/>
              </a:rPr>
              <a:t>—unique combinations and, therefore, precisely that many possible unique node addresses for each Class A network.</a:t>
            </a:r>
          </a:p>
        </p:txBody>
      </p:sp>
    </p:spTree>
    <p:extLst>
      <p:ext uri="{BB962C8B-B14F-4D97-AF65-F5344CB8AC3E}">
        <p14:creationId xmlns:p14="http://schemas.microsoft.com/office/powerpoint/2010/main" val="1917156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2F4E3-576E-4E8C-AD52-3AD872F95E4B}"/>
              </a:ext>
            </a:extLst>
          </p:cNvPr>
          <p:cNvSpPr>
            <a:spLocks noGrp="1"/>
          </p:cNvSpPr>
          <p:nvPr>
            <p:ph type="title"/>
          </p:nvPr>
        </p:nvSpPr>
        <p:spPr/>
        <p:txBody>
          <a:bodyPr/>
          <a:lstStyle/>
          <a:p>
            <a:r>
              <a:rPr lang="en-US" dirty="0">
                <a:solidFill>
                  <a:schemeClr val="tx1"/>
                </a:solidFill>
              </a:rPr>
              <a:t>CONT…</a:t>
            </a:r>
          </a:p>
        </p:txBody>
      </p:sp>
      <p:sp>
        <p:nvSpPr>
          <p:cNvPr id="3" name="Content Placeholder 2">
            <a:extLst>
              <a:ext uri="{FF2B5EF4-FFF2-40B4-BE49-F238E27FC236}">
                <a16:creationId xmlns:a16="http://schemas.microsoft.com/office/drawing/2014/main" id="{55165999-74B4-4B1F-B943-020C32FE7025}"/>
              </a:ext>
            </a:extLst>
          </p:cNvPr>
          <p:cNvSpPr>
            <a:spLocks noGrp="1"/>
          </p:cNvSpPr>
          <p:nvPr>
            <p:ph idx="1"/>
          </p:nvPr>
        </p:nvSpPr>
        <p:spPr/>
        <p:txBody>
          <a:bodyPr anchor="t">
            <a:normAutofit/>
          </a:bodyPr>
          <a:lstStyle/>
          <a:p>
            <a:r>
              <a:rPr lang="en-US" sz="2800" dirty="0">
                <a:solidFill>
                  <a:schemeClr val="tx1"/>
                </a:solidFill>
                <a:latin typeface="Times New Roman" panose="02020603050405020304" pitchFamily="18" charset="0"/>
                <a:cs typeface="Times New Roman" panose="02020603050405020304" pitchFamily="18" charset="0"/>
              </a:rPr>
              <a:t>Because node addresses with the two patterns of all </a:t>
            </a:r>
            <a:r>
              <a:rPr lang="en-US" sz="2800" dirty="0">
                <a:solidFill>
                  <a:srgbClr val="FF0000"/>
                </a:solidFill>
                <a:latin typeface="Times New Roman" panose="02020603050405020304" pitchFamily="18" charset="0"/>
                <a:cs typeface="Times New Roman" panose="02020603050405020304" pitchFamily="18" charset="0"/>
              </a:rPr>
              <a:t>0</a:t>
            </a:r>
            <a:r>
              <a:rPr lang="en-US" sz="2800" dirty="0">
                <a:solidFill>
                  <a:schemeClr val="tx1"/>
                </a:solidFill>
                <a:latin typeface="Times New Roman" panose="02020603050405020304" pitchFamily="18" charset="0"/>
                <a:cs typeface="Times New Roman" panose="02020603050405020304" pitchFamily="18" charset="0"/>
              </a:rPr>
              <a:t>s and all </a:t>
            </a:r>
            <a:r>
              <a:rPr lang="en-US" sz="2800" dirty="0">
                <a:solidFill>
                  <a:srgbClr val="FF0000"/>
                </a:solidFill>
                <a:latin typeface="Times New Roman" panose="02020603050405020304" pitchFamily="18" charset="0"/>
                <a:cs typeface="Times New Roman" panose="02020603050405020304" pitchFamily="18" charset="0"/>
              </a:rPr>
              <a:t>1</a:t>
            </a:r>
            <a:r>
              <a:rPr lang="en-US" sz="2800" dirty="0">
                <a:solidFill>
                  <a:schemeClr val="tx1"/>
                </a:solidFill>
                <a:latin typeface="Times New Roman" panose="02020603050405020304" pitchFamily="18" charset="0"/>
                <a:cs typeface="Times New Roman" panose="02020603050405020304" pitchFamily="18" charset="0"/>
              </a:rPr>
              <a:t>s are reserved, the actual maximum usable number of nodes for a Class A network is 224 minus 2, which equals 16,777,214. Either way, that’s a huge amount of hosts on a network segment!</a:t>
            </a:r>
          </a:p>
        </p:txBody>
      </p:sp>
    </p:spTree>
    <p:extLst>
      <p:ext uri="{BB962C8B-B14F-4D97-AF65-F5344CB8AC3E}">
        <p14:creationId xmlns:p14="http://schemas.microsoft.com/office/powerpoint/2010/main" val="3937630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1067-8EF4-4C79-8C26-994CC2C47D5D}"/>
              </a:ext>
            </a:extLst>
          </p:cNvPr>
          <p:cNvSpPr>
            <a:spLocks noGrp="1"/>
          </p:cNvSpPr>
          <p:nvPr>
            <p:ph type="title"/>
          </p:nvPr>
        </p:nvSpPr>
        <p:spPr/>
        <p:txBody>
          <a:bodyPr/>
          <a:lstStyle/>
          <a:p>
            <a:r>
              <a:rPr lang="en-US" dirty="0">
                <a:solidFill>
                  <a:srgbClr val="FF0000"/>
                </a:solidFill>
              </a:rPr>
              <a:t>Class A Valid Host IDs</a:t>
            </a:r>
          </a:p>
        </p:txBody>
      </p:sp>
      <p:sp>
        <p:nvSpPr>
          <p:cNvPr id="3" name="Content Placeholder 2">
            <a:extLst>
              <a:ext uri="{FF2B5EF4-FFF2-40B4-BE49-F238E27FC236}">
                <a16:creationId xmlns:a16="http://schemas.microsoft.com/office/drawing/2014/main" id="{C1E87783-7DD1-42FF-B3A3-420444FB72D8}"/>
              </a:ext>
            </a:extLst>
          </p:cNvPr>
          <p:cNvSpPr>
            <a:spLocks noGrp="1"/>
          </p:cNvSpPr>
          <p:nvPr>
            <p:ph idx="1"/>
          </p:nvPr>
        </p:nvSpPr>
        <p:spPr/>
        <p:txBody>
          <a:bodyPr anchor="t">
            <a:normAutofit/>
          </a:bodyPr>
          <a:lstStyle/>
          <a:p>
            <a:r>
              <a:rPr lang="en-US" sz="2800" dirty="0">
                <a:latin typeface="Times New Roman" panose="02020603050405020304" pitchFamily="18" charset="0"/>
                <a:cs typeface="Times New Roman" panose="02020603050405020304" pitchFamily="18" charset="0"/>
              </a:rPr>
              <a:t>All host bits off is the network address: </a:t>
            </a:r>
            <a:r>
              <a:rPr lang="en-US" sz="2800" dirty="0">
                <a:solidFill>
                  <a:srgbClr val="FF0000"/>
                </a:solidFill>
                <a:latin typeface="Times New Roman" panose="02020603050405020304" pitchFamily="18" charset="0"/>
                <a:cs typeface="Times New Roman" panose="02020603050405020304" pitchFamily="18" charset="0"/>
              </a:rPr>
              <a:t>10.0.0.0</a:t>
            </a:r>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All host bits on is the broadcast address: </a:t>
            </a:r>
            <a:r>
              <a:rPr lang="en-US" sz="2800" dirty="0">
                <a:solidFill>
                  <a:srgbClr val="FF0000"/>
                </a:solidFill>
                <a:latin typeface="Times New Roman" panose="02020603050405020304" pitchFamily="18" charset="0"/>
                <a:cs typeface="Times New Roman" panose="02020603050405020304" pitchFamily="18" charset="0"/>
              </a:rPr>
              <a:t>10.255.255.255,</a:t>
            </a:r>
            <a:r>
              <a:rPr lang="en-US" sz="2800" dirty="0">
                <a:latin typeface="Times New Roman" panose="02020603050405020304" pitchFamily="18" charset="0"/>
                <a:cs typeface="Times New Roman" panose="02020603050405020304" pitchFamily="18" charset="0"/>
              </a:rPr>
              <a:t>The valid hosts are the numbers in between the network address and the broadcast address: </a:t>
            </a:r>
            <a:r>
              <a:rPr lang="en-US" sz="2800" dirty="0">
                <a:solidFill>
                  <a:srgbClr val="FF0000"/>
                </a:solidFill>
                <a:latin typeface="Times New Roman" panose="02020603050405020304" pitchFamily="18" charset="0"/>
                <a:cs typeface="Times New Roman" panose="02020603050405020304" pitchFamily="18" charset="0"/>
              </a:rPr>
              <a:t>10.0.0.1</a:t>
            </a:r>
            <a:r>
              <a:rPr lang="en-US" sz="2800" dirty="0">
                <a:latin typeface="Times New Roman" panose="02020603050405020304" pitchFamily="18" charset="0"/>
                <a:cs typeface="Times New Roman" panose="02020603050405020304" pitchFamily="18" charset="0"/>
              </a:rPr>
              <a:t> through </a:t>
            </a:r>
            <a:r>
              <a:rPr lang="en-US" sz="2800" dirty="0">
                <a:solidFill>
                  <a:srgbClr val="FF0000"/>
                </a:solidFill>
                <a:latin typeface="Times New Roman" panose="02020603050405020304" pitchFamily="18" charset="0"/>
                <a:cs typeface="Times New Roman" panose="02020603050405020304" pitchFamily="18" charset="0"/>
              </a:rPr>
              <a:t>10.255.255.254</a:t>
            </a:r>
            <a:r>
              <a:rPr 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01516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EE88-1E1A-411D-9DDB-442309F99CA4}"/>
              </a:ext>
            </a:extLst>
          </p:cNvPr>
          <p:cNvSpPr>
            <a:spLocks noGrp="1"/>
          </p:cNvSpPr>
          <p:nvPr>
            <p:ph type="title"/>
          </p:nvPr>
        </p:nvSpPr>
        <p:spPr/>
        <p:txBody>
          <a:bodyPr/>
          <a:lstStyle/>
          <a:p>
            <a:r>
              <a:rPr lang="en-US" dirty="0">
                <a:solidFill>
                  <a:schemeClr val="accent1"/>
                </a:solidFill>
              </a:rPr>
              <a:t>Network Address Range: </a:t>
            </a:r>
            <a:r>
              <a:rPr lang="en-US" dirty="0">
                <a:solidFill>
                  <a:srgbClr val="FF0000"/>
                </a:solidFill>
              </a:rPr>
              <a:t>Class B</a:t>
            </a:r>
          </a:p>
        </p:txBody>
      </p:sp>
      <p:sp>
        <p:nvSpPr>
          <p:cNvPr id="3" name="Content Placeholder 2">
            <a:extLst>
              <a:ext uri="{FF2B5EF4-FFF2-40B4-BE49-F238E27FC236}">
                <a16:creationId xmlns:a16="http://schemas.microsoft.com/office/drawing/2014/main" id="{5C6FC21E-C2C4-4399-BEB9-1D3C6E9EAB58}"/>
              </a:ext>
            </a:extLst>
          </p:cNvPr>
          <p:cNvSpPr>
            <a:spLocks noGrp="1"/>
          </p:cNvSpPr>
          <p:nvPr>
            <p:ph idx="1"/>
          </p:nvPr>
        </p:nvSpPr>
        <p:spPr/>
        <p:txBody>
          <a:bodyPr anchor="t">
            <a:normAutofit/>
          </a:bodyPr>
          <a:lstStyle/>
          <a:p>
            <a:r>
              <a:rPr lang="en-US" sz="2800" dirty="0">
                <a:solidFill>
                  <a:schemeClr val="tx1"/>
                </a:solidFill>
              </a:rPr>
              <a:t>In a Class B network, the first bit of the first byte must always be </a:t>
            </a:r>
            <a:r>
              <a:rPr lang="en-US" sz="2800" dirty="0">
                <a:solidFill>
                  <a:srgbClr val="FF0000"/>
                </a:solidFill>
              </a:rPr>
              <a:t>turned on</a:t>
            </a:r>
            <a:r>
              <a:rPr lang="en-US" sz="2800" dirty="0">
                <a:solidFill>
                  <a:schemeClr val="tx1"/>
                </a:solidFill>
              </a:rPr>
              <a:t>, but the second bit must always </a:t>
            </a:r>
            <a:r>
              <a:rPr lang="en-US" sz="2800" dirty="0">
                <a:solidFill>
                  <a:srgbClr val="FF0000"/>
                </a:solidFill>
              </a:rPr>
              <a:t>be turned off</a:t>
            </a:r>
            <a:r>
              <a:rPr lang="en-US" sz="2800" dirty="0">
                <a:solidFill>
                  <a:schemeClr val="tx1"/>
                </a:solidFill>
              </a:rPr>
              <a:t>. </a:t>
            </a:r>
          </a:p>
          <a:p>
            <a:r>
              <a:rPr lang="en-US" sz="2800" dirty="0">
                <a:solidFill>
                  <a:schemeClr val="tx1"/>
                </a:solidFill>
              </a:rPr>
              <a:t>If you turn the other 6 bits all off and then all on, you will find the range for a Class B network: 10000000 = </a:t>
            </a:r>
            <a:r>
              <a:rPr lang="en-US" sz="2800" dirty="0">
                <a:solidFill>
                  <a:srgbClr val="FF0000"/>
                </a:solidFill>
              </a:rPr>
              <a:t>128</a:t>
            </a:r>
            <a:r>
              <a:rPr lang="en-US" sz="2800" dirty="0">
                <a:solidFill>
                  <a:schemeClr val="tx1"/>
                </a:solidFill>
              </a:rPr>
              <a:t> - 10111111 = </a:t>
            </a:r>
            <a:r>
              <a:rPr lang="en-US" sz="2800" dirty="0">
                <a:solidFill>
                  <a:srgbClr val="FF0000"/>
                </a:solidFill>
              </a:rPr>
              <a:t>191</a:t>
            </a:r>
            <a:r>
              <a:rPr lang="en-US" sz="2800" dirty="0">
                <a:solidFill>
                  <a:schemeClr val="tx1"/>
                </a:solidFill>
              </a:rPr>
              <a:t>.</a:t>
            </a:r>
          </a:p>
          <a:p>
            <a:r>
              <a:rPr lang="en-US" sz="2800" dirty="0">
                <a:solidFill>
                  <a:schemeClr val="tx1"/>
                </a:solidFill>
              </a:rPr>
              <a:t>A Class B network is defined when the first byte is configured from 128 to 191</a:t>
            </a:r>
          </a:p>
        </p:txBody>
      </p:sp>
    </p:spTree>
    <p:extLst>
      <p:ext uri="{BB962C8B-B14F-4D97-AF65-F5344CB8AC3E}">
        <p14:creationId xmlns:p14="http://schemas.microsoft.com/office/powerpoint/2010/main" val="3008151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A71AA-9B40-46BF-BF50-3FFA82598E60}"/>
              </a:ext>
            </a:extLst>
          </p:cNvPr>
          <p:cNvSpPr>
            <a:spLocks noGrp="1"/>
          </p:cNvSpPr>
          <p:nvPr>
            <p:ph type="title"/>
          </p:nvPr>
        </p:nvSpPr>
        <p:spPr/>
        <p:txBody>
          <a:bodyPr/>
          <a:lstStyle/>
          <a:p>
            <a:r>
              <a:rPr lang="en-US" dirty="0">
                <a:solidFill>
                  <a:schemeClr val="tx1"/>
                </a:solidFill>
              </a:rPr>
              <a:t>CONT…</a:t>
            </a:r>
          </a:p>
        </p:txBody>
      </p:sp>
      <p:sp>
        <p:nvSpPr>
          <p:cNvPr id="3" name="Content Placeholder 2">
            <a:extLst>
              <a:ext uri="{FF2B5EF4-FFF2-40B4-BE49-F238E27FC236}">
                <a16:creationId xmlns:a16="http://schemas.microsoft.com/office/drawing/2014/main" id="{0E120854-E7BB-4C37-B5E9-BA723FC30FE1}"/>
              </a:ext>
            </a:extLst>
          </p:cNvPr>
          <p:cNvSpPr>
            <a:spLocks noGrp="1"/>
          </p:cNvSpPr>
          <p:nvPr>
            <p:ph idx="1"/>
          </p:nvPr>
        </p:nvSpPr>
        <p:spPr/>
        <p:txBody>
          <a:bodyPr anchor="t">
            <a:normAutofit/>
          </a:bodyPr>
          <a:lstStyle/>
          <a:p>
            <a:r>
              <a:rPr lang="en-US" sz="2800" dirty="0">
                <a:solidFill>
                  <a:schemeClr val="tx1"/>
                </a:solidFill>
                <a:latin typeface="Times New Roman" panose="02020603050405020304" pitchFamily="18" charset="0"/>
                <a:cs typeface="Times New Roman" panose="02020603050405020304" pitchFamily="18" charset="0"/>
              </a:rPr>
              <a:t>With a network address being two bytes (8 bits each), there would be </a:t>
            </a:r>
            <a:r>
              <a:rPr lang="en-US" sz="2800" dirty="0">
                <a:solidFill>
                  <a:srgbClr val="FF0000"/>
                </a:solidFill>
                <a:latin typeface="Times New Roman" panose="02020603050405020304" pitchFamily="18" charset="0"/>
                <a:cs typeface="Times New Roman" panose="02020603050405020304" pitchFamily="18" charset="0"/>
              </a:rPr>
              <a:t>2^16</a:t>
            </a:r>
            <a:r>
              <a:rPr lang="en-US" sz="2800" dirty="0">
                <a:solidFill>
                  <a:schemeClr val="tx1"/>
                </a:solidFill>
                <a:latin typeface="Times New Roman" panose="02020603050405020304" pitchFamily="18" charset="0"/>
                <a:cs typeface="Times New Roman" panose="02020603050405020304" pitchFamily="18" charset="0"/>
              </a:rPr>
              <a:t> unique combinations. However the Internet designers decided that all Class B network addresses should start with the binary digit 1, then 0.</a:t>
            </a:r>
          </a:p>
          <a:p>
            <a:r>
              <a:rPr lang="en-US" sz="2800" dirty="0">
                <a:solidFill>
                  <a:schemeClr val="tx1"/>
                </a:solidFill>
                <a:latin typeface="Times New Roman" panose="02020603050405020304" pitchFamily="18" charset="0"/>
                <a:cs typeface="Times New Roman" panose="02020603050405020304" pitchFamily="18" charset="0"/>
              </a:rPr>
              <a:t> This leaves 14-bit positions to manipulate, therefore 16,384 (that is, </a:t>
            </a:r>
            <a:r>
              <a:rPr lang="en-US" sz="2800" dirty="0">
                <a:solidFill>
                  <a:srgbClr val="FF0000"/>
                </a:solidFill>
                <a:latin typeface="Times New Roman" panose="02020603050405020304" pitchFamily="18" charset="0"/>
                <a:cs typeface="Times New Roman" panose="02020603050405020304" pitchFamily="18" charset="0"/>
              </a:rPr>
              <a:t>2^14</a:t>
            </a:r>
            <a:r>
              <a:rPr lang="en-US" sz="2800" dirty="0">
                <a:solidFill>
                  <a:schemeClr val="tx1"/>
                </a:solidFill>
                <a:latin typeface="Times New Roman" panose="02020603050405020304" pitchFamily="18" charset="0"/>
                <a:cs typeface="Times New Roman" panose="02020603050405020304" pitchFamily="18" charset="0"/>
              </a:rPr>
              <a:t>) unique Class B network addresses.</a:t>
            </a:r>
          </a:p>
        </p:txBody>
      </p:sp>
    </p:spTree>
    <p:extLst>
      <p:ext uri="{BB962C8B-B14F-4D97-AF65-F5344CB8AC3E}">
        <p14:creationId xmlns:p14="http://schemas.microsoft.com/office/powerpoint/2010/main" val="2050858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A146-CDEC-4B58-AB8A-496DC8A35C02}"/>
              </a:ext>
            </a:extLst>
          </p:cNvPr>
          <p:cNvSpPr>
            <a:spLocks noGrp="1"/>
          </p:cNvSpPr>
          <p:nvPr>
            <p:ph type="title"/>
          </p:nvPr>
        </p:nvSpPr>
        <p:spPr/>
        <p:txBody>
          <a:bodyPr/>
          <a:lstStyle/>
          <a:p>
            <a:r>
              <a:rPr lang="en-US" dirty="0">
                <a:solidFill>
                  <a:srgbClr val="FF0000"/>
                </a:solidFill>
              </a:rPr>
              <a:t>Class B Valid Host IDs</a:t>
            </a:r>
          </a:p>
        </p:txBody>
      </p:sp>
      <p:sp>
        <p:nvSpPr>
          <p:cNvPr id="3" name="Content Placeholder 2">
            <a:extLst>
              <a:ext uri="{FF2B5EF4-FFF2-40B4-BE49-F238E27FC236}">
                <a16:creationId xmlns:a16="http://schemas.microsoft.com/office/drawing/2014/main" id="{B75FD8D8-25F2-408C-B586-23FD32DB5EA9}"/>
              </a:ext>
            </a:extLst>
          </p:cNvPr>
          <p:cNvSpPr>
            <a:spLocks noGrp="1"/>
          </p:cNvSpPr>
          <p:nvPr>
            <p:ph idx="1"/>
          </p:nvPr>
        </p:nvSpPr>
        <p:spPr/>
        <p:txBody>
          <a:bodyPr anchor="t">
            <a:normAutofit/>
          </a:bodyPr>
          <a:lstStyle/>
          <a:p>
            <a:r>
              <a:rPr lang="en-US" sz="2800" dirty="0">
                <a:solidFill>
                  <a:schemeClr val="tx1"/>
                </a:solidFill>
                <a:latin typeface="Times New Roman" panose="02020603050405020304" pitchFamily="18" charset="0"/>
                <a:cs typeface="Times New Roman" panose="02020603050405020304" pitchFamily="18" charset="0"/>
              </a:rPr>
              <a:t>All host bits turned off is the network address: </a:t>
            </a:r>
            <a:r>
              <a:rPr lang="en-US" sz="2800" dirty="0">
                <a:solidFill>
                  <a:srgbClr val="FF0000"/>
                </a:solidFill>
                <a:latin typeface="Times New Roman" panose="02020603050405020304" pitchFamily="18" charset="0"/>
                <a:cs typeface="Times New Roman" panose="02020603050405020304" pitchFamily="18" charset="0"/>
              </a:rPr>
              <a:t>172.16.0.0</a:t>
            </a:r>
            <a:r>
              <a:rPr lang="en-US" sz="2800" dirty="0">
                <a:solidFill>
                  <a:schemeClr val="tx1"/>
                </a:solidFill>
                <a:latin typeface="Times New Roman" panose="02020603050405020304" pitchFamily="18" charset="0"/>
                <a:cs typeface="Times New Roman" panose="02020603050405020304" pitchFamily="18" charset="0"/>
              </a:rPr>
              <a:t>. </a:t>
            </a:r>
          </a:p>
          <a:p>
            <a:r>
              <a:rPr lang="en-US" sz="2800" dirty="0">
                <a:solidFill>
                  <a:schemeClr val="tx1"/>
                </a:solidFill>
                <a:latin typeface="Times New Roman" panose="02020603050405020304" pitchFamily="18" charset="0"/>
                <a:cs typeface="Times New Roman" panose="02020603050405020304" pitchFamily="18" charset="0"/>
              </a:rPr>
              <a:t>All host bits are turned on is the broadcast address: </a:t>
            </a:r>
            <a:r>
              <a:rPr lang="en-US" sz="2800" dirty="0">
                <a:solidFill>
                  <a:srgbClr val="FF0000"/>
                </a:solidFill>
                <a:latin typeface="Times New Roman" panose="02020603050405020304" pitchFamily="18" charset="0"/>
                <a:cs typeface="Times New Roman" panose="02020603050405020304" pitchFamily="18" charset="0"/>
              </a:rPr>
              <a:t>172.16.255.255</a:t>
            </a:r>
            <a:r>
              <a:rPr lang="en-US" sz="2800" dirty="0">
                <a:solidFill>
                  <a:schemeClr val="tx1"/>
                </a:solidFill>
                <a:latin typeface="Times New Roman" panose="02020603050405020304" pitchFamily="18" charset="0"/>
                <a:cs typeface="Times New Roman" panose="02020603050405020304" pitchFamily="18" charset="0"/>
              </a:rPr>
              <a:t>. </a:t>
            </a:r>
          </a:p>
          <a:p>
            <a:r>
              <a:rPr lang="en-US" sz="2800" dirty="0">
                <a:solidFill>
                  <a:schemeClr val="tx1"/>
                </a:solidFill>
                <a:latin typeface="Times New Roman" panose="02020603050405020304" pitchFamily="18" charset="0"/>
                <a:cs typeface="Times New Roman" panose="02020603050405020304" pitchFamily="18" charset="0"/>
              </a:rPr>
              <a:t>The valid hosts would be the numbers in between the network address and the broadcast address: </a:t>
            </a:r>
            <a:r>
              <a:rPr lang="en-US" sz="2800" dirty="0">
                <a:solidFill>
                  <a:srgbClr val="FF0000"/>
                </a:solidFill>
                <a:latin typeface="Times New Roman" panose="02020603050405020304" pitchFamily="18" charset="0"/>
                <a:cs typeface="Times New Roman" panose="02020603050405020304" pitchFamily="18" charset="0"/>
              </a:rPr>
              <a:t>172.16.0.1</a:t>
            </a:r>
            <a:r>
              <a:rPr lang="en-US" sz="2800" dirty="0">
                <a:solidFill>
                  <a:schemeClr val="tx1"/>
                </a:solidFill>
                <a:latin typeface="Times New Roman" panose="02020603050405020304" pitchFamily="18" charset="0"/>
                <a:cs typeface="Times New Roman" panose="02020603050405020304" pitchFamily="18" charset="0"/>
              </a:rPr>
              <a:t> through </a:t>
            </a:r>
            <a:r>
              <a:rPr lang="en-US" sz="2800" dirty="0">
                <a:solidFill>
                  <a:srgbClr val="FF0000"/>
                </a:solidFill>
                <a:latin typeface="Times New Roman" panose="02020603050405020304" pitchFamily="18" charset="0"/>
                <a:cs typeface="Times New Roman" panose="02020603050405020304" pitchFamily="18" charset="0"/>
              </a:rPr>
              <a:t>172.16.255.254</a:t>
            </a:r>
            <a:r>
              <a:rPr lang="en-US" sz="28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75546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88B4-EEFE-44A5-B1BF-297601205205}"/>
              </a:ext>
            </a:extLst>
          </p:cNvPr>
          <p:cNvSpPr>
            <a:spLocks noGrp="1"/>
          </p:cNvSpPr>
          <p:nvPr>
            <p:ph type="title"/>
          </p:nvPr>
        </p:nvSpPr>
        <p:spPr/>
        <p:txBody>
          <a:bodyPr/>
          <a:lstStyle/>
          <a:p>
            <a:r>
              <a:rPr lang="en-US" dirty="0">
                <a:solidFill>
                  <a:schemeClr val="accent1"/>
                </a:solidFill>
              </a:rPr>
              <a:t>Network Address Range: </a:t>
            </a:r>
            <a:r>
              <a:rPr lang="en-US" dirty="0">
                <a:solidFill>
                  <a:srgbClr val="FF0000"/>
                </a:solidFill>
              </a:rPr>
              <a:t>Class C</a:t>
            </a:r>
          </a:p>
        </p:txBody>
      </p:sp>
      <p:sp>
        <p:nvSpPr>
          <p:cNvPr id="3" name="Content Placeholder 2">
            <a:extLst>
              <a:ext uri="{FF2B5EF4-FFF2-40B4-BE49-F238E27FC236}">
                <a16:creationId xmlns:a16="http://schemas.microsoft.com/office/drawing/2014/main" id="{55C52DB5-6CEE-4F3E-BE38-99A3C42055F8}"/>
              </a:ext>
            </a:extLst>
          </p:cNvPr>
          <p:cNvSpPr>
            <a:spLocks noGrp="1"/>
          </p:cNvSpPr>
          <p:nvPr>
            <p:ph idx="1"/>
          </p:nvPr>
        </p:nvSpPr>
        <p:spPr/>
        <p:txBody>
          <a:bodyPr anchor="t">
            <a:normAutofit/>
          </a:bodyPr>
          <a:lstStyle/>
          <a:p>
            <a:r>
              <a:rPr lang="en-US" sz="2800" dirty="0">
                <a:solidFill>
                  <a:schemeClr val="tx1"/>
                </a:solidFill>
              </a:rPr>
              <a:t>Class C networks, the first 2 bits of the first octet as always turned on, but the third bit can never be on.</a:t>
            </a:r>
          </a:p>
          <a:p>
            <a:r>
              <a:rPr lang="en-US" sz="2800" dirty="0">
                <a:solidFill>
                  <a:schemeClr val="tx1"/>
                </a:solidFill>
              </a:rPr>
              <a:t> Following the same process as the previous classes, convert from binary to decimal to find the range. Here’s the range for a Class C network: 11000000 = </a:t>
            </a:r>
            <a:r>
              <a:rPr lang="en-US" sz="2800" dirty="0">
                <a:solidFill>
                  <a:srgbClr val="FF0000"/>
                </a:solidFill>
              </a:rPr>
              <a:t>192</a:t>
            </a:r>
            <a:r>
              <a:rPr lang="en-US" sz="2800" dirty="0">
                <a:solidFill>
                  <a:schemeClr val="tx1"/>
                </a:solidFill>
              </a:rPr>
              <a:t> - 11011111 = </a:t>
            </a:r>
            <a:r>
              <a:rPr lang="en-US" sz="2800" dirty="0">
                <a:solidFill>
                  <a:srgbClr val="FF0000"/>
                </a:solidFill>
              </a:rPr>
              <a:t>223</a:t>
            </a:r>
          </a:p>
        </p:txBody>
      </p:sp>
    </p:spTree>
    <p:extLst>
      <p:ext uri="{BB962C8B-B14F-4D97-AF65-F5344CB8AC3E}">
        <p14:creationId xmlns:p14="http://schemas.microsoft.com/office/powerpoint/2010/main" val="1801989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58AD0-69ED-411A-869C-41C858F91155}"/>
              </a:ext>
            </a:extLst>
          </p:cNvPr>
          <p:cNvSpPr>
            <a:spLocks noGrp="1"/>
          </p:cNvSpPr>
          <p:nvPr>
            <p:ph type="title"/>
          </p:nvPr>
        </p:nvSpPr>
        <p:spPr/>
        <p:txBody>
          <a:bodyPr/>
          <a:lstStyle/>
          <a:p>
            <a:r>
              <a:rPr lang="en-US" dirty="0">
                <a:solidFill>
                  <a:schemeClr val="tx1"/>
                </a:solidFill>
              </a:rPr>
              <a:t>CONT…</a:t>
            </a:r>
          </a:p>
        </p:txBody>
      </p:sp>
      <p:sp>
        <p:nvSpPr>
          <p:cNvPr id="3" name="Content Placeholder 2">
            <a:extLst>
              <a:ext uri="{FF2B5EF4-FFF2-40B4-BE49-F238E27FC236}">
                <a16:creationId xmlns:a16="http://schemas.microsoft.com/office/drawing/2014/main" id="{0C9DE252-B5AC-422D-872B-6880D33B9F0A}"/>
              </a:ext>
            </a:extLst>
          </p:cNvPr>
          <p:cNvSpPr>
            <a:spLocks noGrp="1"/>
          </p:cNvSpPr>
          <p:nvPr>
            <p:ph idx="1"/>
          </p:nvPr>
        </p:nvSpPr>
        <p:spPr/>
        <p:txBody>
          <a:bodyPr anchor="t">
            <a:noAutofit/>
          </a:bodyPr>
          <a:lstStyle/>
          <a:p>
            <a:r>
              <a:rPr lang="en-US" sz="2800" dirty="0">
                <a:solidFill>
                  <a:schemeClr val="tx1"/>
                </a:solidFill>
                <a:latin typeface="Times New Roman" panose="02020603050405020304" pitchFamily="18" charset="0"/>
                <a:cs typeface="Times New Roman" panose="02020603050405020304" pitchFamily="18" charset="0"/>
              </a:rPr>
              <a:t>In a Class C network address, the first three-bit positions are always the binary 110. The calculation is: 3 bytes, or 24 bits, minus 3 reserved positions, which leaves 21 positions.</a:t>
            </a:r>
          </a:p>
          <a:p>
            <a:r>
              <a:rPr lang="en-US" sz="2800" dirty="0">
                <a:solidFill>
                  <a:schemeClr val="tx1"/>
                </a:solidFill>
                <a:latin typeface="Times New Roman" panose="02020603050405020304" pitchFamily="18" charset="0"/>
                <a:cs typeface="Times New Roman" panose="02020603050405020304" pitchFamily="18" charset="0"/>
              </a:rPr>
              <a:t>Hence, there are </a:t>
            </a:r>
            <a:r>
              <a:rPr lang="en-US" sz="2800" dirty="0">
                <a:solidFill>
                  <a:srgbClr val="FF0000"/>
                </a:solidFill>
                <a:latin typeface="Times New Roman" panose="02020603050405020304" pitchFamily="18" charset="0"/>
                <a:cs typeface="Times New Roman" panose="02020603050405020304" pitchFamily="18" charset="0"/>
              </a:rPr>
              <a:t>2^21</a:t>
            </a:r>
            <a:r>
              <a:rPr lang="en-US" sz="2800" dirty="0">
                <a:solidFill>
                  <a:schemeClr val="tx1"/>
                </a:solidFill>
                <a:latin typeface="Times New Roman" panose="02020603050405020304" pitchFamily="18" charset="0"/>
                <a:cs typeface="Times New Roman" panose="02020603050405020304" pitchFamily="18" charset="0"/>
              </a:rPr>
              <a:t>, or </a:t>
            </a:r>
            <a:r>
              <a:rPr lang="en-US" sz="2800" dirty="0">
                <a:solidFill>
                  <a:srgbClr val="FF0000"/>
                </a:solidFill>
                <a:latin typeface="Times New Roman" panose="02020603050405020304" pitchFamily="18" charset="0"/>
                <a:cs typeface="Times New Roman" panose="02020603050405020304" pitchFamily="18" charset="0"/>
              </a:rPr>
              <a:t>2,097,152</a:t>
            </a:r>
            <a:r>
              <a:rPr lang="en-US" sz="2800" dirty="0">
                <a:solidFill>
                  <a:schemeClr val="tx1"/>
                </a:solidFill>
                <a:latin typeface="Times New Roman" panose="02020603050405020304" pitchFamily="18" charset="0"/>
                <a:cs typeface="Times New Roman" panose="02020603050405020304" pitchFamily="18" charset="0"/>
              </a:rPr>
              <a:t>, possible Class C networks. </a:t>
            </a:r>
          </a:p>
        </p:txBody>
      </p:sp>
    </p:spTree>
    <p:extLst>
      <p:ext uri="{BB962C8B-B14F-4D97-AF65-F5344CB8AC3E}">
        <p14:creationId xmlns:p14="http://schemas.microsoft.com/office/powerpoint/2010/main" val="446305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pPr algn="ctr"/>
            <a:r>
              <a:rPr lang="en-US" sz="4800" dirty="0">
                <a:solidFill>
                  <a:srgbClr val="FF0000"/>
                </a:solidFill>
                <a:latin typeface="Times New Roman" panose="02020603050405020304" pitchFamily="18" charset="0"/>
                <a:cs typeface="Times New Roman" panose="02020603050405020304" pitchFamily="18" charset="0"/>
              </a:rPr>
              <a:t>NUMBER SYSTEMS</a:t>
            </a:r>
          </a:p>
        </p:txBody>
      </p:sp>
      <p:sp>
        <p:nvSpPr>
          <p:cNvPr id="5" name="Content Placeholder 4">
            <a:extLst>
              <a:ext uri="{FF2B5EF4-FFF2-40B4-BE49-F238E27FC236}">
                <a16:creationId xmlns:a16="http://schemas.microsoft.com/office/drawing/2014/main" id="{E01FAAAD-E31F-4D1A-86C1-95B4255D246D}"/>
              </a:ext>
            </a:extLst>
          </p:cNvPr>
          <p:cNvSpPr>
            <a:spLocks noGrp="1"/>
          </p:cNvSpPr>
          <p:nvPr>
            <p:ph idx="1"/>
          </p:nvPr>
        </p:nvSpPr>
        <p:spPr/>
        <p:txBody>
          <a:bodyPr anchor="t">
            <a:normAutofit/>
          </a:bodyPr>
          <a:lstStyle/>
          <a:p>
            <a:r>
              <a:rPr lang="en-US" sz="2800" dirty="0">
                <a:solidFill>
                  <a:schemeClr val="tx1"/>
                </a:solidFill>
                <a:latin typeface="Times New Roman" panose="02020603050405020304" pitchFamily="18" charset="0"/>
                <a:cs typeface="Times New Roman" panose="02020603050405020304" pitchFamily="18" charset="0"/>
              </a:rPr>
              <a:t>Before we continue discussing the TCP/IP protocol stack and IP addressing, it’s really important for you to truly understand the differences between </a:t>
            </a:r>
            <a:r>
              <a:rPr lang="en-US" sz="2800" dirty="0">
                <a:solidFill>
                  <a:srgbClr val="FF0000"/>
                </a:solidFill>
                <a:latin typeface="Times New Roman" panose="02020603050405020304" pitchFamily="18" charset="0"/>
                <a:cs typeface="Times New Roman" panose="02020603050405020304" pitchFamily="18" charset="0"/>
              </a:rPr>
              <a:t>binary</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decimal</a:t>
            </a:r>
            <a:r>
              <a:rPr lang="en-US" sz="2800" dirty="0">
                <a:solidFill>
                  <a:schemeClr val="tx1"/>
                </a:solidFill>
                <a:latin typeface="Times New Roman" panose="02020603050405020304" pitchFamily="18" charset="0"/>
                <a:cs typeface="Times New Roman" panose="02020603050405020304" pitchFamily="18" charset="0"/>
              </a:rPr>
              <a:t>, and </a:t>
            </a:r>
            <a:r>
              <a:rPr lang="en-US" sz="2800" dirty="0">
                <a:solidFill>
                  <a:srgbClr val="FF0000"/>
                </a:solidFill>
                <a:latin typeface="Times New Roman" panose="02020603050405020304" pitchFamily="18" charset="0"/>
                <a:cs typeface="Times New Roman" panose="02020603050405020304" pitchFamily="18" charset="0"/>
              </a:rPr>
              <a:t>hexadecimal numbers</a:t>
            </a:r>
            <a:r>
              <a:rPr lang="en-US" sz="2800" dirty="0">
                <a:solidFill>
                  <a:schemeClr val="tx1"/>
                </a:solidFill>
                <a:latin typeface="Times New Roman" panose="02020603050405020304" pitchFamily="18" charset="0"/>
                <a:cs typeface="Times New Roman" panose="02020603050405020304" pitchFamily="18" charset="0"/>
              </a:rPr>
              <a:t>, and how to convert one format into the other</a:t>
            </a:r>
          </a:p>
        </p:txBody>
      </p:sp>
    </p:spTree>
    <p:extLst>
      <p:ext uri="{BB962C8B-B14F-4D97-AF65-F5344CB8AC3E}">
        <p14:creationId xmlns:p14="http://schemas.microsoft.com/office/powerpoint/2010/main" val="263784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CB6E-3EDE-47F8-B2A7-2C1E5963D0A8}"/>
              </a:ext>
            </a:extLst>
          </p:cNvPr>
          <p:cNvSpPr>
            <a:spLocks noGrp="1"/>
          </p:cNvSpPr>
          <p:nvPr>
            <p:ph type="title"/>
          </p:nvPr>
        </p:nvSpPr>
        <p:spPr/>
        <p:txBody>
          <a:bodyPr/>
          <a:lstStyle/>
          <a:p>
            <a:r>
              <a:rPr lang="en-US" dirty="0">
                <a:solidFill>
                  <a:schemeClr val="tx1"/>
                </a:solidFill>
              </a:rPr>
              <a:t>CONT…</a:t>
            </a:r>
          </a:p>
        </p:txBody>
      </p:sp>
      <p:sp>
        <p:nvSpPr>
          <p:cNvPr id="3" name="Content Placeholder 2">
            <a:extLst>
              <a:ext uri="{FF2B5EF4-FFF2-40B4-BE49-F238E27FC236}">
                <a16:creationId xmlns:a16="http://schemas.microsoft.com/office/drawing/2014/main" id="{5A039B1C-A06A-4A9D-A58F-BBB5D3480E8B}"/>
              </a:ext>
            </a:extLst>
          </p:cNvPr>
          <p:cNvSpPr>
            <a:spLocks noGrp="1"/>
          </p:cNvSpPr>
          <p:nvPr>
            <p:ph idx="1"/>
          </p:nvPr>
        </p:nvSpPr>
        <p:spPr/>
        <p:txBody>
          <a:bodyPr anchor="t"/>
          <a:lstStyle/>
          <a:p>
            <a:r>
              <a:rPr lang="en-US" sz="3200" dirty="0">
                <a:solidFill>
                  <a:schemeClr val="tx1"/>
                </a:solidFill>
                <a:latin typeface="Times New Roman" panose="02020603050405020304" pitchFamily="18" charset="0"/>
                <a:cs typeface="Times New Roman" panose="02020603050405020304" pitchFamily="18" charset="0"/>
              </a:rPr>
              <a:t>Each unique Class C network has </a:t>
            </a:r>
            <a:r>
              <a:rPr lang="en-US" sz="3200" dirty="0">
                <a:solidFill>
                  <a:srgbClr val="FF0000"/>
                </a:solidFill>
                <a:latin typeface="Times New Roman" panose="02020603050405020304" pitchFamily="18" charset="0"/>
                <a:cs typeface="Times New Roman" panose="02020603050405020304" pitchFamily="18" charset="0"/>
              </a:rPr>
              <a:t>one byte to use </a:t>
            </a:r>
            <a:r>
              <a:rPr lang="en-US" sz="3200" dirty="0">
                <a:solidFill>
                  <a:schemeClr val="tx1"/>
                </a:solidFill>
                <a:latin typeface="Times New Roman" panose="02020603050405020304" pitchFamily="18" charset="0"/>
                <a:cs typeface="Times New Roman" panose="02020603050405020304" pitchFamily="18" charset="0"/>
              </a:rPr>
              <a:t>for node addresses. This leads to </a:t>
            </a:r>
            <a:r>
              <a:rPr lang="en-US" sz="3200" dirty="0">
                <a:solidFill>
                  <a:srgbClr val="FF0000"/>
                </a:solidFill>
                <a:latin typeface="Times New Roman" panose="02020603050405020304" pitchFamily="18" charset="0"/>
                <a:cs typeface="Times New Roman" panose="02020603050405020304" pitchFamily="18" charset="0"/>
              </a:rPr>
              <a:t>2^8</a:t>
            </a:r>
            <a:r>
              <a:rPr lang="en-US" sz="3200" dirty="0">
                <a:solidFill>
                  <a:schemeClr val="tx1"/>
                </a:solidFill>
                <a:latin typeface="Times New Roman" panose="02020603050405020304" pitchFamily="18" charset="0"/>
                <a:cs typeface="Times New Roman" panose="02020603050405020304" pitchFamily="18" charset="0"/>
              </a:rPr>
              <a:t> or </a:t>
            </a:r>
            <a:r>
              <a:rPr lang="en-US" sz="3200" dirty="0">
                <a:solidFill>
                  <a:srgbClr val="FF0000"/>
                </a:solidFill>
                <a:latin typeface="Times New Roman" panose="02020603050405020304" pitchFamily="18" charset="0"/>
                <a:cs typeface="Times New Roman" panose="02020603050405020304" pitchFamily="18" charset="0"/>
              </a:rPr>
              <a:t>256</a:t>
            </a:r>
            <a:r>
              <a:rPr lang="en-US" sz="3200" dirty="0">
                <a:solidFill>
                  <a:schemeClr val="tx1"/>
                </a:solidFill>
                <a:latin typeface="Times New Roman" panose="02020603050405020304" pitchFamily="18" charset="0"/>
                <a:cs typeface="Times New Roman" panose="02020603050405020304" pitchFamily="18" charset="0"/>
              </a:rPr>
              <a:t>, minus the two reserved patterns of all 0s and all 1s, for a total of </a:t>
            </a:r>
            <a:r>
              <a:rPr lang="en-US" sz="3200" dirty="0">
                <a:solidFill>
                  <a:srgbClr val="FF0000"/>
                </a:solidFill>
                <a:latin typeface="Times New Roman" panose="02020603050405020304" pitchFamily="18" charset="0"/>
                <a:cs typeface="Times New Roman" panose="02020603050405020304" pitchFamily="18" charset="0"/>
              </a:rPr>
              <a:t>254</a:t>
            </a:r>
            <a:r>
              <a:rPr lang="en-US" sz="3200" dirty="0">
                <a:solidFill>
                  <a:schemeClr val="tx1"/>
                </a:solidFill>
                <a:latin typeface="Times New Roman" panose="02020603050405020304" pitchFamily="18" charset="0"/>
                <a:cs typeface="Times New Roman" panose="02020603050405020304" pitchFamily="18" charset="0"/>
              </a:rPr>
              <a:t> node addresses for each Class C network.</a:t>
            </a:r>
          </a:p>
          <a:p>
            <a:endParaRPr lang="en-US" dirty="0"/>
          </a:p>
        </p:txBody>
      </p:sp>
    </p:spTree>
    <p:extLst>
      <p:ext uri="{BB962C8B-B14F-4D97-AF65-F5344CB8AC3E}">
        <p14:creationId xmlns:p14="http://schemas.microsoft.com/office/powerpoint/2010/main" val="3747563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35C3-3D57-4521-9EE9-909A171C3C38}"/>
              </a:ext>
            </a:extLst>
          </p:cNvPr>
          <p:cNvSpPr>
            <a:spLocks noGrp="1"/>
          </p:cNvSpPr>
          <p:nvPr>
            <p:ph type="title"/>
          </p:nvPr>
        </p:nvSpPr>
        <p:spPr/>
        <p:txBody>
          <a:bodyPr anchor="ctr"/>
          <a:lstStyle/>
          <a:p>
            <a:r>
              <a:rPr lang="en-US" dirty="0">
                <a:solidFill>
                  <a:srgbClr val="FF0000"/>
                </a:solidFill>
              </a:rPr>
              <a:t>Class C Valid Host IDs</a:t>
            </a:r>
          </a:p>
        </p:txBody>
      </p:sp>
      <p:sp>
        <p:nvSpPr>
          <p:cNvPr id="3" name="Content Placeholder 2">
            <a:extLst>
              <a:ext uri="{FF2B5EF4-FFF2-40B4-BE49-F238E27FC236}">
                <a16:creationId xmlns:a16="http://schemas.microsoft.com/office/drawing/2014/main" id="{720AEE33-E457-4DB9-93B4-4BB958AA5525}"/>
              </a:ext>
            </a:extLst>
          </p:cNvPr>
          <p:cNvSpPr>
            <a:spLocks noGrp="1"/>
          </p:cNvSpPr>
          <p:nvPr>
            <p:ph idx="1"/>
          </p:nvPr>
        </p:nvSpPr>
        <p:spPr/>
        <p:txBody>
          <a:bodyPr anchor="t">
            <a:normAutofit/>
          </a:bodyPr>
          <a:lstStyle/>
          <a:p>
            <a:r>
              <a:rPr lang="en-US" sz="2800" dirty="0">
                <a:latin typeface="Times New Roman" panose="02020603050405020304" pitchFamily="18" charset="0"/>
                <a:cs typeface="Times New Roman" panose="02020603050405020304" pitchFamily="18" charset="0"/>
              </a:rPr>
              <a:t>All host bits turned off is the network ID: </a:t>
            </a:r>
            <a:r>
              <a:rPr lang="en-US" sz="2800" dirty="0">
                <a:solidFill>
                  <a:srgbClr val="FF0000"/>
                </a:solidFill>
                <a:latin typeface="Times New Roman" panose="02020603050405020304" pitchFamily="18" charset="0"/>
                <a:cs typeface="Times New Roman" panose="02020603050405020304" pitchFamily="18" charset="0"/>
              </a:rPr>
              <a:t>192.168.100.0. </a:t>
            </a:r>
          </a:p>
          <a:p>
            <a:r>
              <a:rPr lang="en-US" sz="2800" dirty="0">
                <a:latin typeface="Times New Roman" panose="02020603050405020304" pitchFamily="18" charset="0"/>
                <a:cs typeface="Times New Roman" panose="02020603050405020304" pitchFamily="18" charset="0"/>
              </a:rPr>
              <a:t>All host bits turned on is the broadcast address: </a:t>
            </a:r>
            <a:r>
              <a:rPr lang="en-US" sz="2800" dirty="0">
                <a:solidFill>
                  <a:srgbClr val="FF0000"/>
                </a:solidFill>
                <a:latin typeface="Times New Roman" panose="02020603050405020304" pitchFamily="18" charset="0"/>
                <a:cs typeface="Times New Roman" panose="02020603050405020304" pitchFamily="18" charset="0"/>
              </a:rPr>
              <a:t>192.168.100.255</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The valid hosts would be the numbers in between the network address and the broadcast address: </a:t>
            </a:r>
            <a:r>
              <a:rPr lang="en-US" sz="2800" dirty="0">
                <a:solidFill>
                  <a:srgbClr val="FF0000"/>
                </a:solidFill>
                <a:latin typeface="Times New Roman" panose="02020603050405020304" pitchFamily="18" charset="0"/>
                <a:cs typeface="Times New Roman" panose="02020603050405020304" pitchFamily="18" charset="0"/>
              </a:rPr>
              <a:t>192.168.100.1</a:t>
            </a:r>
            <a:r>
              <a:rPr lang="en-US" sz="2800" dirty="0">
                <a:latin typeface="Times New Roman" panose="02020603050405020304" pitchFamily="18" charset="0"/>
                <a:cs typeface="Times New Roman" panose="02020603050405020304" pitchFamily="18" charset="0"/>
              </a:rPr>
              <a:t> through </a:t>
            </a:r>
            <a:r>
              <a:rPr lang="en-US" sz="2800" dirty="0">
                <a:solidFill>
                  <a:srgbClr val="FF0000"/>
                </a:solidFill>
                <a:latin typeface="Times New Roman" panose="02020603050405020304" pitchFamily="18" charset="0"/>
                <a:cs typeface="Times New Roman" panose="02020603050405020304" pitchFamily="18" charset="0"/>
              </a:rPr>
              <a:t>192.168.100.254</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12343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98A77-9769-436A-BEC6-05C5407FAC58}"/>
              </a:ext>
            </a:extLst>
          </p:cNvPr>
          <p:cNvSpPr>
            <a:spLocks noGrp="1"/>
          </p:cNvSpPr>
          <p:nvPr>
            <p:ph type="title"/>
          </p:nvPr>
        </p:nvSpPr>
        <p:spPr/>
        <p:txBody>
          <a:bodyPr/>
          <a:lstStyle/>
          <a:p>
            <a:r>
              <a:rPr lang="en-US" b="1" dirty="0"/>
              <a:t>CONT…</a:t>
            </a:r>
          </a:p>
        </p:txBody>
      </p:sp>
      <p:sp>
        <p:nvSpPr>
          <p:cNvPr id="3" name="Content Placeholder 2">
            <a:extLst>
              <a:ext uri="{FF2B5EF4-FFF2-40B4-BE49-F238E27FC236}">
                <a16:creationId xmlns:a16="http://schemas.microsoft.com/office/drawing/2014/main" id="{CE7D6FFD-1055-4B65-B9AA-7F9C4C6309A9}"/>
              </a:ext>
            </a:extLst>
          </p:cNvPr>
          <p:cNvSpPr>
            <a:spLocks noGrp="1"/>
          </p:cNvSpPr>
          <p:nvPr>
            <p:ph idx="1"/>
          </p:nvPr>
        </p:nvSpPr>
        <p:spPr/>
        <p:txBody>
          <a:bodyPr anchor="t">
            <a:normAutofit/>
          </a:bodyPr>
          <a:lstStyle/>
          <a:p>
            <a:pPr marL="0" indent="0">
              <a:buNone/>
            </a:pPr>
            <a:r>
              <a:rPr lang="en-US" sz="3200" b="1" dirty="0">
                <a:solidFill>
                  <a:srgbClr val="FF0000"/>
                </a:solidFill>
                <a:latin typeface="Times New Roman" panose="02020603050405020304" pitchFamily="18" charset="0"/>
                <a:cs typeface="Times New Roman" panose="02020603050405020304" pitchFamily="18" charset="0"/>
              </a:rPr>
              <a:t>NOTE:</a:t>
            </a:r>
          </a:p>
          <a:p>
            <a:pPr marL="0" indent="0">
              <a:buNone/>
            </a:pPr>
            <a:r>
              <a:rPr lang="en-US" sz="3200" dirty="0">
                <a:solidFill>
                  <a:schemeClr val="tx1"/>
                </a:solidFill>
                <a:latin typeface="Times New Roman" panose="02020603050405020304" pitchFamily="18" charset="0"/>
                <a:cs typeface="Times New Roman" panose="02020603050405020304" pitchFamily="18" charset="0"/>
              </a:rPr>
              <a:t>Notice that </a:t>
            </a:r>
            <a:r>
              <a:rPr lang="en-US" sz="3200" dirty="0">
                <a:solidFill>
                  <a:srgbClr val="FF0000"/>
                </a:solidFill>
                <a:latin typeface="Times New Roman" panose="02020603050405020304" pitchFamily="18" charset="0"/>
                <a:cs typeface="Times New Roman" panose="02020603050405020304" pitchFamily="18" charset="0"/>
              </a:rPr>
              <a:t>0</a:t>
            </a:r>
            <a:r>
              <a:rPr lang="en-US" sz="3200" dirty="0">
                <a:solidFill>
                  <a:schemeClr val="tx1"/>
                </a:solidFill>
                <a:latin typeface="Times New Roman" panose="02020603050405020304" pitchFamily="18" charset="0"/>
                <a:cs typeface="Times New Roman" panose="02020603050405020304" pitchFamily="18" charset="0"/>
              </a:rPr>
              <a:t>s and </a:t>
            </a:r>
            <a:r>
              <a:rPr lang="en-US" sz="3200" dirty="0">
                <a:solidFill>
                  <a:srgbClr val="FF0000"/>
                </a:solidFill>
                <a:latin typeface="Times New Roman" panose="02020603050405020304" pitchFamily="18" charset="0"/>
                <a:cs typeface="Times New Roman" panose="02020603050405020304" pitchFamily="18" charset="0"/>
              </a:rPr>
              <a:t>255</a:t>
            </a:r>
            <a:r>
              <a:rPr lang="en-US" sz="3200" dirty="0">
                <a:solidFill>
                  <a:schemeClr val="tx1"/>
                </a:solidFill>
                <a:latin typeface="Times New Roman" panose="02020603050405020304" pitchFamily="18" charset="0"/>
                <a:cs typeface="Times New Roman" panose="02020603050405020304" pitchFamily="18" charset="0"/>
              </a:rPr>
              <a:t>s can be valid host IDs. All you need to remember when trying to find valid host addresses is that the host bits can’t all be turned off or all be on at the same time.</a:t>
            </a:r>
            <a:endParaRPr lang="en-US" sz="3200" dirty="0">
              <a:solidFill>
                <a:schemeClr val="tx1"/>
              </a:solidFill>
            </a:endParaRPr>
          </a:p>
        </p:txBody>
      </p:sp>
    </p:spTree>
    <p:extLst>
      <p:ext uri="{BB962C8B-B14F-4D97-AF65-F5344CB8AC3E}">
        <p14:creationId xmlns:p14="http://schemas.microsoft.com/office/powerpoint/2010/main" val="3241262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B5F1B-3F93-4FCB-BDCF-5EE86DC99551}"/>
              </a:ext>
            </a:extLst>
          </p:cNvPr>
          <p:cNvSpPr>
            <a:spLocks noGrp="1"/>
          </p:cNvSpPr>
          <p:nvPr>
            <p:ph type="title"/>
          </p:nvPr>
        </p:nvSpPr>
        <p:spPr/>
        <p:txBody>
          <a:bodyPr/>
          <a:lstStyle/>
          <a:p>
            <a:r>
              <a:rPr lang="en-US" dirty="0">
                <a:solidFill>
                  <a:schemeClr val="accent1"/>
                </a:solidFill>
              </a:rPr>
              <a:t>Network Address Ranges: </a:t>
            </a:r>
            <a:r>
              <a:rPr lang="en-US" dirty="0">
                <a:solidFill>
                  <a:srgbClr val="FF0000"/>
                </a:solidFill>
              </a:rPr>
              <a:t>Classes D and E</a:t>
            </a:r>
          </a:p>
        </p:txBody>
      </p:sp>
      <p:sp>
        <p:nvSpPr>
          <p:cNvPr id="3" name="Content Placeholder 2">
            <a:extLst>
              <a:ext uri="{FF2B5EF4-FFF2-40B4-BE49-F238E27FC236}">
                <a16:creationId xmlns:a16="http://schemas.microsoft.com/office/drawing/2014/main" id="{DAD9AFEC-F7B8-4420-A733-6DE503D9CDCD}"/>
              </a:ext>
            </a:extLst>
          </p:cNvPr>
          <p:cNvSpPr>
            <a:spLocks noGrp="1"/>
          </p:cNvSpPr>
          <p:nvPr>
            <p:ph idx="1"/>
          </p:nvPr>
        </p:nvSpPr>
        <p:spPr/>
        <p:txBody>
          <a:bodyPr anchor="t">
            <a:normAutofit/>
          </a:bodyPr>
          <a:lstStyle/>
          <a:p>
            <a:r>
              <a:rPr lang="en-US" sz="2800" dirty="0">
                <a:solidFill>
                  <a:schemeClr val="tx1"/>
                </a:solidFill>
              </a:rPr>
              <a:t>The addresses between 224 and 255 are reserved for Class D and E networks. Class D (224–239) is used for multicast addresses and Class E (240–255) for scientific purposes, but I’m not going into these types of addresses.</a:t>
            </a:r>
          </a:p>
        </p:txBody>
      </p:sp>
    </p:spTree>
    <p:extLst>
      <p:ext uri="{BB962C8B-B14F-4D97-AF65-F5344CB8AC3E}">
        <p14:creationId xmlns:p14="http://schemas.microsoft.com/office/powerpoint/2010/main" val="2952892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3E49A-A30D-4F53-8BBD-E38F4F5956C1}"/>
              </a:ext>
            </a:extLst>
          </p:cNvPr>
          <p:cNvSpPr>
            <a:spLocks noGrp="1"/>
          </p:cNvSpPr>
          <p:nvPr>
            <p:ph type="title"/>
          </p:nvPr>
        </p:nvSpPr>
        <p:spPr/>
        <p:txBody>
          <a:bodyPr anchor="ctr">
            <a:normAutofit/>
          </a:bodyPr>
          <a:lstStyle/>
          <a:p>
            <a:pPr algn="ctr"/>
            <a:r>
              <a:rPr lang="en-US" sz="4000" dirty="0">
                <a:solidFill>
                  <a:srgbClr val="FF0000"/>
                </a:solidFill>
              </a:rPr>
              <a:t>BINARY NUMBERS</a:t>
            </a:r>
          </a:p>
        </p:txBody>
      </p:sp>
      <p:sp>
        <p:nvSpPr>
          <p:cNvPr id="3" name="Content Placeholder 2">
            <a:extLst>
              <a:ext uri="{FF2B5EF4-FFF2-40B4-BE49-F238E27FC236}">
                <a16:creationId xmlns:a16="http://schemas.microsoft.com/office/drawing/2014/main" id="{9A24AAA9-8579-4A1F-B67B-BA3EBA703D2E}"/>
              </a:ext>
            </a:extLst>
          </p:cNvPr>
          <p:cNvSpPr>
            <a:spLocks noGrp="1"/>
          </p:cNvSpPr>
          <p:nvPr>
            <p:ph idx="1"/>
          </p:nvPr>
        </p:nvSpPr>
        <p:spPr/>
        <p:txBody>
          <a:bodyPr anchor="t">
            <a:normAutofit/>
          </a:bodyPr>
          <a:lstStyle/>
          <a:p>
            <a:r>
              <a:rPr lang="en-US" sz="2800" dirty="0">
                <a:solidFill>
                  <a:schemeClr val="tx1"/>
                </a:solidFill>
              </a:rPr>
              <a:t>So we’ll start with binary numbering. It’s pretty simple. The digits used are limited to either a </a:t>
            </a:r>
            <a:r>
              <a:rPr lang="en-US" sz="2800" dirty="0">
                <a:solidFill>
                  <a:srgbClr val="FF0000"/>
                </a:solidFill>
              </a:rPr>
              <a:t>1 (one) </a:t>
            </a:r>
            <a:r>
              <a:rPr lang="en-US" sz="2800" dirty="0">
                <a:solidFill>
                  <a:schemeClr val="tx1"/>
                </a:solidFill>
              </a:rPr>
              <a:t>or a </a:t>
            </a:r>
            <a:r>
              <a:rPr lang="en-US" sz="2800" dirty="0">
                <a:solidFill>
                  <a:srgbClr val="FF0000"/>
                </a:solidFill>
              </a:rPr>
              <a:t>0 (zero</a:t>
            </a:r>
            <a:r>
              <a:rPr lang="en-US" sz="2800" dirty="0">
                <a:solidFill>
                  <a:schemeClr val="tx1"/>
                </a:solidFill>
              </a:rPr>
              <a:t>), with each digit being called </a:t>
            </a:r>
            <a:r>
              <a:rPr lang="en-US" sz="2800" dirty="0">
                <a:solidFill>
                  <a:srgbClr val="FF0000"/>
                </a:solidFill>
              </a:rPr>
              <a:t>one bit </a:t>
            </a:r>
            <a:r>
              <a:rPr lang="en-US" sz="2800" dirty="0">
                <a:solidFill>
                  <a:schemeClr val="tx1"/>
                </a:solidFill>
              </a:rPr>
              <a:t>(short for binary digit). </a:t>
            </a:r>
            <a:endParaRPr lang="en-US" sz="28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Typically, you count either 4 or 8 bits together, with these being referred to as a </a:t>
            </a:r>
            <a:r>
              <a:rPr lang="en-US" sz="2800" dirty="0">
                <a:solidFill>
                  <a:srgbClr val="FF0000"/>
                </a:solidFill>
                <a:latin typeface="Times New Roman" panose="02020603050405020304" pitchFamily="18" charset="0"/>
                <a:cs typeface="Times New Roman" panose="02020603050405020304" pitchFamily="18" charset="0"/>
              </a:rPr>
              <a:t>nibble</a:t>
            </a:r>
            <a:r>
              <a:rPr lang="en-US" sz="2800" dirty="0">
                <a:solidFill>
                  <a:schemeClr val="tx1"/>
                </a:solidFill>
                <a:latin typeface="Times New Roman" panose="02020603050405020304" pitchFamily="18" charset="0"/>
                <a:cs typeface="Times New Roman" panose="02020603050405020304" pitchFamily="18" charset="0"/>
              </a:rPr>
              <a:t> or a </a:t>
            </a:r>
            <a:r>
              <a:rPr lang="en-US" sz="2800" dirty="0">
                <a:solidFill>
                  <a:srgbClr val="FF0000"/>
                </a:solidFill>
                <a:latin typeface="Times New Roman" panose="02020603050405020304" pitchFamily="18" charset="0"/>
                <a:cs typeface="Times New Roman" panose="02020603050405020304" pitchFamily="18" charset="0"/>
              </a:rPr>
              <a:t>byte</a:t>
            </a:r>
            <a:r>
              <a:rPr lang="en-US" sz="2800" dirty="0">
                <a:solidFill>
                  <a:schemeClr val="tx1"/>
                </a:solidFill>
                <a:latin typeface="Times New Roman" panose="02020603050405020304" pitchFamily="18" charset="0"/>
                <a:cs typeface="Times New Roman" panose="02020603050405020304" pitchFamily="18" charset="0"/>
              </a:rPr>
              <a:t>, respectively.</a:t>
            </a:r>
          </a:p>
        </p:txBody>
      </p:sp>
    </p:spTree>
    <p:extLst>
      <p:ext uri="{BB962C8B-B14F-4D97-AF65-F5344CB8AC3E}">
        <p14:creationId xmlns:p14="http://schemas.microsoft.com/office/powerpoint/2010/main" val="1896958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800CC-8ADB-420B-AD9A-7E18B9A6267C}"/>
              </a:ext>
            </a:extLst>
          </p:cNvPr>
          <p:cNvSpPr>
            <a:spLocks noGrp="1"/>
          </p:cNvSpPr>
          <p:nvPr>
            <p:ph type="title"/>
          </p:nvPr>
        </p:nvSpPr>
        <p:spPr/>
        <p:txBody>
          <a:bodyPr/>
          <a:lstStyle/>
          <a:p>
            <a:r>
              <a:rPr lang="en-US" dirty="0">
                <a:solidFill>
                  <a:srgbClr val="00B0F0"/>
                </a:solidFill>
              </a:rPr>
              <a:t>CONT…</a:t>
            </a:r>
          </a:p>
        </p:txBody>
      </p:sp>
      <p:sp>
        <p:nvSpPr>
          <p:cNvPr id="3" name="Content Placeholder 2">
            <a:extLst>
              <a:ext uri="{FF2B5EF4-FFF2-40B4-BE49-F238E27FC236}">
                <a16:creationId xmlns:a16="http://schemas.microsoft.com/office/drawing/2014/main" id="{DF46D963-ABC9-4541-AA86-9985F15E9435}"/>
              </a:ext>
            </a:extLst>
          </p:cNvPr>
          <p:cNvSpPr>
            <a:spLocks noGrp="1"/>
          </p:cNvSpPr>
          <p:nvPr>
            <p:ph idx="1"/>
          </p:nvPr>
        </p:nvSpPr>
        <p:spPr/>
        <p:txBody>
          <a:bodyPr anchor="t"/>
          <a:lstStyle/>
          <a:p>
            <a:r>
              <a:rPr lang="en-US" sz="2800" dirty="0">
                <a:solidFill>
                  <a:schemeClr val="tx1"/>
                </a:solidFill>
                <a:latin typeface="Times New Roman" panose="02020603050405020304" pitchFamily="18" charset="0"/>
                <a:cs typeface="Times New Roman" panose="02020603050405020304" pitchFamily="18" charset="0"/>
              </a:rPr>
              <a:t>The binary numbers are placed in a value spot: starting at the right and moving left, with each spot having double the value of the previous spot.</a:t>
            </a:r>
          </a:p>
          <a:p>
            <a:endParaRPr lang="en-US" dirty="0"/>
          </a:p>
        </p:txBody>
      </p:sp>
    </p:spTree>
    <p:extLst>
      <p:ext uri="{BB962C8B-B14F-4D97-AF65-F5344CB8AC3E}">
        <p14:creationId xmlns:p14="http://schemas.microsoft.com/office/powerpoint/2010/main" val="210965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1F80C-BCCD-4370-A54A-8CC805FC7721}"/>
              </a:ext>
            </a:extLst>
          </p:cNvPr>
          <p:cNvSpPr>
            <a:spLocks noGrp="1"/>
          </p:cNvSpPr>
          <p:nvPr>
            <p:ph type="title"/>
          </p:nvPr>
        </p:nvSpPr>
        <p:spPr/>
        <p:txBody>
          <a:bodyPr/>
          <a:lstStyle/>
          <a:p>
            <a:r>
              <a:rPr lang="en-US" dirty="0">
                <a:solidFill>
                  <a:schemeClr val="accent1"/>
                </a:solidFill>
              </a:rPr>
              <a:t>CONT…</a:t>
            </a:r>
          </a:p>
        </p:txBody>
      </p:sp>
      <p:graphicFrame>
        <p:nvGraphicFramePr>
          <p:cNvPr id="4" name="Table 4">
            <a:extLst>
              <a:ext uri="{FF2B5EF4-FFF2-40B4-BE49-F238E27FC236}">
                <a16:creationId xmlns:a16="http://schemas.microsoft.com/office/drawing/2014/main" id="{F4918D33-5B9D-4F10-8A3C-79B529EFB4C6}"/>
              </a:ext>
            </a:extLst>
          </p:cNvPr>
          <p:cNvGraphicFramePr>
            <a:graphicFrameLocks noGrp="1"/>
          </p:cNvGraphicFramePr>
          <p:nvPr>
            <p:ph idx="1"/>
            <p:extLst>
              <p:ext uri="{D42A27DB-BD31-4B8C-83A1-F6EECF244321}">
                <p14:modId xmlns:p14="http://schemas.microsoft.com/office/powerpoint/2010/main" val="1712737465"/>
              </p:ext>
            </p:extLst>
          </p:nvPr>
        </p:nvGraphicFramePr>
        <p:xfrm>
          <a:off x="581025" y="2341563"/>
          <a:ext cx="11029950" cy="74168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1849465942"/>
                    </a:ext>
                  </a:extLst>
                </a:gridCol>
                <a:gridCol w="5514975">
                  <a:extLst>
                    <a:ext uri="{9D8B030D-6E8A-4147-A177-3AD203B41FA5}">
                      <a16:colId xmlns:a16="http://schemas.microsoft.com/office/drawing/2014/main" val="1579152587"/>
                    </a:ext>
                  </a:extLst>
                </a:gridCol>
              </a:tblGrid>
              <a:tr h="370840">
                <a:tc>
                  <a:txBody>
                    <a:bodyPr/>
                    <a:lstStyle/>
                    <a:p>
                      <a:pPr algn="ctr"/>
                      <a:r>
                        <a:rPr lang="en-US" dirty="0">
                          <a:solidFill>
                            <a:schemeClr val="tx1"/>
                          </a:solidFill>
                        </a:rPr>
                        <a:t>NIBBLE VALUES</a:t>
                      </a:r>
                    </a:p>
                  </a:txBody>
                  <a:tcPr/>
                </a:tc>
                <a:tc>
                  <a:txBody>
                    <a:bodyPr/>
                    <a:lstStyle/>
                    <a:p>
                      <a:pPr algn="ctr"/>
                      <a:r>
                        <a:rPr lang="en-US" dirty="0">
                          <a:solidFill>
                            <a:schemeClr val="tx1"/>
                          </a:solidFill>
                        </a:rPr>
                        <a:t>BYTE VALUES</a:t>
                      </a:r>
                    </a:p>
                  </a:txBody>
                  <a:tcPr/>
                </a:tc>
                <a:extLst>
                  <a:ext uri="{0D108BD9-81ED-4DB2-BD59-A6C34878D82A}">
                    <a16:rowId xmlns:a16="http://schemas.microsoft.com/office/drawing/2014/main" val="743269889"/>
                  </a:ext>
                </a:extLst>
              </a:tr>
              <a:tr h="370840">
                <a:tc>
                  <a:txBody>
                    <a:bodyPr/>
                    <a:lstStyle/>
                    <a:p>
                      <a:r>
                        <a:rPr lang="en-US" dirty="0"/>
                        <a:t>8                       4                        2                           1</a:t>
                      </a:r>
                    </a:p>
                  </a:txBody>
                  <a:tcPr/>
                </a:tc>
                <a:tc>
                  <a:txBody>
                    <a:bodyPr/>
                    <a:lstStyle/>
                    <a:p>
                      <a:r>
                        <a:rPr lang="en-US" dirty="0"/>
                        <a:t>128      64      32     16        8          4             2          1</a:t>
                      </a:r>
                    </a:p>
                  </a:txBody>
                  <a:tcPr/>
                </a:tc>
                <a:extLst>
                  <a:ext uri="{0D108BD9-81ED-4DB2-BD59-A6C34878D82A}">
                    <a16:rowId xmlns:a16="http://schemas.microsoft.com/office/drawing/2014/main" val="2250458306"/>
                  </a:ext>
                </a:extLst>
              </a:tr>
            </a:tbl>
          </a:graphicData>
        </a:graphic>
      </p:graphicFrame>
      <p:sp>
        <p:nvSpPr>
          <p:cNvPr id="6" name="TextBox 5">
            <a:extLst>
              <a:ext uri="{FF2B5EF4-FFF2-40B4-BE49-F238E27FC236}">
                <a16:creationId xmlns:a16="http://schemas.microsoft.com/office/drawing/2014/main" id="{427B85FE-A69E-48D2-9A98-2B79E904FB8E}"/>
              </a:ext>
            </a:extLst>
          </p:cNvPr>
          <p:cNvSpPr txBox="1"/>
          <p:nvPr/>
        </p:nvSpPr>
        <p:spPr>
          <a:xfrm>
            <a:off x="864670" y="3605481"/>
            <a:ext cx="11656194" cy="338554"/>
          </a:xfrm>
          <a:prstGeom prst="rect">
            <a:avLst/>
          </a:prstGeom>
          <a:noFill/>
        </p:spPr>
        <p:txBody>
          <a:bodyPr wrap="square">
            <a:spAutoFit/>
          </a:bodyPr>
          <a:lstStyle/>
          <a:p>
            <a:r>
              <a:rPr lang="en-US" sz="1600" i="1" dirty="0">
                <a:latin typeface="Times New Roman" panose="02020603050405020304" pitchFamily="18" charset="0"/>
                <a:cs typeface="Times New Roman" panose="02020603050405020304" pitchFamily="18" charset="0"/>
              </a:rPr>
              <a:t>Table 1 shows the decimal values of each bit location in a nibble and a byte. Remember, a nibble is 4 bits and a byte is 8 bits.</a:t>
            </a:r>
          </a:p>
        </p:txBody>
      </p:sp>
    </p:spTree>
    <p:extLst>
      <p:ext uri="{BB962C8B-B14F-4D97-AF65-F5344CB8AC3E}">
        <p14:creationId xmlns:p14="http://schemas.microsoft.com/office/powerpoint/2010/main" val="257289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4DA5A-231D-4E20-B6A3-9C9B49CC4BDD}"/>
              </a:ext>
            </a:extLst>
          </p:cNvPr>
          <p:cNvSpPr>
            <a:spLocks noGrp="1"/>
          </p:cNvSpPr>
          <p:nvPr>
            <p:ph type="title"/>
          </p:nvPr>
        </p:nvSpPr>
        <p:spPr/>
        <p:txBody>
          <a:bodyPr/>
          <a:lstStyle/>
          <a:p>
            <a:r>
              <a:rPr lang="en-US" dirty="0">
                <a:solidFill>
                  <a:schemeClr val="accent1"/>
                </a:solidFill>
              </a:rPr>
              <a:t>CONT…</a:t>
            </a:r>
          </a:p>
        </p:txBody>
      </p:sp>
      <p:sp>
        <p:nvSpPr>
          <p:cNvPr id="3" name="Content Placeholder 2">
            <a:extLst>
              <a:ext uri="{FF2B5EF4-FFF2-40B4-BE49-F238E27FC236}">
                <a16:creationId xmlns:a16="http://schemas.microsoft.com/office/drawing/2014/main" id="{8422AC54-DE6A-4D53-995E-FC96F0FBB5E3}"/>
              </a:ext>
            </a:extLst>
          </p:cNvPr>
          <p:cNvSpPr>
            <a:spLocks noGrp="1"/>
          </p:cNvSpPr>
          <p:nvPr>
            <p:ph idx="1"/>
          </p:nvPr>
        </p:nvSpPr>
        <p:spPr/>
        <p:txBody>
          <a:bodyPr anchor="t">
            <a:normAutofit/>
          </a:bodyPr>
          <a:lstStyle/>
          <a:p>
            <a:r>
              <a:rPr lang="en-US" sz="2800" dirty="0">
                <a:solidFill>
                  <a:schemeClr val="tx1"/>
                </a:solidFill>
                <a:latin typeface="Times New Roman" panose="02020603050405020304" pitchFamily="18" charset="0"/>
                <a:cs typeface="Times New Roman" panose="02020603050405020304" pitchFamily="18" charset="0"/>
              </a:rPr>
              <a:t>This means that if a one digit (1) is placed in a value spot, then the nibble or byte takes on that decimal value, and adds it to any other value spots that have a one. </a:t>
            </a:r>
          </a:p>
          <a:p>
            <a:r>
              <a:rPr lang="en-US" sz="2800" dirty="0">
                <a:solidFill>
                  <a:schemeClr val="tx1"/>
                </a:solidFill>
                <a:latin typeface="Times New Roman" panose="02020603050405020304" pitchFamily="18" charset="0"/>
                <a:cs typeface="Times New Roman" panose="02020603050405020304" pitchFamily="18" charset="0"/>
              </a:rPr>
              <a:t>If a zero (0) is placed in a bit spot, then </a:t>
            </a:r>
            <a:r>
              <a:rPr lang="en-US" sz="2800" dirty="0">
                <a:solidFill>
                  <a:srgbClr val="FF0000"/>
                </a:solidFill>
                <a:latin typeface="Times New Roman" panose="02020603050405020304" pitchFamily="18" charset="0"/>
                <a:cs typeface="Times New Roman" panose="02020603050405020304" pitchFamily="18" charset="0"/>
              </a:rPr>
              <a:t>you don’t count that value.</a:t>
            </a:r>
          </a:p>
        </p:txBody>
      </p:sp>
    </p:spTree>
    <p:extLst>
      <p:ext uri="{BB962C8B-B14F-4D97-AF65-F5344CB8AC3E}">
        <p14:creationId xmlns:p14="http://schemas.microsoft.com/office/powerpoint/2010/main" val="3759473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E4C6-7EE3-4EC3-8621-F01A3DA6B116}"/>
              </a:ext>
            </a:extLst>
          </p:cNvPr>
          <p:cNvSpPr>
            <a:spLocks noGrp="1"/>
          </p:cNvSpPr>
          <p:nvPr>
            <p:ph type="title"/>
          </p:nvPr>
        </p:nvSpPr>
        <p:spPr/>
        <p:txBody>
          <a:bodyPr/>
          <a:lstStyle/>
          <a:p>
            <a:r>
              <a:rPr lang="en-US" dirty="0">
                <a:solidFill>
                  <a:schemeClr val="accent1"/>
                </a:solidFill>
              </a:rPr>
              <a:t>CONT…</a:t>
            </a:r>
          </a:p>
        </p:txBody>
      </p:sp>
      <p:sp>
        <p:nvSpPr>
          <p:cNvPr id="3" name="Content Placeholder 2">
            <a:extLst>
              <a:ext uri="{FF2B5EF4-FFF2-40B4-BE49-F238E27FC236}">
                <a16:creationId xmlns:a16="http://schemas.microsoft.com/office/drawing/2014/main" id="{B726D432-5C92-4E9E-B162-72154D5E689E}"/>
              </a:ext>
            </a:extLst>
          </p:cNvPr>
          <p:cNvSpPr>
            <a:spLocks noGrp="1"/>
          </p:cNvSpPr>
          <p:nvPr>
            <p:ph idx="1"/>
          </p:nvPr>
        </p:nvSpPr>
        <p:spPr/>
        <p:txBody>
          <a:bodyPr anchor="t">
            <a:normAutofit/>
          </a:bodyPr>
          <a:lstStyle/>
          <a:p>
            <a:pPr marL="0" indent="0">
              <a:buNone/>
            </a:pPr>
            <a:r>
              <a:rPr lang="en-US" sz="3200" u="sng" dirty="0">
                <a:solidFill>
                  <a:srgbClr val="FF0000"/>
                </a:solidFill>
              </a:rPr>
              <a:t>Examples:</a:t>
            </a:r>
          </a:p>
          <a:p>
            <a:pPr marL="514350" indent="-514350">
              <a:buAutoNum type="arabicPeriod"/>
            </a:pPr>
            <a:r>
              <a:rPr lang="en-US" sz="3200" dirty="0"/>
              <a:t>11111111                                       255</a:t>
            </a:r>
          </a:p>
          <a:p>
            <a:pPr marL="514350" indent="-514350">
              <a:buAutoNum type="arabicPeriod"/>
            </a:pPr>
            <a:r>
              <a:rPr lang="en-US" sz="3200" dirty="0"/>
              <a:t>10010110                                       150  </a:t>
            </a:r>
          </a:p>
          <a:p>
            <a:pPr marL="514350" indent="-514350">
              <a:buAutoNum type="arabicPeriod"/>
            </a:pPr>
            <a:r>
              <a:rPr lang="en-US" sz="3200" dirty="0"/>
              <a:t>01101100                                       108</a:t>
            </a:r>
            <a:endParaRPr lang="en-US" sz="3200" dirty="0">
              <a:solidFill>
                <a:schemeClr val="tx1"/>
              </a:solidFill>
            </a:endParaRPr>
          </a:p>
          <a:p>
            <a:pPr marL="0" indent="0">
              <a:buNone/>
            </a:pPr>
            <a:endParaRPr lang="en-US" sz="3200" dirty="0">
              <a:solidFill>
                <a:srgbClr val="FF0000"/>
              </a:solidFill>
            </a:endParaRPr>
          </a:p>
        </p:txBody>
      </p:sp>
      <p:sp>
        <p:nvSpPr>
          <p:cNvPr id="4" name="Arrow: Right 3">
            <a:extLst>
              <a:ext uri="{FF2B5EF4-FFF2-40B4-BE49-F238E27FC236}">
                <a16:creationId xmlns:a16="http://schemas.microsoft.com/office/drawing/2014/main" id="{FCD71A48-FD53-47C1-9661-4E4CBFA60578}"/>
              </a:ext>
            </a:extLst>
          </p:cNvPr>
          <p:cNvSpPr/>
          <p:nvPr/>
        </p:nvSpPr>
        <p:spPr>
          <a:xfrm>
            <a:off x="3561346" y="3152274"/>
            <a:ext cx="2184935" cy="5534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2C65F5F6-FDC6-4897-9B32-2F9F82011094}"/>
              </a:ext>
            </a:extLst>
          </p:cNvPr>
          <p:cNvSpPr/>
          <p:nvPr/>
        </p:nvSpPr>
        <p:spPr>
          <a:xfrm>
            <a:off x="3561345" y="3776312"/>
            <a:ext cx="2184935" cy="5534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70D0F135-3672-460F-BCB1-92D234F0913C}"/>
              </a:ext>
            </a:extLst>
          </p:cNvPr>
          <p:cNvSpPr/>
          <p:nvPr/>
        </p:nvSpPr>
        <p:spPr>
          <a:xfrm>
            <a:off x="3561345" y="4503026"/>
            <a:ext cx="2184935" cy="5534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3042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4A48C-425C-43BD-BE4A-DD278E39F9C7}"/>
              </a:ext>
            </a:extLst>
          </p:cNvPr>
          <p:cNvSpPr>
            <a:spLocks noGrp="1"/>
          </p:cNvSpPr>
          <p:nvPr>
            <p:ph type="title"/>
          </p:nvPr>
        </p:nvSpPr>
        <p:spPr/>
        <p:txBody>
          <a:bodyPr>
            <a:normAutofit/>
          </a:bodyPr>
          <a:lstStyle/>
          <a:p>
            <a:pPr algn="ctr"/>
            <a:r>
              <a:rPr lang="en-US" sz="4400" dirty="0">
                <a:solidFill>
                  <a:srgbClr val="FF0000"/>
                </a:solidFill>
              </a:rPr>
              <a:t>IP ADDRESSING</a:t>
            </a:r>
          </a:p>
        </p:txBody>
      </p:sp>
      <p:sp>
        <p:nvSpPr>
          <p:cNvPr id="3" name="Content Placeholder 2">
            <a:extLst>
              <a:ext uri="{FF2B5EF4-FFF2-40B4-BE49-F238E27FC236}">
                <a16:creationId xmlns:a16="http://schemas.microsoft.com/office/drawing/2014/main" id="{12958A84-B66A-4541-843A-9F7EC5B48D47}"/>
              </a:ext>
            </a:extLst>
          </p:cNvPr>
          <p:cNvSpPr>
            <a:spLocks noGrp="1"/>
          </p:cNvSpPr>
          <p:nvPr>
            <p:ph idx="1"/>
          </p:nvPr>
        </p:nvSpPr>
        <p:spPr/>
        <p:txBody>
          <a:bodyPr anchor="t">
            <a:normAutofit/>
          </a:bodyPr>
          <a:lstStyle/>
          <a:p>
            <a:r>
              <a:rPr lang="en-US" sz="2800" dirty="0">
                <a:solidFill>
                  <a:schemeClr val="tx1"/>
                </a:solidFill>
                <a:latin typeface="Times New Roman" panose="02020603050405020304" pitchFamily="18" charset="0"/>
                <a:cs typeface="Times New Roman" panose="02020603050405020304" pitchFamily="18" charset="0"/>
              </a:rPr>
              <a:t>One of the most important topics in any discussion of TCP/IP is IP addressing. </a:t>
            </a:r>
          </a:p>
          <a:p>
            <a:r>
              <a:rPr lang="en-US" sz="2800" dirty="0">
                <a:solidFill>
                  <a:srgbClr val="FF0000"/>
                </a:solidFill>
                <a:latin typeface="Times New Roman" panose="02020603050405020304" pitchFamily="18" charset="0"/>
                <a:cs typeface="Times New Roman" panose="02020603050405020304" pitchFamily="18" charset="0"/>
              </a:rPr>
              <a:t>An IP address </a:t>
            </a:r>
            <a:r>
              <a:rPr lang="en-US" sz="2800" dirty="0">
                <a:solidFill>
                  <a:schemeClr val="tx1"/>
                </a:solidFill>
                <a:latin typeface="Times New Roman" panose="02020603050405020304" pitchFamily="18" charset="0"/>
                <a:cs typeface="Times New Roman" panose="02020603050405020304" pitchFamily="18" charset="0"/>
              </a:rPr>
              <a:t>is a numeric identifier assigned to each machine on an IP network. It designates the specific location of a device on the network.</a:t>
            </a:r>
          </a:p>
        </p:txBody>
      </p:sp>
    </p:spTree>
    <p:extLst>
      <p:ext uri="{BB962C8B-B14F-4D97-AF65-F5344CB8AC3E}">
        <p14:creationId xmlns:p14="http://schemas.microsoft.com/office/powerpoint/2010/main" val="96139966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{5CE41F75-DEB1-4A7F-852F-A29ACC5CDEC7}tf33552983_win32</Template>
  <TotalTime>373</TotalTime>
  <Words>1716</Words>
  <Application>Microsoft Office PowerPoint</Application>
  <PresentationFormat>Widescreen</PresentationFormat>
  <Paragraphs>116</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Algerian</vt:lpstr>
      <vt:lpstr>Berlin Sans FB Demi</vt:lpstr>
      <vt:lpstr>Franklin Gothic Book</vt:lpstr>
      <vt:lpstr>Franklin Gothic Demi</vt:lpstr>
      <vt:lpstr>Times New Roman</vt:lpstr>
      <vt:lpstr>Wingdings 2</vt:lpstr>
      <vt:lpstr>DividendVTI</vt:lpstr>
      <vt:lpstr>COMPUTER SECURITY AND NETWORKING </vt:lpstr>
      <vt:lpstr>PowerPoint Presentation</vt:lpstr>
      <vt:lpstr>NUMBER SYSTEMS</vt:lpstr>
      <vt:lpstr>BINARY NUMBERS</vt:lpstr>
      <vt:lpstr>CONT…</vt:lpstr>
      <vt:lpstr>CONT…</vt:lpstr>
      <vt:lpstr>CONT…</vt:lpstr>
      <vt:lpstr>CONT…</vt:lpstr>
      <vt:lpstr>IP ADDRESSING</vt:lpstr>
      <vt:lpstr>CONT…</vt:lpstr>
      <vt:lpstr>IP TERMINOLOGY</vt:lpstr>
      <vt:lpstr>CONT…</vt:lpstr>
      <vt:lpstr>Hierarchical IP Addressing Scheme</vt:lpstr>
      <vt:lpstr>CONT…</vt:lpstr>
      <vt:lpstr>CONT…</vt:lpstr>
      <vt:lpstr>CONT…</vt:lpstr>
      <vt:lpstr>NETWORK ADDRESSING</vt:lpstr>
      <vt:lpstr>CONT…</vt:lpstr>
      <vt:lpstr>CONT…</vt:lpstr>
      <vt:lpstr>Network Address Range: Class A</vt:lpstr>
      <vt:lpstr>CONT…</vt:lpstr>
      <vt:lpstr>CONT…</vt:lpstr>
      <vt:lpstr>CONT…</vt:lpstr>
      <vt:lpstr>Class A Valid Host IDs</vt:lpstr>
      <vt:lpstr>Network Address Range: Class B</vt:lpstr>
      <vt:lpstr>CONT…</vt:lpstr>
      <vt:lpstr>Class B Valid Host IDs</vt:lpstr>
      <vt:lpstr>Network Address Range: Class C</vt:lpstr>
      <vt:lpstr>CONT…</vt:lpstr>
      <vt:lpstr>CONT…</vt:lpstr>
      <vt:lpstr>Class C Valid Host IDs</vt:lpstr>
      <vt:lpstr>CONT…</vt:lpstr>
      <vt:lpstr>Network Address Ranges: Classes D and 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michael cyprian</dc:creator>
  <cp:lastModifiedBy>DAUDI NDAMBO</cp:lastModifiedBy>
  <cp:revision>25</cp:revision>
  <dcterms:created xsi:type="dcterms:W3CDTF">2024-04-05T07:08:23Z</dcterms:created>
  <dcterms:modified xsi:type="dcterms:W3CDTF">2024-04-15T11:09:59Z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