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8"/>
  </p:notesMasterIdLst>
  <p:sldIdLst>
    <p:sldId id="261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C7A2E-42CB-408C-AE61-4EB8FB3CC4F8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0014B-23E0-4965-BD6B-56AA4E9875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0014B-23E0-4965-BD6B-56AA4E98753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0014B-23E0-4965-BD6B-56AA4E98753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1F0D4C0-C0AB-4921-A31C-D086E7037D37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328592B-6BD8-441E-BCE9-12FC379F90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0034" y="1643050"/>
            <a:ext cx="7772400" cy="107157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effectLst/>
              </a:rPr>
              <a:t/>
            </a:r>
            <a:br>
              <a:rPr lang="en-IN" sz="2800" b="1" dirty="0" smtClean="0">
                <a:solidFill>
                  <a:srgbClr val="FFFF00"/>
                </a:solidFill>
                <a:effectLst/>
              </a:rPr>
            </a:br>
            <a:r>
              <a:rPr lang="en-IN" sz="2800" b="1" dirty="0" smtClean="0">
                <a:solidFill>
                  <a:srgbClr val="FF0000"/>
                </a:solidFill>
                <a:effectLst/>
              </a:rPr>
              <a:t>3</a:t>
            </a:r>
            <a:r>
              <a:rPr lang="en-IN" sz="2800" b="1" dirty="0" smtClean="0">
                <a:solidFill>
                  <a:srgbClr val="FFFF00"/>
                </a:solidFill>
                <a:effectLst/>
              </a:rPr>
              <a:t> </a:t>
            </a:r>
            <a:r>
              <a:rPr lang="en-IN" sz="2800" b="1" dirty="0" smtClean="0">
                <a:solidFill>
                  <a:srgbClr val="C00000"/>
                </a:solidFill>
                <a:effectLst/>
                <a:latin typeface="Century" pitchFamily="18" charset="0"/>
              </a:rPr>
              <a:t>ELECTROCHEMISTRY </a:t>
            </a:r>
            <a:br>
              <a:rPr lang="en-IN" sz="2800" b="1" dirty="0" smtClean="0">
                <a:solidFill>
                  <a:srgbClr val="C00000"/>
                </a:solidFill>
                <a:effectLst/>
                <a:latin typeface="Century" pitchFamily="18" charset="0"/>
              </a:rPr>
            </a:br>
            <a:endParaRPr lang="en-IN" sz="2800" b="1" dirty="0">
              <a:solidFill>
                <a:srgbClr val="C00000"/>
              </a:solidFill>
              <a:effectLst/>
              <a:latin typeface="Century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2143108" y="3500438"/>
            <a:ext cx="6400800" cy="235745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IN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Dr.Rani</a:t>
            </a:r>
            <a:r>
              <a:rPr lang="en-IN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Pavithran</a:t>
            </a:r>
            <a:endParaRPr lang="en-IN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Assistant Professor &amp; Head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Chemistry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College of Engineering Trivandrum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78605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Standard Hydrogen Electrode Advantages and  Limitations</a:t>
            </a: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94692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Standard Hydrogen Electrode (SHE) or Normal Hydrogen Electrode (NHE)</a:t>
            </a:r>
            <a:endParaRPr lang="en-IN" sz="2800" b="1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571736" y="4143380"/>
            <a:ext cx="357190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6" y="1142984"/>
            <a:ext cx="8858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Example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 gas electrode.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consists of an inert platinum electrode dipped 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1M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="1" baseline="30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solution, 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contact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with H</a:t>
            </a:r>
            <a:r>
              <a:rPr lang="en-IN" sz="2400" b="1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gas at 1 atm. pressure at 298 K. </a:t>
            </a:r>
            <a:endParaRPr lang="en-IN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SHE is a standard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 electrode and 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potential 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taken as zero. 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electrode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can be represented as 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Pt/H</a:t>
            </a:r>
            <a:r>
              <a:rPr lang="en-IN" sz="2400" b="1" baseline="-25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2(g)1atm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/H</a:t>
            </a:r>
            <a:r>
              <a:rPr lang="en-IN" sz="2400" b="1" baseline="30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baseline="-25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1M)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80405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Standard Hydrogen Electrode (SHE)</a:t>
            </a:r>
            <a:endParaRPr lang="en-I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7150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/>
              <a:t>SHE is a reversible electrode which can act as cathode or anode depending on the potential of the electrode to which it is coupled.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/>
              <a:t>If the potential of the coupled electrode is less than zero (</a:t>
            </a:r>
            <a:r>
              <a:rPr lang="en-IN" sz="2400" b="1" dirty="0" err="1" smtClean="0"/>
              <a:t>Eg</a:t>
            </a:r>
            <a:r>
              <a:rPr lang="en-IN" sz="2400" b="1" dirty="0" smtClean="0"/>
              <a:t>; Zn, Mg, Li etc), </a:t>
            </a:r>
            <a:r>
              <a:rPr lang="en-IN" sz="2400" b="1" dirty="0" smtClean="0">
                <a:solidFill>
                  <a:srgbClr val="FF0000"/>
                </a:solidFill>
              </a:rPr>
              <a:t>reduction reaction takes place in SHE </a:t>
            </a:r>
            <a:r>
              <a:rPr lang="en-IN" sz="2400" b="1" dirty="0" smtClean="0"/>
              <a:t>and it </a:t>
            </a:r>
            <a:r>
              <a:rPr lang="en-IN" sz="2400" b="1" dirty="0" smtClean="0">
                <a:solidFill>
                  <a:srgbClr val="FF0000"/>
                </a:solidFill>
              </a:rPr>
              <a:t>acts as cathode </a:t>
            </a:r>
            <a:r>
              <a:rPr lang="en-IN" sz="2400" b="1" dirty="0" smtClean="0"/>
              <a:t>as shown below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	H</a:t>
            </a:r>
            <a:r>
              <a:rPr lang="en-IN" sz="2400" b="1" baseline="30000" dirty="0" smtClean="0">
                <a:solidFill>
                  <a:srgbClr val="C00000"/>
                </a:solidFill>
              </a:rPr>
              <a:t>+</a:t>
            </a:r>
            <a:r>
              <a:rPr lang="en-IN" sz="2400" b="1" dirty="0" smtClean="0">
                <a:solidFill>
                  <a:srgbClr val="C00000"/>
                </a:solidFill>
              </a:rPr>
              <a:t> + e</a:t>
            </a:r>
            <a:r>
              <a:rPr lang="en-IN" sz="2400" b="1" baseline="30000" dirty="0" smtClean="0">
                <a:solidFill>
                  <a:srgbClr val="C00000"/>
                </a:solidFill>
              </a:rPr>
              <a:t>-  </a:t>
            </a:r>
            <a:r>
              <a:rPr lang="en-IN" sz="2400" b="1" dirty="0" smtClean="0">
                <a:solidFill>
                  <a:srgbClr val="C00000"/>
                </a:solidFill>
              </a:rPr>
              <a:t>  </a:t>
            </a:r>
            <a:r>
              <a:rPr lang="en-IN" sz="2400" b="1" baseline="30000" dirty="0" smtClean="0">
                <a:solidFill>
                  <a:srgbClr val="C00000"/>
                </a:solidFill>
              </a:rPr>
              <a:t>                          </a:t>
            </a:r>
            <a:r>
              <a:rPr lang="en-IN" sz="2400" b="1" dirty="0" smtClean="0">
                <a:solidFill>
                  <a:srgbClr val="C00000"/>
                </a:solidFill>
              </a:rPr>
              <a:t>½ H</a:t>
            </a:r>
            <a:r>
              <a:rPr lang="en-IN" sz="2400" b="1" baseline="-25000" dirty="0" smtClean="0">
                <a:solidFill>
                  <a:srgbClr val="C00000"/>
                </a:solidFill>
              </a:rPr>
              <a:t>2(g)</a:t>
            </a:r>
            <a:r>
              <a:rPr lang="en-IN" sz="2400" b="1" dirty="0" smtClean="0">
                <a:solidFill>
                  <a:srgbClr val="C00000"/>
                </a:solidFill>
              </a:rPr>
              <a:t> (reduction)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b="1" dirty="0" smtClean="0"/>
              <a:t>When the potential of the coupled electrode is greater than zero </a:t>
            </a:r>
            <a:r>
              <a:rPr lang="en-IN" sz="2400" b="1" dirty="0" err="1" smtClean="0"/>
              <a:t>eg</a:t>
            </a:r>
            <a:r>
              <a:rPr lang="en-IN" sz="2400" b="1" dirty="0" smtClean="0"/>
              <a:t>; Cu; Ag; F</a:t>
            </a:r>
            <a:r>
              <a:rPr lang="en-IN" sz="2400" b="1" baseline="-25000" dirty="0" smtClean="0"/>
              <a:t>2</a:t>
            </a:r>
            <a:r>
              <a:rPr lang="en-IN" sz="2400" b="1" dirty="0" smtClean="0"/>
              <a:t>, </a:t>
            </a:r>
            <a:r>
              <a:rPr lang="en-IN" sz="2400" b="1" dirty="0" smtClean="0">
                <a:solidFill>
                  <a:srgbClr val="FF0000"/>
                </a:solidFill>
              </a:rPr>
              <a:t>oxidation reaction takes place in SHE </a:t>
            </a:r>
            <a:r>
              <a:rPr lang="en-IN" sz="2400" b="1" dirty="0" smtClean="0"/>
              <a:t>and it </a:t>
            </a:r>
            <a:r>
              <a:rPr lang="en-IN" sz="2400" b="1" dirty="0" smtClean="0">
                <a:solidFill>
                  <a:srgbClr val="FF0000"/>
                </a:solidFill>
              </a:rPr>
              <a:t>acts as anode</a:t>
            </a:r>
            <a:r>
              <a:rPr lang="en-IN" sz="2400" b="1" dirty="0" smtClean="0"/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	½ H</a:t>
            </a:r>
            <a:r>
              <a:rPr lang="en-IN" sz="2400" b="1" baseline="-25000" dirty="0" smtClean="0">
                <a:solidFill>
                  <a:srgbClr val="C00000"/>
                </a:solidFill>
              </a:rPr>
              <a:t>2(g)</a:t>
            </a:r>
            <a:r>
              <a:rPr lang="en-IN" sz="2400" b="1" dirty="0" smtClean="0">
                <a:solidFill>
                  <a:srgbClr val="C00000"/>
                </a:solidFill>
              </a:rPr>
              <a:t>                      H</a:t>
            </a:r>
            <a:r>
              <a:rPr lang="en-IN" sz="2400" b="1" baseline="30000" dirty="0" smtClean="0">
                <a:solidFill>
                  <a:srgbClr val="C00000"/>
                </a:solidFill>
              </a:rPr>
              <a:t>+</a:t>
            </a:r>
            <a:r>
              <a:rPr lang="en-IN" sz="2400" b="1" dirty="0" smtClean="0">
                <a:solidFill>
                  <a:srgbClr val="C00000"/>
                </a:solidFill>
              </a:rPr>
              <a:t> + e</a:t>
            </a:r>
            <a:r>
              <a:rPr lang="en-IN" sz="2400" b="1" baseline="30000" dirty="0" smtClean="0">
                <a:solidFill>
                  <a:srgbClr val="C00000"/>
                </a:solidFill>
              </a:rPr>
              <a:t>-</a:t>
            </a:r>
            <a:r>
              <a:rPr lang="en-IN" sz="2400" b="1" dirty="0" smtClean="0">
                <a:solidFill>
                  <a:srgbClr val="C00000"/>
                </a:solidFill>
              </a:rPr>
              <a:t>(oxidation) 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  <a:p>
            <a:endParaRPr lang="en-IN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3143240" y="4500570"/>
            <a:ext cx="13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3214678" y="6143644"/>
            <a:ext cx="1332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040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Standard Hydrogen Electrode (SHE)</a:t>
            </a:r>
            <a:endParaRPr lang="en-IN" sz="320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715436" cy="53118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Standard hydrogen electrode is the primary reference electrode used for finding single electrode potential of other electrodes.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+</a:t>
            </a:r>
            <a:r>
              <a:rPr lang="en-I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values are obtained for standard reduction potential or standard electrode potential (E</a:t>
            </a:r>
            <a:r>
              <a:rPr lang="en-IN" sz="24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depending on whether the half cell acts as anode or cathode with respect to SHE.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 E</a:t>
            </a:r>
            <a:r>
              <a:rPr lang="en-IN" sz="24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zinc electrode is –</a:t>
            </a:r>
            <a:r>
              <a:rPr lang="en-I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-0.76V, since the electrode acts as anode with respect to SHE.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3261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Advantages of SHE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857364"/>
            <a:ext cx="8643998" cy="31432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r>
              <a:rPr lang="en-IN" sz="2400" b="1" dirty="0" smtClean="0"/>
              <a:t>Small potential is developed on the hydrogen electrode, hence it can be taken as zero.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r>
              <a:rPr lang="en-IN" sz="2400" b="1" dirty="0" smtClean="0"/>
              <a:t>In determining the single electrode potential, using S.H.E. as a reference, the potential of the unknown electrode will be equal to the </a:t>
            </a:r>
            <a:r>
              <a:rPr lang="en-IN" sz="2400" b="1" dirty="0" err="1" smtClean="0"/>
              <a:t>emf</a:t>
            </a:r>
            <a:r>
              <a:rPr lang="en-IN" sz="2400" b="1" dirty="0" smtClean="0"/>
              <a:t> </a:t>
            </a:r>
            <a:r>
              <a:rPr lang="en-IN" sz="2400" b="1" dirty="0" smtClean="0"/>
              <a:t>of the cell.</a:t>
            </a:r>
          </a:p>
          <a:p>
            <a:pPr algn="just">
              <a:lnSpc>
                <a:spcPct val="150000"/>
              </a:lnSpc>
            </a:pP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Limitations of SHE 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1214422"/>
            <a:ext cx="8929718" cy="535785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It is not convenient to assemble the apparatus and to prepare ideal platinised platinum plate.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It is difficult to get pure, dry hydrogen gas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The impurities present in H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 and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poison the Pt, and affect the equilibrium at the electrode. The hydrogen electrode will be poisoned by compounds containing Hg; As; S; Fe</a:t>
            </a:r>
            <a:r>
              <a:rPr lang="en-IN" sz="2400" b="1" baseline="30000" dirty="0" smtClean="0"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; MnO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etc.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It cannot be used in solutions containing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redox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systems.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Difficult to maintain pressure of H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gas at 1atm and difficult to maintain the concentration of 1M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HCl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312</TotalTime>
  <Words>289</Words>
  <Application>Microsoft Office PowerPoint</Application>
  <PresentationFormat>On-screen Show (4:3)</PresentationFormat>
  <Paragraphs>34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 3 ELECTROCHEMISTRY  </vt:lpstr>
      <vt:lpstr>Standard Hydrogen Electrode (SHE) or Normal Hydrogen Electrode (NHE)</vt:lpstr>
      <vt:lpstr>Standard Hydrogen Electrode (SHE)</vt:lpstr>
      <vt:lpstr>Standard Hydrogen Electrode (SHE)</vt:lpstr>
      <vt:lpstr>Advantages of SHE</vt:lpstr>
      <vt:lpstr>   Limitations of SHE  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ELECTROCHEMISTRY 3 </dc:title>
  <dc:creator>Rani</dc:creator>
  <cp:lastModifiedBy>i</cp:lastModifiedBy>
  <cp:revision>44</cp:revision>
  <dcterms:created xsi:type="dcterms:W3CDTF">2020-12-17T19:40:55Z</dcterms:created>
  <dcterms:modified xsi:type="dcterms:W3CDTF">2021-12-10T00:54:29Z</dcterms:modified>
</cp:coreProperties>
</file>