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71" r:id="rId2"/>
    <p:sldId id="260" r:id="rId3"/>
    <p:sldId id="261" r:id="rId4"/>
    <p:sldId id="262" r:id="rId5"/>
    <p:sldId id="263" r:id="rId6"/>
    <p:sldId id="264" r:id="rId7"/>
    <p:sldId id="257" r:id="rId8"/>
    <p:sldId id="258" r:id="rId9"/>
    <p:sldId id="259"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3704C-CCFC-4CAB-96FC-BC297E424C9D}" type="datetimeFigureOut">
              <a:rPr lang="en-US" smtClean="0"/>
              <a:pPr/>
              <a:t>12/22/2021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A249F1-622A-4900-B5C8-1394396CE0DF}" type="slidenum">
              <a:rPr lang="en-IN" smtClean="0"/>
              <a:pPr/>
              <a:t>‹#›</a:t>
            </a:fld>
            <a:endParaRPr lang="en-IN"/>
          </a:p>
        </p:txBody>
      </p:sp>
    </p:spTree>
    <p:extLst>
      <p:ext uri="{BB962C8B-B14F-4D97-AF65-F5344CB8AC3E}">
        <p14:creationId xmlns:p14="http://schemas.microsoft.com/office/powerpoint/2010/main" val="537376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EA249F1-622A-4900-B5C8-1394396CE0DF}"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20FC5B8-A1B5-4308-8CBD-A6FEC727A164}" type="datetimeFigureOut">
              <a:rPr lang="en-US" smtClean="0"/>
              <a:pPr/>
              <a:t>12/22/2021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3C3A1BA-F71F-49F0-AEE5-F2580F87BD1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20FC5B8-A1B5-4308-8CBD-A6FEC727A164}" type="datetimeFigureOut">
              <a:rPr lang="en-US" smtClean="0"/>
              <a:pPr/>
              <a:t>12/22/2021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3C3A1BA-F71F-49F0-AEE5-F2580F87BD1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20FC5B8-A1B5-4308-8CBD-A6FEC727A164}" type="datetimeFigureOut">
              <a:rPr lang="en-US" smtClean="0"/>
              <a:pPr/>
              <a:t>12/22/2021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3C3A1BA-F71F-49F0-AEE5-F2580F87BD1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20FC5B8-A1B5-4308-8CBD-A6FEC727A164}" type="datetimeFigureOut">
              <a:rPr lang="en-US" smtClean="0"/>
              <a:pPr/>
              <a:t>12/22/2021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3C3A1BA-F71F-49F0-AEE5-F2580F87BD1C}"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20FC5B8-A1B5-4308-8CBD-A6FEC727A164}" type="datetimeFigureOut">
              <a:rPr lang="en-US" smtClean="0"/>
              <a:pPr/>
              <a:t>12/22/2021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3C3A1BA-F71F-49F0-AEE5-F2580F87BD1C}"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20FC5B8-A1B5-4308-8CBD-A6FEC727A164}" type="datetimeFigureOut">
              <a:rPr lang="en-US" smtClean="0"/>
              <a:pPr/>
              <a:t>12/22/2021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3C3A1BA-F71F-49F0-AEE5-F2580F87BD1C}"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20FC5B8-A1B5-4308-8CBD-A6FEC727A164}" type="datetimeFigureOut">
              <a:rPr lang="en-US" smtClean="0"/>
              <a:pPr/>
              <a:t>12/22/2021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3C3A1BA-F71F-49F0-AEE5-F2580F87BD1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20FC5B8-A1B5-4308-8CBD-A6FEC727A164}" type="datetimeFigureOut">
              <a:rPr lang="en-US" smtClean="0"/>
              <a:pPr/>
              <a:t>12/22/2021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3C3A1BA-F71F-49F0-AEE5-F2580F87BD1C}"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20FC5B8-A1B5-4308-8CBD-A6FEC727A164}" type="datetimeFigureOut">
              <a:rPr lang="en-US" smtClean="0"/>
              <a:pPr/>
              <a:t>12/22/2021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23C3A1BA-F71F-49F0-AEE5-F2580F87BD1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20FC5B8-A1B5-4308-8CBD-A6FEC727A164}" type="datetimeFigureOut">
              <a:rPr lang="en-US" smtClean="0"/>
              <a:pPr/>
              <a:t>12/22/2021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3C3A1BA-F71F-49F0-AEE5-F2580F87BD1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20FC5B8-A1B5-4308-8CBD-A6FEC727A164}" type="datetimeFigureOut">
              <a:rPr lang="en-US" smtClean="0"/>
              <a:pPr/>
              <a:t>12/22/2021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3C3A1BA-F71F-49F0-AEE5-F2580F87BD1C}"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20FC5B8-A1B5-4308-8CBD-A6FEC727A164}" type="datetimeFigureOut">
              <a:rPr lang="en-US" smtClean="0"/>
              <a:pPr/>
              <a:t>12/22/2021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3C3A1BA-F71F-49F0-AEE5-F2580F87BD1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57252" y="928670"/>
            <a:ext cx="7772400" cy="1000132"/>
          </a:xfrm>
        </p:spPr>
        <p:txBody>
          <a:bodyPr>
            <a:noAutofit/>
          </a:bodyPr>
          <a:lstStyle/>
          <a:p>
            <a:pPr algn="ctr"/>
            <a:r>
              <a:rPr lang="en-IN" sz="2800" b="1" dirty="0" smtClean="0">
                <a:solidFill>
                  <a:srgbClr val="FFFF00"/>
                </a:solidFill>
                <a:effectLst/>
              </a:rPr>
              <a:t/>
            </a:r>
            <a:br>
              <a:rPr lang="en-IN" sz="2800" b="1" dirty="0" smtClean="0">
                <a:solidFill>
                  <a:srgbClr val="FFFF00"/>
                </a:solidFill>
                <a:effectLst/>
              </a:rPr>
            </a:br>
            <a:r>
              <a:rPr lang="en-IN" sz="2800" b="1" dirty="0" smtClean="0">
                <a:solidFill>
                  <a:srgbClr val="7030A0"/>
                </a:solidFill>
                <a:effectLst/>
              </a:rPr>
              <a:t>7</a:t>
            </a:r>
            <a:r>
              <a:rPr lang="en-IN" sz="2800" b="1" dirty="0" smtClean="0">
                <a:solidFill>
                  <a:srgbClr val="FFFF00"/>
                </a:solidFill>
                <a:effectLst/>
              </a:rPr>
              <a:t>   </a:t>
            </a:r>
            <a:r>
              <a:rPr lang="en-IN" sz="2800" b="1" dirty="0" smtClean="0">
                <a:solidFill>
                  <a:srgbClr val="C00000"/>
                </a:solidFill>
                <a:effectLst/>
                <a:latin typeface="Century" pitchFamily="18" charset="0"/>
              </a:rPr>
              <a:t>ELECTROCHEMISTRY  </a:t>
            </a:r>
            <a:endParaRPr lang="en-IN" sz="2800" b="1" dirty="0">
              <a:solidFill>
                <a:srgbClr val="C00000"/>
              </a:solidFill>
              <a:effectLst/>
              <a:latin typeface="Century" pitchFamily="18" charset="0"/>
            </a:endParaRPr>
          </a:p>
        </p:txBody>
      </p:sp>
      <p:sp>
        <p:nvSpPr>
          <p:cNvPr id="5" name="Content Placeholder 2"/>
          <p:cNvSpPr>
            <a:spLocks noGrp="1"/>
          </p:cNvSpPr>
          <p:nvPr>
            <p:ph type="subTitle" idx="1"/>
          </p:nvPr>
        </p:nvSpPr>
        <p:spPr>
          <a:xfrm>
            <a:off x="2457480" y="3143248"/>
            <a:ext cx="6400800" cy="2357454"/>
          </a:xfrm>
        </p:spPr>
        <p:txBody>
          <a:bodyPr>
            <a:normAutofit/>
          </a:bodyPr>
          <a:lstStyle/>
          <a:p>
            <a:pPr algn="r">
              <a:buNone/>
            </a:pPr>
            <a:r>
              <a:rPr lang="en-IN" b="1" i="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Dr.Rani</a:t>
            </a:r>
            <a:r>
              <a:rPr lang="en-IN" b="1"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IN" b="1" i="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Pavithran</a:t>
            </a:r>
            <a:endParaRPr lang="en-IN" b="1"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p>
            <a:pPr algn="r">
              <a:buNone/>
            </a:pPr>
            <a:r>
              <a:rPr lang="en-IN"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Assistant Professor</a:t>
            </a:r>
          </a:p>
          <a:p>
            <a:pPr algn="r">
              <a:buNone/>
            </a:pPr>
            <a:r>
              <a:rPr lang="en-IN"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Department of Chemistry</a:t>
            </a:r>
          </a:p>
          <a:p>
            <a:pPr algn="r">
              <a:buNone/>
            </a:pPr>
            <a:r>
              <a:rPr lang="en-IN"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College of Engineering Trivandrum</a:t>
            </a:r>
            <a:endParaRPr lang="en-IN"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TextBox 5"/>
          <p:cNvSpPr txBox="1"/>
          <p:nvPr/>
        </p:nvSpPr>
        <p:spPr>
          <a:xfrm>
            <a:off x="428596" y="2571744"/>
            <a:ext cx="4143404" cy="400110"/>
          </a:xfrm>
          <a:prstGeom prst="rect">
            <a:avLst/>
          </a:prstGeom>
          <a:noFill/>
        </p:spPr>
        <p:txBody>
          <a:bodyPr wrap="square" rtlCol="0">
            <a:spAutoFit/>
          </a:bodyPr>
          <a:lstStyle/>
          <a:p>
            <a:r>
              <a:rPr lang="en-IN" sz="2000" b="1" dirty="0" err="1" smtClean="0"/>
              <a:t>Potentiometric</a:t>
            </a:r>
            <a:r>
              <a:rPr lang="en-IN" b="1" dirty="0" smtClean="0"/>
              <a:t> titration</a:t>
            </a:r>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1414"/>
            <a:ext cx="8229600" cy="654032"/>
          </a:xfrm>
        </p:spPr>
        <p:txBody>
          <a:bodyPr>
            <a:normAutofit/>
          </a:bodyPr>
          <a:lstStyle/>
          <a:p>
            <a:pPr algn="ctr"/>
            <a:r>
              <a:rPr lang="en-IN" sz="2800" dirty="0" smtClean="0">
                <a:solidFill>
                  <a:srgbClr val="C00000"/>
                </a:solidFill>
                <a:latin typeface="Times New Roman" pitchFamily="18" charset="0"/>
                <a:cs typeface="Times New Roman" pitchFamily="18" charset="0"/>
              </a:rPr>
              <a:t>Secondary cells (Storage cells or Accumulators)</a:t>
            </a:r>
            <a:endParaRPr lang="en-IN" sz="2800" dirty="0">
              <a:solidFill>
                <a:srgbClr val="C00000"/>
              </a:solidFill>
              <a:latin typeface="Times New Roman" pitchFamily="18" charset="0"/>
              <a:cs typeface="Times New Roman" pitchFamily="18" charset="0"/>
            </a:endParaRPr>
          </a:p>
        </p:txBody>
      </p:sp>
      <p:sp>
        <p:nvSpPr>
          <p:cNvPr id="5" name="Content Placeholder 4"/>
          <p:cNvSpPr>
            <a:spLocks noGrp="1"/>
          </p:cNvSpPr>
          <p:nvPr>
            <p:ph idx="1"/>
          </p:nvPr>
        </p:nvSpPr>
        <p:spPr>
          <a:xfrm>
            <a:off x="107504" y="1412776"/>
            <a:ext cx="8929718" cy="5112568"/>
          </a:xfrm>
        </p:spPr>
        <p:txBody>
          <a:bodyPr>
            <a:noAutofit/>
          </a:bodyPr>
          <a:lstStyle/>
          <a:p>
            <a:pPr algn="just">
              <a:lnSpc>
                <a:spcPct val="120000"/>
              </a:lnSpc>
            </a:pPr>
            <a:r>
              <a:rPr lang="en-IN" sz="2000" b="1" dirty="0" smtClean="0">
                <a:solidFill>
                  <a:srgbClr val="FF0000"/>
                </a:solidFill>
              </a:rPr>
              <a:t>They are galvanic cells in which the cell reaction can be reversed </a:t>
            </a:r>
            <a:r>
              <a:rPr lang="en-IN" sz="2000" b="1" dirty="0" smtClean="0"/>
              <a:t>by applying an external source of current. </a:t>
            </a:r>
          </a:p>
          <a:p>
            <a:pPr algn="just">
              <a:lnSpc>
                <a:spcPct val="120000"/>
              </a:lnSpc>
            </a:pPr>
            <a:r>
              <a:rPr lang="en-IN" sz="2000" b="1" dirty="0" smtClean="0">
                <a:solidFill>
                  <a:srgbClr val="00B050"/>
                </a:solidFill>
              </a:rPr>
              <a:t>These can be discharged and recharged many times </a:t>
            </a:r>
            <a:r>
              <a:rPr lang="en-IN" sz="2000" b="1" dirty="0" smtClean="0"/>
              <a:t>until the electrode material last e.g. Lead- acid battery, Ni-</a:t>
            </a:r>
            <a:r>
              <a:rPr lang="en-IN" sz="2000" b="1" dirty="0" err="1" smtClean="0"/>
              <a:t>Cd</a:t>
            </a:r>
            <a:r>
              <a:rPr lang="en-IN" sz="2000" b="1" dirty="0" smtClean="0"/>
              <a:t> battery, Li-ion cell etc.</a:t>
            </a:r>
          </a:p>
          <a:p>
            <a:pPr algn="just">
              <a:lnSpc>
                <a:spcPct val="120000"/>
              </a:lnSpc>
            </a:pPr>
            <a:r>
              <a:rPr lang="en-IN" sz="2000" b="1" dirty="0" smtClean="0">
                <a:solidFill>
                  <a:srgbClr val="00B050"/>
                </a:solidFill>
              </a:rPr>
              <a:t>The term battery is normally used to denote a number of galvanic cells connected in series.</a:t>
            </a:r>
          </a:p>
          <a:p>
            <a:pPr algn="just">
              <a:lnSpc>
                <a:spcPct val="120000"/>
              </a:lnSpc>
            </a:pPr>
            <a:r>
              <a:rPr lang="en-IN" sz="2000" b="1" dirty="0" smtClean="0">
                <a:solidFill>
                  <a:srgbClr val="FF0000"/>
                </a:solidFill>
              </a:rPr>
              <a:t>When cells of the same type are connected in series, their </a:t>
            </a:r>
            <a:r>
              <a:rPr lang="en-IN" sz="2000" b="1" dirty="0" err="1" smtClean="0">
                <a:solidFill>
                  <a:srgbClr val="FF0000"/>
                </a:solidFill>
              </a:rPr>
              <a:t>emf</a:t>
            </a:r>
            <a:r>
              <a:rPr lang="en-IN" sz="2000" b="1" dirty="0" smtClean="0">
                <a:solidFill>
                  <a:srgbClr val="FF0000"/>
                </a:solidFill>
              </a:rPr>
              <a:t> get added. </a:t>
            </a:r>
          </a:p>
          <a:p>
            <a:pPr algn="just">
              <a:lnSpc>
                <a:spcPct val="120000"/>
              </a:lnSpc>
            </a:pPr>
            <a:r>
              <a:rPr lang="en-IN" sz="2000" b="1" dirty="0" smtClean="0">
                <a:solidFill>
                  <a:srgbClr val="00B050"/>
                </a:solidFill>
              </a:rPr>
              <a:t>When they are connected in parallel, </a:t>
            </a:r>
            <a:r>
              <a:rPr lang="en-IN" sz="2000" b="1" dirty="0" err="1" smtClean="0">
                <a:solidFill>
                  <a:srgbClr val="00B050"/>
                </a:solidFill>
              </a:rPr>
              <a:t>emf</a:t>
            </a:r>
            <a:r>
              <a:rPr lang="en-IN" sz="2000" b="1" dirty="0" smtClean="0">
                <a:solidFill>
                  <a:srgbClr val="00B050"/>
                </a:solidFill>
              </a:rPr>
              <a:t> remains the same as that of a single cell but internal resistance of the combination get halved. Thus more current can be drawn from the cell without much drop in potential.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2844" y="1285860"/>
            <a:ext cx="8929718" cy="4214842"/>
          </a:xfrm>
        </p:spPr>
        <p:txBody>
          <a:bodyPr>
            <a:normAutofit fontScale="85000" lnSpcReduction="10000"/>
          </a:bodyPr>
          <a:lstStyle/>
          <a:p>
            <a:pPr algn="just">
              <a:lnSpc>
                <a:spcPct val="150000"/>
              </a:lnSpc>
            </a:pPr>
            <a:r>
              <a:rPr lang="en-IN" sz="2800" b="1" dirty="0" smtClean="0">
                <a:latin typeface="Times New Roman" pitchFamily="18" charset="0"/>
                <a:cs typeface="Times New Roman" pitchFamily="18" charset="0"/>
              </a:rPr>
              <a:t>The potential of an electrode depends up on the concentration, to which it is reversible in accordance with Nernst equation.</a:t>
            </a:r>
          </a:p>
          <a:p>
            <a:pPr algn="just">
              <a:lnSpc>
                <a:spcPct val="150000"/>
              </a:lnSpc>
            </a:pPr>
            <a:r>
              <a:rPr lang="en-IN" sz="2800" b="1" dirty="0" smtClean="0">
                <a:solidFill>
                  <a:srgbClr val="C00000"/>
                </a:solidFill>
                <a:latin typeface="Times New Roman" pitchFamily="18" charset="0"/>
                <a:cs typeface="Times New Roman" pitchFamily="18" charset="0"/>
              </a:rPr>
              <a:t>In Potentiometric titrations, the change in the electrode potential upon the addition of the titrant is noted.</a:t>
            </a:r>
          </a:p>
          <a:p>
            <a:pPr algn="just">
              <a:lnSpc>
                <a:spcPct val="150000"/>
              </a:lnSpc>
            </a:pPr>
            <a:r>
              <a:rPr lang="en-IN" sz="2800" b="1" dirty="0" smtClean="0">
                <a:solidFill>
                  <a:srgbClr val="C00000"/>
                </a:solidFill>
                <a:latin typeface="Times New Roman" pitchFamily="18" charset="0"/>
                <a:cs typeface="Times New Roman" pitchFamily="18" charset="0"/>
              </a:rPr>
              <a:t> </a:t>
            </a:r>
            <a:r>
              <a:rPr lang="en-IN" sz="2800" b="1" dirty="0" smtClean="0">
                <a:solidFill>
                  <a:srgbClr val="002060"/>
                </a:solidFill>
                <a:latin typeface="Times New Roman" pitchFamily="18" charset="0"/>
                <a:cs typeface="Times New Roman" pitchFamily="18" charset="0"/>
              </a:rPr>
              <a:t>The volume of the titrant added is plotted against EMF. </a:t>
            </a:r>
          </a:p>
          <a:p>
            <a:pPr algn="just">
              <a:lnSpc>
                <a:spcPct val="150000"/>
              </a:lnSpc>
            </a:pPr>
            <a:r>
              <a:rPr lang="en-IN" sz="2800" b="1" dirty="0" smtClean="0">
                <a:solidFill>
                  <a:srgbClr val="00B050"/>
                </a:solidFill>
                <a:latin typeface="Times New Roman" pitchFamily="18" charset="0"/>
                <a:cs typeface="Times New Roman" pitchFamily="18" charset="0"/>
              </a:rPr>
              <a:t>At the end point the rate of change of potential is maximum.</a:t>
            </a:r>
            <a:endParaRPr lang="en-IN" sz="2800" b="1" dirty="0">
              <a:solidFill>
                <a:srgbClr val="00B050"/>
              </a:solidFill>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582594"/>
          </a:xfrm>
        </p:spPr>
        <p:txBody>
          <a:bodyPr>
            <a:normAutofit/>
          </a:bodyPr>
          <a:lstStyle/>
          <a:p>
            <a:pPr algn="ctr"/>
            <a:r>
              <a:rPr lang="en-IN" sz="3200" dirty="0" err="1" smtClean="0">
                <a:solidFill>
                  <a:srgbClr val="FF0000"/>
                </a:solidFill>
                <a:latin typeface="Times New Roman" pitchFamily="18" charset="0"/>
                <a:cs typeface="Times New Roman" pitchFamily="18" charset="0"/>
              </a:rPr>
              <a:t>Potentiometric</a:t>
            </a:r>
            <a:r>
              <a:rPr lang="en-IN" sz="3200" dirty="0" smtClean="0">
                <a:solidFill>
                  <a:srgbClr val="FF0000"/>
                </a:solidFill>
                <a:latin typeface="Times New Roman" pitchFamily="18" charset="0"/>
                <a:cs typeface="Times New Roman" pitchFamily="18" charset="0"/>
              </a:rPr>
              <a:t> titrations</a:t>
            </a:r>
            <a:endParaRPr lang="en-IN" sz="32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785795"/>
            <a:ext cx="8786874" cy="2500329"/>
          </a:xfrm>
        </p:spPr>
        <p:txBody>
          <a:bodyPr>
            <a:normAutofit/>
          </a:bodyPr>
          <a:lstStyle/>
          <a:p>
            <a:r>
              <a:rPr lang="en-IN" sz="2400" b="1" dirty="0" smtClean="0">
                <a:latin typeface="Times New Roman" pitchFamily="18" charset="0"/>
                <a:cs typeface="Times New Roman" pitchFamily="18" charset="0"/>
              </a:rPr>
              <a:t>Both acid-base and redox titrations can be followed </a:t>
            </a:r>
            <a:r>
              <a:rPr lang="en-IN" sz="2400" b="1" dirty="0" err="1" smtClean="0">
                <a:latin typeface="Times New Roman" pitchFamily="18" charset="0"/>
                <a:cs typeface="Times New Roman" pitchFamily="18" charset="0"/>
              </a:rPr>
              <a:t>potentiometrically</a:t>
            </a:r>
            <a:endParaRPr lang="en-IN" sz="2400" b="1" dirty="0" smtClean="0">
              <a:latin typeface="Times New Roman" pitchFamily="18" charset="0"/>
              <a:cs typeface="Times New Roman" pitchFamily="18" charset="0"/>
            </a:endParaRPr>
          </a:p>
          <a:p>
            <a:pPr>
              <a:buNone/>
            </a:pPr>
            <a:r>
              <a:rPr lang="en-IN" sz="2400" b="1" dirty="0" smtClean="0">
                <a:latin typeface="Times New Roman" pitchFamily="18" charset="0"/>
                <a:cs typeface="Times New Roman" pitchFamily="18" charset="0"/>
              </a:rPr>
              <a:t> </a:t>
            </a:r>
            <a:r>
              <a:rPr lang="en-IN" sz="2400" b="1" dirty="0" err="1" smtClean="0">
                <a:solidFill>
                  <a:srgbClr val="FF0000"/>
                </a:solidFill>
                <a:latin typeface="Times New Roman" pitchFamily="18" charset="0"/>
                <a:cs typeface="Times New Roman" pitchFamily="18" charset="0"/>
              </a:rPr>
              <a:t>Redox</a:t>
            </a:r>
            <a:r>
              <a:rPr lang="en-IN" sz="2400" b="1" dirty="0" smtClean="0">
                <a:solidFill>
                  <a:srgbClr val="FF0000"/>
                </a:solidFill>
                <a:latin typeface="Times New Roman" pitchFamily="18" charset="0"/>
                <a:cs typeface="Times New Roman" pitchFamily="18" charset="0"/>
              </a:rPr>
              <a:t> titration</a:t>
            </a:r>
            <a:r>
              <a:rPr lang="en-IN" sz="2400" b="1" dirty="0" smtClean="0">
                <a:latin typeface="Times New Roman" pitchFamily="18" charset="0"/>
                <a:cs typeface="Times New Roman" pitchFamily="18" charset="0"/>
              </a:rPr>
              <a:t>:</a:t>
            </a:r>
          </a:p>
          <a:p>
            <a:r>
              <a:rPr lang="en-IN" sz="2400" b="1" dirty="0" err="1" smtClean="0">
                <a:latin typeface="Times New Roman" pitchFamily="18" charset="0"/>
                <a:cs typeface="Times New Roman" pitchFamily="18" charset="0"/>
              </a:rPr>
              <a:t>Redox</a:t>
            </a:r>
            <a:r>
              <a:rPr lang="en-IN" sz="2400" b="1" dirty="0" smtClean="0">
                <a:latin typeface="Times New Roman" pitchFamily="18" charset="0"/>
                <a:cs typeface="Times New Roman" pitchFamily="18" charset="0"/>
              </a:rPr>
              <a:t> reactions can be followed by an inert indicator electrode, a bright platinum wire or foil. </a:t>
            </a:r>
          </a:p>
          <a:p>
            <a:pPr>
              <a:buNone/>
            </a:pPr>
            <a:r>
              <a:rPr lang="en-IN" sz="2400" b="1" dirty="0" smtClean="0">
                <a:latin typeface="Times New Roman" pitchFamily="18" charset="0"/>
                <a:cs typeface="Times New Roman" pitchFamily="18" charset="0"/>
              </a:rPr>
              <a:t>		Consider the general reduction reaction</a:t>
            </a:r>
          </a:p>
          <a:p>
            <a:pPr>
              <a:buNone/>
            </a:pPr>
            <a:endParaRPr lang="en-IN" sz="2400" b="1" dirty="0" smtClean="0">
              <a:latin typeface="Times New Roman" pitchFamily="18" charset="0"/>
              <a:cs typeface="Times New Roman" pitchFamily="18" charset="0"/>
            </a:endParaRPr>
          </a:p>
          <a:p>
            <a:pPr>
              <a:buNone/>
            </a:pPr>
            <a:endParaRPr lang="en-IN" sz="2400" b="1" dirty="0">
              <a:latin typeface="Times New Roman" pitchFamily="18" charset="0"/>
              <a:cs typeface="Times New Roman" pitchFamily="18" charset="0"/>
            </a:endParaRPr>
          </a:p>
        </p:txBody>
      </p:sp>
      <p:sp>
        <p:nvSpPr>
          <p:cNvPr id="3" name="Title 2"/>
          <p:cNvSpPr>
            <a:spLocks noGrp="1"/>
          </p:cNvSpPr>
          <p:nvPr>
            <p:ph type="title"/>
          </p:nvPr>
        </p:nvSpPr>
        <p:spPr>
          <a:xfrm>
            <a:off x="285720" y="142852"/>
            <a:ext cx="8572560" cy="500066"/>
          </a:xfrm>
        </p:spPr>
        <p:txBody>
          <a:bodyPr>
            <a:noAutofit/>
          </a:bodyPr>
          <a:lstStyle/>
          <a:p>
            <a:pPr algn="ctr"/>
            <a:r>
              <a:rPr lang="en-IN" sz="3200" dirty="0" smtClean="0">
                <a:solidFill>
                  <a:srgbClr val="FF0000"/>
                </a:solidFill>
                <a:latin typeface="Times New Roman" pitchFamily="18" charset="0"/>
                <a:cs typeface="Times New Roman" pitchFamily="18" charset="0"/>
              </a:rPr>
              <a:t>Types of </a:t>
            </a:r>
            <a:r>
              <a:rPr lang="en-IN" sz="3200" dirty="0" err="1" smtClean="0">
                <a:solidFill>
                  <a:srgbClr val="FF0000"/>
                </a:solidFill>
                <a:latin typeface="Times New Roman" pitchFamily="18" charset="0"/>
                <a:cs typeface="Times New Roman" pitchFamily="18" charset="0"/>
              </a:rPr>
              <a:t>Potentiometric</a:t>
            </a:r>
            <a:r>
              <a:rPr lang="en-IN" sz="3200" dirty="0" smtClean="0">
                <a:solidFill>
                  <a:srgbClr val="FF0000"/>
                </a:solidFill>
                <a:latin typeface="Times New Roman" pitchFamily="18" charset="0"/>
                <a:cs typeface="Times New Roman" pitchFamily="18" charset="0"/>
              </a:rPr>
              <a:t> Titrations</a:t>
            </a:r>
            <a:endParaRPr lang="en-IN" sz="3200" dirty="0">
              <a:solidFill>
                <a:srgbClr val="FF0000"/>
              </a:solidFill>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2000232" y="3571876"/>
            <a:ext cx="3571900" cy="500066"/>
          </a:xfrm>
          <a:prstGeom prst="rect">
            <a:avLst/>
          </a:prstGeom>
          <a:noFill/>
          <a:ln w="9525">
            <a:noFill/>
            <a:miter lim="800000"/>
            <a:headEnd/>
            <a:tailEnd/>
          </a:ln>
          <a:effectLst/>
        </p:spPr>
      </p:pic>
      <p:sp>
        <p:nvSpPr>
          <p:cNvPr id="5" name="Rectangle 4"/>
          <p:cNvSpPr/>
          <p:nvPr/>
        </p:nvSpPr>
        <p:spPr>
          <a:xfrm>
            <a:off x="928662" y="4429132"/>
            <a:ext cx="7358114" cy="461665"/>
          </a:xfrm>
          <a:prstGeom prst="rect">
            <a:avLst/>
          </a:prstGeom>
        </p:spPr>
        <p:txBody>
          <a:bodyPr wrap="square">
            <a:spAutoFit/>
          </a:bodyPr>
          <a:lstStyle/>
          <a:p>
            <a:r>
              <a:rPr lang="en-IN" sz="2400" b="1" dirty="0" smtClean="0">
                <a:latin typeface="Times New Roman" pitchFamily="18" charset="0"/>
                <a:cs typeface="Times New Roman" pitchFamily="18" charset="0"/>
              </a:rPr>
              <a:t>The potential of the indicator electrode is</a:t>
            </a:r>
            <a:endParaRPr lang="en-IN" sz="24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2857488" y="5072074"/>
            <a:ext cx="3381375" cy="771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82594"/>
          </a:xfrm>
        </p:spPr>
        <p:txBody>
          <a:bodyPr>
            <a:normAutofit/>
          </a:bodyPr>
          <a:lstStyle/>
          <a:p>
            <a:pPr algn="ctr"/>
            <a:r>
              <a:rPr lang="en-IN" sz="3200" dirty="0" err="1" smtClean="0">
                <a:solidFill>
                  <a:srgbClr val="FF0000"/>
                </a:solidFill>
                <a:latin typeface="Times New Roman" pitchFamily="18" charset="0"/>
                <a:cs typeface="Times New Roman" pitchFamily="18" charset="0"/>
              </a:rPr>
              <a:t>Redox</a:t>
            </a:r>
            <a:r>
              <a:rPr lang="en-IN" sz="3200" dirty="0" smtClean="0">
                <a:solidFill>
                  <a:srgbClr val="FF0000"/>
                </a:solidFill>
                <a:latin typeface="Times New Roman" pitchFamily="18" charset="0"/>
                <a:cs typeface="Times New Roman" pitchFamily="18" charset="0"/>
              </a:rPr>
              <a:t> titration</a:t>
            </a:r>
            <a:endParaRPr lang="en-IN" sz="3200" dirty="0">
              <a:solidFill>
                <a:srgbClr val="FF0000"/>
              </a:solidFill>
            </a:endParaRPr>
          </a:p>
        </p:txBody>
      </p:sp>
      <p:pic>
        <p:nvPicPr>
          <p:cNvPr id="2051" name="Picture 3"/>
          <p:cNvPicPr>
            <a:picLocks noGrp="1" noChangeAspect="1" noChangeArrowheads="1"/>
          </p:cNvPicPr>
          <p:nvPr>
            <p:ph idx="1"/>
          </p:nvPr>
        </p:nvPicPr>
        <p:blipFill>
          <a:blip r:embed="rId2"/>
          <a:srcRect/>
          <a:stretch>
            <a:fillRect/>
          </a:stretch>
        </p:blipFill>
        <p:spPr bwMode="auto">
          <a:xfrm>
            <a:off x="2143108" y="5000636"/>
            <a:ext cx="5500726" cy="1071570"/>
          </a:xfrm>
          <a:prstGeom prst="rect">
            <a:avLst/>
          </a:prstGeom>
          <a:noFill/>
          <a:ln w="9525">
            <a:noFill/>
            <a:miter lim="800000"/>
            <a:headEnd/>
            <a:tailEnd/>
          </a:ln>
          <a:effectLst/>
        </p:spPr>
      </p:pic>
      <p:pic>
        <p:nvPicPr>
          <p:cNvPr id="8" name="Picture 3"/>
          <p:cNvPicPr>
            <a:picLocks noChangeAspect="1" noChangeArrowheads="1"/>
          </p:cNvPicPr>
          <p:nvPr/>
        </p:nvPicPr>
        <p:blipFill>
          <a:blip r:embed="rId3"/>
          <a:srcRect/>
          <a:stretch>
            <a:fillRect/>
          </a:stretch>
        </p:blipFill>
        <p:spPr bwMode="auto">
          <a:xfrm>
            <a:off x="2143108" y="1071546"/>
            <a:ext cx="3571900" cy="500066"/>
          </a:xfrm>
          <a:prstGeom prst="rect">
            <a:avLst/>
          </a:prstGeom>
          <a:noFill/>
          <a:ln w="9525">
            <a:noFill/>
            <a:miter lim="800000"/>
            <a:headEnd/>
            <a:tailEnd/>
          </a:ln>
          <a:effectLst/>
        </p:spPr>
      </p:pic>
      <p:sp>
        <p:nvSpPr>
          <p:cNvPr id="9" name="TextBox 8"/>
          <p:cNvSpPr txBox="1"/>
          <p:nvPr/>
        </p:nvSpPr>
        <p:spPr>
          <a:xfrm>
            <a:off x="214282" y="1500175"/>
            <a:ext cx="8643998" cy="3323987"/>
          </a:xfrm>
          <a:prstGeom prst="rect">
            <a:avLst/>
          </a:prstGeom>
          <a:noFill/>
        </p:spPr>
        <p:txBody>
          <a:bodyPr wrap="square" rtlCol="0">
            <a:spAutoFit/>
          </a:bodyPr>
          <a:lstStyle/>
          <a:p>
            <a:pPr algn="just">
              <a:lnSpc>
                <a:spcPct val="150000"/>
              </a:lnSpc>
              <a:buFont typeface="Wingdings" pitchFamily="2" charset="2"/>
              <a:buChar char="v"/>
            </a:pPr>
            <a:r>
              <a:rPr lang="en-IN" sz="2000" b="1" dirty="0" smtClean="0"/>
              <a:t> This titration involves the transfer of electrons from the substance being oxidized to the substance being reduced. </a:t>
            </a:r>
          </a:p>
          <a:p>
            <a:pPr algn="just">
              <a:lnSpc>
                <a:spcPct val="150000"/>
              </a:lnSpc>
              <a:buFont typeface="Wingdings" pitchFamily="2" charset="2"/>
              <a:buChar char="v"/>
            </a:pPr>
            <a:r>
              <a:rPr lang="en-IN" sz="2000" b="1" dirty="0" smtClean="0"/>
              <a:t> The </a:t>
            </a:r>
            <a:r>
              <a:rPr lang="en-IN" sz="2000" b="1" dirty="0" smtClean="0">
                <a:solidFill>
                  <a:srgbClr val="FF0000"/>
                </a:solidFill>
              </a:rPr>
              <a:t>end point of a </a:t>
            </a:r>
            <a:r>
              <a:rPr lang="en-IN" sz="2000" b="1" dirty="0" err="1" smtClean="0">
                <a:solidFill>
                  <a:srgbClr val="FF0000"/>
                </a:solidFill>
              </a:rPr>
              <a:t>redox</a:t>
            </a:r>
            <a:r>
              <a:rPr lang="en-IN" sz="2000" b="1" dirty="0" smtClean="0">
                <a:solidFill>
                  <a:srgbClr val="FF0000"/>
                </a:solidFill>
              </a:rPr>
              <a:t> reaction </a:t>
            </a:r>
            <a:r>
              <a:rPr lang="en-IN" sz="2000" b="1" dirty="0" smtClean="0"/>
              <a:t>can be determined by </a:t>
            </a:r>
            <a:r>
              <a:rPr lang="en-IN" sz="2000" b="1" dirty="0" err="1" smtClean="0"/>
              <a:t>potentiometric</a:t>
            </a:r>
            <a:r>
              <a:rPr lang="en-IN" sz="2000" b="1" dirty="0" smtClean="0"/>
              <a:t> titration. </a:t>
            </a:r>
          </a:p>
          <a:p>
            <a:pPr algn="just">
              <a:lnSpc>
                <a:spcPct val="150000"/>
              </a:lnSpc>
              <a:buFont typeface="Wingdings" pitchFamily="2" charset="2"/>
              <a:buChar char="v"/>
            </a:pPr>
            <a:r>
              <a:rPr lang="en-IN" sz="2000" b="1" dirty="0" smtClean="0"/>
              <a:t> Consider the oxidation of  Fe</a:t>
            </a:r>
            <a:r>
              <a:rPr lang="en-IN" sz="2000" b="1" baseline="30000" dirty="0" smtClean="0"/>
              <a:t>2+</a:t>
            </a:r>
            <a:r>
              <a:rPr lang="en-IN" sz="2000" b="1" dirty="0" smtClean="0"/>
              <a:t> to Fe</a:t>
            </a:r>
            <a:r>
              <a:rPr lang="en-IN" sz="2000" b="1" baseline="30000" dirty="0" smtClean="0"/>
              <a:t>3+</a:t>
            </a:r>
            <a:r>
              <a:rPr lang="en-IN" sz="2000" b="1" dirty="0" smtClean="0"/>
              <a:t> by Ce</a:t>
            </a:r>
            <a:r>
              <a:rPr lang="en-IN" sz="2000" b="1" baseline="30000" dirty="0" smtClean="0"/>
              <a:t>4+</a:t>
            </a:r>
            <a:r>
              <a:rPr lang="en-IN" sz="2000" b="1" dirty="0" smtClean="0"/>
              <a:t> in acid medium.</a:t>
            </a:r>
          </a:p>
          <a:p>
            <a:pPr algn="just">
              <a:lnSpc>
                <a:spcPct val="150000"/>
              </a:lnSpc>
            </a:pPr>
            <a:r>
              <a:rPr lang="en-IN" sz="2000" b="1" dirty="0" smtClean="0"/>
              <a:t>Here we have to consider the following standard reduction potentials. </a:t>
            </a:r>
            <a:endParaRPr lang="en-IN" sz="2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571604" y="3643315"/>
            <a:ext cx="5143536" cy="714379"/>
          </a:xfrm>
          <a:prstGeom prst="rect">
            <a:avLst/>
          </a:prstGeom>
          <a:noFill/>
          <a:ln w="9525">
            <a:noFill/>
            <a:miter lim="800000"/>
            <a:headEnd/>
            <a:tailEnd/>
          </a:ln>
          <a:effectLst/>
        </p:spPr>
      </p:pic>
      <p:sp>
        <p:nvSpPr>
          <p:cNvPr id="6" name="Rectangle 5"/>
          <p:cNvSpPr/>
          <p:nvPr/>
        </p:nvSpPr>
        <p:spPr>
          <a:xfrm>
            <a:off x="285720" y="977800"/>
            <a:ext cx="8643998" cy="2308324"/>
          </a:xfrm>
          <a:prstGeom prst="rect">
            <a:avLst/>
          </a:prstGeom>
        </p:spPr>
        <p:txBody>
          <a:bodyPr wrap="square">
            <a:spAutoFit/>
          </a:bodyPr>
          <a:lstStyle/>
          <a:p>
            <a:pPr algn="just">
              <a:lnSpc>
                <a:spcPct val="150000"/>
              </a:lnSpc>
            </a:pPr>
            <a:r>
              <a:rPr lang="en-IN" sz="2400" b="1" dirty="0" smtClean="0"/>
              <a:t>The Ce</a:t>
            </a:r>
            <a:r>
              <a:rPr lang="en-IN" sz="2400" b="1" baseline="30000" dirty="0" smtClean="0"/>
              <a:t>4+</a:t>
            </a:r>
            <a:r>
              <a:rPr lang="en-IN" sz="2400" b="1" dirty="0" smtClean="0"/>
              <a:t> ion has more reduction potential than Fe</a:t>
            </a:r>
            <a:r>
              <a:rPr lang="en-IN" sz="2400" b="1" baseline="30000" dirty="0" smtClean="0"/>
              <a:t>3+</a:t>
            </a:r>
            <a:r>
              <a:rPr lang="en-IN" sz="2400" b="1" dirty="0" smtClean="0"/>
              <a:t> therefore Ce</a:t>
            </a:r>
            <a:r>
              <a:rPr lang="en-IN" sz="2400" b="1" baseline="30000" dirty="0" smtClean="0"/>
              <a:t>4+</a:t>
            </a:r>
            <a:r>
              <a:rPr lang="en-IN" sz="2400" b="1" dirty="0" smtClean="0"/>
              <a:t> undergo reduction and capable of oxidizing Fe</a:t>
            </a:r>
            <a:r>
              <a:rPr lang="en-IN" sz="2400" b="1" baseline="30000" dirty="0" smtClean="0"/>
              <a:t>2+</a:t>
            </a:r>
            <a:r>
              <a:rPr lang="en-IN" sz="2400" b="1" dirty="0" smtClean="0"/>
              <a:t> to Fe</a:t>
            </a:r>
            <a:r>
              <a:rPr lang="en-IN" sz="2400" b="1" baseline="30000" dirty="0" smtClean="0"/>
              <a:t>3+</a:t>
            </a:r>
            <a:r>
              <a:rPr lang="en-IN" sz="2400" b="1" dirty="0" smtClean="0"/>
              <a:t>. </a:t>
            </a:r>
          </a:p>
          <a:p>
            <a:pPr algn="just">
              <a:lnSpc>
                <a:spcPct val="150000"/>
              </a:lnSpc>
            </a:pPr>
            <a:r>
              <a:rPr lang="en-IN" sz="2400" b="1" dirty="0" smtClean="0"/>
              <a:t>The </a:t>
            </a:r>
            <a:r>
              <a:rPr lang="en-IN" sz="2400" b="1" dirty="0" err="1" smtClean="0"/>
              <a:t>redox</a:t>
            </a:r>
            <a:r>
              <a:rPr lang="en-IN" sz="2400" b="1" dirty="0" smtClean="0"/>
              <a:t> reaction can be depicted as</a:t>
            </a:r>
            <a:endParaRPr lang="en-IN" sz="2400" b="1" dirty="0"/>
          </a:p>
        </p:txBody>
      </p:sp>
      <p:sp>
        <p:nvSpPr>
          <p:cNvPr id="7" name="Title 2"/>
          <p:cNvSpPr>
            <a:spLocks noGrp="1"/>
          </p:cNvSpPr>
          <p:nvPr>
            <p:ph type="title"/>
          </p:nvPr>
        </p:nvSpPr>
        <p:spPr>
          <a:xfrm>
            <a:off x="457200" y="274638"/>
            <a:ext cx="8229600" cy="582594"/>
          </a:xfrm>
        </p:spPr>
        <p:txBody>
          <a:bodyPr>
            <a:normAutofit/>
          </a:bodyPr>
          <a:lstStyle/>
          <a:p>
            <a:pPr algn="ctr"/>
            <a:r>
              <a:rPr lang="en-IN" sz="3200" dirty="0" err="1" smtClean="0">
                <a:solidFill>
                  <a:srgbClr val="FF0000"/>
                </a:solidFill>
                <a:latin typeface="Times New Roman" pitchFamily="18" charset="0"/>
                <a:cs typeface="Times New Roman" pitchFamily="18" charset="0"/>
              </a:rPr>
              <a:t>Redox</a:t>
            </a:r>
            <a:r>
              <a:rPr lang="en-IN" sz="3200" dirty="0" smtClean="0">
                <a:solidFill>
                  <a:srgbClr val="FF0000"/>
                </a:solidFill>
                <a:latin typeface="Times New Roman" pitchFamily="18" charset="0"/>
                <a:cs typeface="Times New Roman" pitchFamily="18" charset="0"/>
              </a:rPr>
              <a:t> titration</a:t>
            </a:r>
            <a:endParaRPr lang="en-IN" sz="3200" dirty="0">
              <a:solidFill>
                <a:srgbClr val="FF0000"/>
              </a:solidFill>
            </a:endParaRPr>
          </a:p>
        </p:txBody>
      </p:sp>
      <p:pic>
        <p:nvPicPr>
          <p:cNvPr id="5" name="Picture 3"/>
          <p:cNvPicPr>
            <a:picLocks noChangeAspect="1" noChangeArrowheads="1"/>
          </p:cNvPicPr>
          <p:nvPr/>
        </p:nvPicPr>
        <p:blipFill>
          <a:blip r:embed="rId3"/>
          <a:srcRect/>
          <a:stretch>
            <a:fillRect/>
          </a:stretch>
        </p:blipFill>
        <p:spPr bwMode="auto">
          <a:xfrm>
            <a:off x="2143108" y="5000636"/>
            <a:ext cx="5500726" cy="1071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4716016" y="3789040"/>
            <a:ext cx="3500462" cy="2922268"/>
          </a:xfrm>
          <a:prstGeom prst="rect">
            <a:avLst/>
          </a:prstGeom>
          <a:noFill/>
          <a:ln w="9525">
            <a:noFill/>
            <a:miter lim="800000"/>
            <a:headEnd/>
            <a:tailEnd/>
          </a:ln>
          <a:effectLst/>
        </p:spPr>
      </p:pic>
      <p:sp>
        <p:nvSpPr>
          <p:cNvPr id="6" name="Rectangle 5"/>
          <p:cNvSpPr/>
          <p:nvPr/>
        </p:nvSpPr>
        <p:spPr>
          <a:xfrm>
            <a:off x="107504" y="116632"/>
            <a:ext cx="8856984" cy="4212692"/>
          </a:xfrm>
          <a:prstGeom prst="rect">
            <a:avLst/>
          </a:prstGeom>
        </p:spPr>
        <p:txBody>
          <a:bodyPr wrap="square">
            <a:spAutoFit/>
          </a:bodyPr>
          <a:lstStyle/>
          <a:p>
            <a:pPr algn="just">
              <a:lnSpc>
                <a:spcPct val="150000"/>
              </a:lnSpc>
            </a:pPr>
            <a:r>
              <a:rPr lang="en-IN" b="1" dirty="0" smtClean="0"/>
              <a:t>Procedure: 20ml ferrous sulphate solution (say 0.1N) is taken in beaker and 20ml 4N H</a:t>
            </a:r>
            <a:r>
              <a:rPr lang="en-IN" b="1" baseline="-25000" dirty="0" smtClean="0"/>
              <a:t>2</a:t>
            </a:r>
            <a:r>
              <a:rPr lang="en-IN" b="1" dirty="0" smtClean="0"/>
              <a:t>SO</a:t>
            </a:r>
            <a:r>
              <a:rPr lang="en-IN" b="1" baseline="-25000" dirty="0" smtClean="0"/>
              <a:t>4 </a:t>
            </a:r>
            <a:r>
              <a:rPr lang="en-IN" b="1" dirty="0" smtClean="0"/>
              <a:t>is added to provide acidic medium. </a:t>
            </a:r>
          </a:p>
          <a:p>
            <a:pPr algn="just">
              <a:lnSpc>
                <a:spcPct val="150000"/>
              </a:lnSpc>
            </a:pPr>
            <a:r>
              <a:rPr lang="en-IN" b="1" dirty="0" smtClean="0"/>
              <a:t>A platinum electrode is inserted into it. A saturated calomel electrode is then coupled as shown in Fig. The potential difference between the electrodes can be measured with a digital voltmeter. Standard </a:t>
            </a:r>
            <a:r>
              <a:rPr lang="en-IN" b="1" dirty="0" err="1" smtClean="0"/>
              <a:t>ceric</a:t>
            </a:r>
            <a:r>
              <a:rPr lang="en-IN" b="1" dirty="0" smtClean="0"/>
              <a:t> ammonium sulphate solution is taken in the burette and added to the acidified ferrous sulphate solution in the beaker in 1ml instalments and the EMF is noted in the voltmeter for each addition. EMF is plotted against the volume of </a:t>
            </a:r>
            <a:r>
              <a:rPr lang="en-IN" b="1" dirty="0" err="1" smtClean="0"/>
              <a:t>ceric</a:t>
            </a:r>
            <a:r>
              <a:rPr lang="en-IN" b="1" dirty="0" smtClean="0"/>
              <a:t> solution. The titration is repeated more precisely by adding 0.1ml each near the end point.</a:t>
            </a:r>
            <a:endParaRPr lang="en-IN"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857356" y="4357694"/>
            <a:ext cx="6359870" cy="2500330"/>
          </a:xfrm>
          <a:prstGeom prst="rect">
            <a:avLst/>
          </a:prstGeom>
          <a:noFill/>
          <a:ln w="9525">
            <a:noFill/>
            <a:miter lim="800000"/>
            <a:headEnd/>
            <a:tailEnd/>
          </a:ln>
          <a:effectLst/>
        </p:spPr>
      </p:pic>
      <p:sp>
        <p:nvSpPr>
          <p:cNvPr id="6" name="Rectangle 5"/>
          <p:cNvSpPr/>
          <p:nvPr/>
        </p:nvSpPr>
        <p:spPr>
          <a:xfrm>
            <a:off x="357158" y="197346"/>
            <a:ext cx="8572560" cy="4212692"/>
          </a:xfrm>
          <a:prstGeom prst="rect">
            <a:avLst/>
          </a:prstGeom>
        </p:spPr>
        <p:txBody>
          <a:bodyPr wrap="square">
            <a:spAutoFit/>
          </a:bodyPr>
          <a:lstStyle/>
          <a:p>
            <a:pPr algn="just">
              <a:lnSpc>
                <a:spcPct val="150000"/>
              </a:lnSpc>
            </a:pPr>
            <a:r>
              <a:rPr lang="en-IN" b="1" dirty="0" smtClean="0">
                <a:solidFill>
                  <a:schemeClr val="accent3">
                    <a:lumMod val="75000"/>
                  </a:schemeClr>
                </a:solidFill>
              </a:rPr>
              <a:t>When Ce</a:t>
            </a:r>
            <a:r>
              <a:rPr lang="en-IN" b="1" baseline="30000" dirty="0" smtClean="0">
                <a:solidFill>
                  <a:schemeClr val="accent3">
                    <a:lumMod val="75000"/>
                  </a:schemeClr>
                </a:solidFill>
              </a:rPr>
              <a:t>4+</a:t>
            </a:r>
            <a:r>
              <a:rPr lang="en-IN" b="1" dirty="0" smtClean="0">
                <a:solidFill>
                  <a:schemeClr val="accent3">
                    <a:lumMod val="75000"/>
                  </a:schemeClr>
                </a:solidFill>
              </a:rPr>
              <a:t> solution is added from a burette to Fe</a:t>
            </a:r>
            <a:r>
              <a:rPr lang="en-IN" b="1" baseline="30000" dirty="0" smtClean="0">
                <a:solidFill>
                  <a:schemeClr val="accent3">
                    <a:lumMod val="75000"/>
                  </a:schemeClr>
                </a:solidFill>
              </a:rPr>
              <a:t>2+</a:t>
            </a:r>
            <a:r>
              <a:rPr lang="en-IN" b="1" dirty="0" smtClean="0">
                <a:solidFill>
                  <a:schemeClr val="accent3">
                    <a:lumMod val="75000"/>
                  </a:schemeClr>
                </a:solidFill>
              </a:rPr>
              <a:t> solution in a beaker, the concentration of Fe</a:t>
            </a:r>
            <a:r>
              <a:rPr lang="en-IN" b="1" baseline="30000" dirty="0" smtClean="0">
                <a:solidFill>
                  <a:schemeClr val="accent3">
                    <a:lumMod val="75000"/>
                  </a:schemeClr>
                </a:solidFill>
              </a:rPr>
              <a:t>3+</a:t>
            </a:r>
            <a:r>
              <a:rPr lang="en-IN" b="1" dirty="0" smtClean="0">
                <a:solidFill>
                  <a:schemeClr val="accent3">
                    <a:lumMod val="75000"/>
                  </a:schemeClr>
                </a:solidFill>
              </a:rPr>
              <a:t> increases due to oxidation of Fe</a:t>
            </a:r>
            <a:r>
              <a:rPr lang="en-IN" b="1" baseline="30000" dirty="0" smtClean="0">
                <a:solidFill>
                  <a:schemeClr val="accent3">
                    <a:lumMod val="75000"/>
                  </a:schemeClr>
                </a:solidFill>
              </a:rPr>
              <a:t>2+</a:t>
            </a:r>
            <a:r>
              <a:rPr lang="en-IN" b="1" dirty="0" smtClean="0">
                <a:solidFill>
                  <a:schemeClr val="accent3">
                    <a:lumMod val="75000"/>
                  </a:schemeClr>
                </a:solidFill>
              </a:rPr>
              <a:t> </a:t>
            </a:r>
            <a:r>
              <a:rPr lang="en-IN" b="1" dirty="0" smtClean="0">
                <a:solidFill>
                  <a:schemeClr val="bg2">
                    <a:lumMod val="50000"/>
                  </a:schemeClr>
                </a:solidFill>
              </a:rPr>
              <a:t>. As a result the potential of indicator electrode increases.</a:t>
            </a:r>
            <a:r>
              <a:rPr lang="en-IN" b="1" dirty="0" smtClean="0">
                <a:solidFill>
                  <a:schemeClr val="accent3">
                    <a:lumMod val="75000"/>
                  </a:schemeClr>
                </a:solidFill>
              </a:rPr>
              <a:t> </a:t>
            </a:r>
          </a:p>
          <a:p>
            <a:pPr algn="just">
              <a:lnSpc>
                <a:spcPct val="150000"/>
              </a:lnSpc>
            </a:pPr>
            <a:r>
              <a:rPr lang="en-IN" b="1" dirty="0" smtClean="0">
                <a:solidFill>
                  <a:schemeClr val="accent3">
                    <a:lumMod val="75000"/>
                  </a:schemeClr>
                </a:solidFill>
              </a:rPr>
              <a:t>When the end point is reached, no more Fe</a:t>
            </a:r>
            <a:r>
              <a:rPr lang="en-IN" b="1" baseline="30000" dirty="0" smtClean="0">
                <a:solidFill>
                  <a:schemeClr val="accent3">
                    <a:lumMod val="75000"/>
                  </a:schemeClr>
                </a:solidFill>
              </a:rPr>
              <a:t>2+</a:t>
            </a:r>
            <a:r>
              <a:rPr lang="en-IN" b="1" dirty="0" smtClean="0">
                <a:solidFill>
                  <a:schemeClr val="accent3">
                    <a:lumMod val="75000"/>
                  </a:schemeClr>
                </a:solidFill>
              </a:rPr>
              <a:t> is available for oxidation, then Ce</a:t>
            </a:r>
            <a:r>
              <a:rPr lang="en-IN" b="1" baseline="30000" dirty="0" smtClean="0">
                <a:solidFill>
                  <a:schemeClr val="accent3">
                    <a:lumMod val="75000"/>
                  </a:schemeClr>
                </a:solidFill>
              </a:rPr>
              <a:t>4+</a:t>
            </a:r>
            <a:r>
              <a:rPr lang="en-IN" b="1" dirty="0" smtClean="0">
                <a:solidFill>
                  <a:schemeClr val="accent3">
                    <a:lumMod val="75000"/>
                  </a:schemeClr>
                </a:solidFill>
              </a:rPr>
              <a:t>/Ce</a:t>
            </a:r>
            <a:r>
              <a:rPr lang="en-IN" b="1" baseline="30000" dirty="0" smtClean="0">
                <a:solidFill>
                  <a:schemeClr val="accent3">
                    <a:lumMod val="75000"/>
                  </a:schemeClr>
                </a:solidFill>
              </a:rPr>
              <a:t>3+</a:t>
            </a:r>
            <a:r>
              <a:rPr lang="en-IN" b="1" dirty="0" smtClean="0">
                <a:solidFill>
                  <a:schemeClr val="accent3">
                    <a:lumMod val="75000"/>
                  </a:schemeClr>
                </a:solidFill>
              </a:rPr>
              <a:t> electrode begins to setup. </a:t>
            </a:r>
          </a:p>
          <a:p>
            <a:pPr algn="just">
              <a:lnSpc>
                <a:spcPct val="150000"/>
              </a:lnSpc>
            </a:pPr>
            <a:r>
              <a:rPr lang="en-IN" b="1" dirty="0" smtClean="0">
                <a:solidFill>
                  <a:srgbClr val="00B0F0"/>
                </a:solidFill>
              </a:rPr>
              <a:t>Near the end point, the potential increases sharply</a:t>
            </a:r>
            <a:r>
              <a:rPr lang="en-IN" b="1" dirty="0" smtClean="0">
                <a:solidFill>
                  <a:schemeClr val="accent3">
                    <a:lumMod val="75000"/>
                  </a:schemeClr>
                </a:solidFill>
              </a:rPr>
              <a:t>. The end point is the point where the rate of change of EMF, </a:t>
            </a:r>
            <a:r>
              <a:rPr lang="el-GR" b="1" dirty="0" smtClean="0">
                <a:solidFill>
                  <a:srgbClr val="00B0F0"/>
                </a:solidFill>
              </a:rPr>
              <a:t>Δ</a:t>
            </a:r>
            <a:r>
              <a:rPr lang="en-IN" b="1" dirty="0" smtClean="0">
                <a:solidFill>
                  <a:srgbClr val="00B0F0"/>
                </a:solidFill>
              </a:rPr>
              <a:t>E/</a:t>
            </a:r>
            <a:r>
              <a:rPr lang="el-GR" b="1" dirty="0" smtClean="0">
                <a:solidFill>
                  <a:srgbClr val="00B0F0"/>
                </a:solidFill>
              </a:rPr>
              <a:t>Δ</a:t>
            </a:r>
            <a:r>
              <a:rPr lang="en-IN" b="1" dirty="0" smtClean="0">
                <a:solidFill>
                  <a:srgbClr val="00B0F0"/>
                </a:solidFill>
              </a:rPr>
              <a:t>V is maximum</a:t>
            </a:r>
            <a:r>
              <a:rPr lang="en-IN" b="1" dirty="0" smtClean="0">
                <a:solidFill>
                  <a:schemeClr val="accent3">
                    <a:lumMod val="75000"/>
                  </a:schemeClr>
                </a:solidFill>
              </a:rPr>
              <a:t>. </a:t>
            </a:r>
          </a:p>
          <a:p>
            <a:pPr algn="just">
              <a:lnSpc>
                <a:spcPct val="150000"/>
              </a:lnSpc>
            </a:pPr>
            <a:r>
              <a:rPr lang="en-IN" b="1" dirty="0" smtClean="0">
                <a:solidFill>
                  <a:schemeClr val="accent3">
                    <a:lumMod val="75000"/>
                  </a:schemeClr>
                </a:solidFill>
              </a:rPr>
              <a:t>(Before the end point the </a:t>
            </a:r>
            <a:r>
              <a:rPr lang="en-IN" b="1" dirty="0" err="1" smtClean="0">
                <a:solidFill>
                  <a:schemeClr val="accent3">
                    <a:lumMod val="75000"/>
                  </a:schemeClr>
                </a:solidFill>
              </a:rPr>
              <a:t>redox</a:t>
            </a:r>
            <a:r>
              <a:rPr lang="en-IN" b="1" dirty="0" smtClean="0">
                <a:solidFill>
                  <a:schemeClr val="accent3">
                    <a:lumMod val="75000"/>
                  </a:schemeClr>
                </a:solidFill>
              </a:rPr>
              <a:t> electrode potential was lower due to Fe</a:t>
            </a:r>
            <a:r>
              <a:rPr lang="en-IN" b="1" baseline="30000" dirty="0" smtClean="0">
                <a:solidFill>
                  <a:schemeClr val="accent3">
                    <a:lumMod val="75000"/>
                  </a:schemeClr>
                </a:solidFill>
              </a:rPr>
              <a:t>3+</a:t>
            </a:r>
            <a:r>
              <a:rPr lang="en-IN" b="1" dirty="0" smtClean="0">
                <a:solidFill>
                  <a:schemeClr val="accent3">
                    <a:lumMod val="75000"/>
                  </a:schemeClr>
                </a:solidFill>
              </a:rPr>
              <a:t>/Fe</a:t>
            </a:r>
            <a:r>
              <a:rPr lang="en-IN" b="1" baseline="30000" dirty="0" smtClean="0">
                <a:solidFill>
                  <a:schemeClr val="accent3">
                    <a:lumMod val="75000"/>
                  </a:schemeClr>
                </a:solidFill>
              </a:rPr>
              <a:t>2+</a:t>
            </a:r>
            <a:r>
              <a:rPr lang="en-IN" b="1" dirty="0" smtClean="0">
                <a:solidFill>
                  <a:schemeClr val="accent3">
                    <a:lumMod val="75000"/>
                  </a:schemeClr>
                </a:solidFill>
              </a:rPr>
              <a:t> system, which has lower E</a:t>
            </a:r>
            <a:r>
              <a:rPr lang="en-IN" b="1" baseline="30000" dirty="0" smtClean="0">
                <a:solidFill>
                  <a:schemeClr val="accent3">
                    <a:lumMod val="75000"/>
                  </a:schemeClr>
                </a:solidFill>
              </a:rPr>
              <a:t>0</a:t>
            </a:r>
            <a:r>
              <a:rPr lang="en-IN" b="1" dirty="0" smtClean="0">
                <a:solidFill>
                  <a:schemeClr val="accent3">
                    <a:lumMod val="75000"/>
                  </a:schemeClr>
                </a:solidFill>
              </a:rPr>
              <a:t> value 0.77V. After the endpoint Ce</a:t>
            </a:r>
            <a:r>
              <a:rPr lang="en-IN" b="1" baseline="30000" dirty="0" smtClean="0">
                <a:solidFill>
                  <a:schemeClr val="accent3">
                    <a:lumMod val="75000"/>
                  </a:schemeClr>
                </a:solidFill>
              </a:rPr>
              <a:t>4+</a:t>
            </a:r>
            <a:r>
              <a:rPr lang="en-IN" b="1" dirty="0" smtClean="0">
                <a:solidFill>
                  <a:schemeClr val="accent3">
                    <a:lumMod val="75000"/>
                  </a:schemeClr>
                </a:solidFill>
              </a:rPr>
              <a:t>/Ce</a:t>
            </a:r>
            <a:r>
              <a:rPr lang="en-IN" b="1" baseline="30000" dirty="0" smtClean="0">
                <a:solidFill>
                  <a:schemeClr val="accent3">
                    <a:lumMod val="75000"/>
                  </a:schemeClr>
                </a:solidFill>
              </a:rPr>
              <a:t>3+</a:t>
            </a:r>
            <a:r>
              <a:rPr lang="en-IN" b="1" dirty="0" smtClean="0">
                <a:solidFill>
                  <a:schemeClr val="accent3">
                    <a:lumMod val="75000"/>
                  </a:schemeClr>
                </a:solidFill>
              </a:rPr>
              <a:t> electrode is set up which has higher E</a:t>
            </a:r>
            <a:r>
              <a:rPr lang="en-IN" b="1" baseline="30000" dirty="0" smtClean="0">
                <a:solidFill>
                  <a:schemeClr val="accent3">
                    <a:lumMod val="75000"/>
                  </a:schemeClr>
                </a:solidFill>
              </a:rPr>
              <a:t>0</a:t>
            </a:r>
            <a:r>
              <a:rPr lang="en-IN" b="1" dirty="0" smtClean="0">
                <a:solidFill>
                  <a:schemeClr val="accent3">
                    <a:lumMod val="75000"/>
                  </a:schemeClr>
                </a:solidFill>
              </a:rPr>
              <a:t> value 1.60V)</a:t>
            </a:r>
            <a:endParaRPr lang="en-IN" b="1"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3"/>
          <a:srcRect/>
          <a:stretch>
            <a:fillRect/>
          </a:stretch>
        </p:blipFill>
        <p:spPr bwMode="auto">
          <a:xfrm>
            <a:off x="2000232" y="2357430"/>
            <a:ext cx="5429288" cy="1020130"/>
          </a:xfrm>
          <a:prstGeom prst="rect">
            <a:avLst/>
          </a:prstGeom>
          <a:noFill/>
          <a:ln w="9525">
            <a:noFill/>
            <a:miter lim="800000"/>
            <a:headEnd/>
            <a:tailEnd/>
          </a:ln>
          <a:effectLst/>
        </p:spPr>
      </p:pic>
      <p:sp>
        <p:nvSpPr>
          <p:cNvPr id="8" name="Rectangle 7"/>
          <p:cNvSpPr/>
          <p:nvPr/>
        </p:nvSpPr>
        <p:spPr>
          <a:xfrm>
            <a:off x="285720" y="214290"/>
            <a:ext cx="8572560" cy="2308324"/>
          </a:xfrm>
          <a:prstGeom prst="rect">
            <a:avLst/>
          </a:prstGeom>
        </p:spPr>
        <p:txBody>
          <a:bodyPr wrap="square">
            <a:spAutoFit/>
          </a:bodyPr>
          <a:lstStyle/>
          <a:p>
            <a:pPr algn="just">
              <a:lnSpc>
                <a:spcPct val="150000"/>
              </a:lnSpc>
            </a:pPr>
            <a:r>
              <a:rPr lang="en-IN" sz="2400" dirty="0" smtClean="0">
                <a:latin typeface="Times New Roman" pitchFamily="18" charset="0"/>
                <a:cs typeface="Times New Roman" pitchFamily="18" charset="0"/>
              </a:rPr>
              <a:t>The oxidation of Fe</a:t>
            </a:r>
            <a:r>
              <a:rPr lang="en-IN" sz="2400" baseline="300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 solution can also be followed </a:t>
            </a:r>
            <a:r>
              <a:rPr lang="en-IN" sz="2400" dirty="0" err="1" smtClean="0">
                <a:latin typeface="Times New Roman" pitchFamily="18" charset="0"/>
                <a:cs typeface="Times New Roman" pitchFamily="18" charset="0"/>
              </a:rPr>
              <a:t>potentiometrically</a:t>
            </a:r>
            <a:r>
              <a:rPr lang="en-IN" sz="2400" dirty="0" smtClean="0">
                <a:latin typeface="Times New Roman" pitchFamily="18" charset="0"/>
                <a:cs typeface="Times New Roman" pitchFamily="18" charset="0"/>
              </a:rPr>
              <a:t> using </a:t>
            </a:r>
            <a:r>
              <a:rPr lang="en-IN" sz="2400" dirty="0" smtClean="0">
                <a:solidFill>
                  <a:srgbClr val="FF0000"/>
                </a:solidFill>
                <a:latin typeface="Times New Roman" pitchFamily="18" charset="0"/>
                <a:cs typeface="Times New Roman" pitchFamily="18" charset="0"/>
              </a:rPr>
              <a:t>potassium permanganate solution or potassium dichromate solution in acid medium. </a:t>
            </a:r>
            <a:r>
              <a:rPr lang="en-IN" sz="2400" dirty="0" smtClean="0">
                <a:latin typeface="Times New Roman" pitchFamily="18" charset="0"/>
                <a:cs typeface="Times New Roman" pitchFamily="18" charset="0"/>
              </a:rPr>
              <a:t>The possibility is evident from their standard reduction potentials</a:t>
            </a:r>
            <a:endParaRPr lang="en-IN" sz="2400" dirty="0">
              <a:latin typeface="Times New Roman" pitchFamily="18" charset="0"/>
              <a:cs typeface="Times New Roman" pitchFamily="18" charset="0"/>
            </a:endParaRPr>
          </a:p>
        </p:txBody>
      </p:sp>
      <p:sp>
        <p:nvSpPr>
          <p:cNvPr id="9" name="Rectangle 8"/>
          <p:cNvSpPr/>
          <p:nvPr/>
        </p:nvSpPr>
        <p:spPr>
          <a:xfrm>
            <a:off x="142844" y="3286124"/>
            <a:ext cx="8858312" cy="2862322"/>
          </a:xfrm>
          <a:prstGeom prst="rect">
            <a:avLst/>
          </a:prstGeom>
        </p:spPr>
        <p:txBody>
          <a:bodyPr wrap="square">
            <a:spAutoFit/>
          </a:bodyPr>
          <a:lstStyle/>
          <a:p>
            <a:pPr algn="ctr"/>
            <a:r>
              <a:rPr lang="en-IN" b="1" dirty="0" smtClean="0">
                <a:solidFill>
                  <a:srgbClr val="7030A0"/>
                </a:solidFill>
              </a:rPr>
              <a:t>Advantages of </a:t>
            </a:r>
            <a:r>
              <a:rPr lang="en-IN" b="1" dirty="0" err="1" smtClean="0">
                <a:solidFill>
                  <a:srgbClr val="7030A0"/>
                </a:solidFill>
              </a:rPr>
              <a:t>Potentiometric</a:t>
            </a:r>
            <a:r>
              <a:rPr lang="en-IN" b="1" dirty="0" smtClean="0">
                <a:solidFill>
                  <a:srgbClr val="7030A0"/>
                </a:solidFill>
              </a:rPr>
              <a:t> Titrations</a:t>
            </a:r>
          </a:p>
          <a:p>
            <a:pPr algn="ctr"/>
            <a:endParaRPr lang="en-IN" b="1" dirty="0" smtClean="0">
              <a:solidFill>
                <a:srgbClr val="FF0000"/>
              </a:solidFill>
            </a:endParaRPr>
          </a:p>
          <a:p>
            <a:pPr marL="342900" indent="-342900">
              <a:buAutoNum type="arabicPeriod"/>
            </a:pPr>
            <a:r>
              <a:rPr lang="en-IN" b="1" dirty="0" smtClean="0">
                <a:solidFill>
                  <a:schemeClr val="tx1">
                    <a:lumMod val="75000"/>
                    <a:lumOff val="25000"/>
                  </a:schemeClr>
                </a:solidFill>
              </a:rPr>
              <a:t>It can be used in the case of coloured liquids where ordinary indicators cannot work.</a:t>
            </a:r>
          </a:p>
          <a:p>
            <a:pPr marL="342900" indent="-342900"/>
            <a:endParaRPr lang="en-IN" b="1" dirty="0" smtClean="0"/>
          </a:p>
          <a:p>
            <a:r>
              <a:rPr lang="en-IN" b="1" dirty="0" smtClean="0">
                <a:solidFill>
                  <a:srgbClr val="FF0000"/>
                </a:solidFill>
              </a:rPr>
              <a:t>2. Apparatus required is simple, cheap, reliable and readily available.</a:t>
            </a:r>
          </a:p>
          <a:p>
            <a:endParaRPr lang="en-IN" b="1" dirty="0" smtClean="0"/>
          </a:p>
          <a:p>
            <a:r>
              <a:rPr lang="en-IN" b="1" dirty="0" smtClean="0"/>
              <a:t>3. Solutions containing mixture of solutes can be accurately analyzed.</a:t>
            </a:r>
          </a:p>
          <a:p>
            <a:endParaRPr lang="en-IN" b="1" dirty="0" smtClean="0"/>
          </a:p>
          <a:p>
            <a:r>
              <a:rPr lang="en-IN" b="1" dirty="0" smtClean="0">
                <a:solidFill>
                  <a:srgbClr val="00B050"/>
                </a:solidFill>
              </a:rPr>
              <a:t>4. It can be used in precipitation titrations.</a:t>
            </a:r>
            <a:endParaRPr lang="en-IN" b="1" dirty="0">
              <a:solidFill>
                <a:srgbClr val="00B05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2903" y="131762"/>
            <a:ext cx="8229600" cy="654032"/>
          </a:xfrm>
        </p:spPr>
        <p:txBody>
          <a:bodyPr>
            <a:normAutofit/>
          </a:bodyPr>
          <a:lstStyle/>
          <a:p>
            <a:pPr algn="ctr"/>
            <a:r>
              <a:rPr lang="en-IN" sz="2800" dirty="0" smtClean="0">
                <a:solidFill>
                  <a:srgbClr val="C00000"/>
                </a:solidFill>
              </a:rPr>
              <a:t>Types of Electrochemical cells</a:t>
            </a:r>
            <a:endParaRPr lang="en-IN" sz="2800" dirty="0">
              <a:solidFill>
                <a:srgbClr val="C00000"/>
              </a:solidFill>
            </a:endParaRPr>
          </a:p>
        </p:txBody>
      </p:sp>
      <p:sp>
        <p:nvSpPr>
          <p:cNvPr id="6" name="Rectangle 5"/>
          <p:cNvSpPr/>
          <p:nvPr/>
        </p:nvSpPr>
        <p:spPr>
          <a:xfrm>
            <a:off x="179512" y="1340768"/>
            <a:ext cx="8784976" cy="5170646"/>
          </a:xfrm>
          <a:prstGeom prst="rect">
            <a:avLst/>
          </a:prstGeom>
        </p:spPr>
        <p:txBody>
          <a:bodyPr wrap="square">
            <a:spAutoFit/>
          </a:bodyPr>
          <a:lstStyle/>
          <a:p>
            <a:pPr>
              <a:lnSpc>
                <a:spcPct val="150000"/>
              </a:lnSpc>
            </a:pPr>
            <a:r>
              <a:rPr lang="en-IN" sz="2000" b="1" dirty="0" smtClean="0"/>
              <a:t>Commercial cells which are used as </a:t>
            </a:r>
            <a:r>
              <a:rPr lang="en-IN" sz="2000" b="1" dirty="0" smtClean="0">
                <a:solidFill>
                  <a:srgbClr val="002060"/>
                </a:solidFill>
              </a:rPr>
              <a:t>sources of electrical energy </a:t>
            </a:r>
            <a:r>
              <a:rPr lang="en-IN" sz="2000" b="1" dirty="0" smtClean="0"/>
              <a:t>are of three main types:</a:t>
            </a:r>
          </a:p>
          <a:p>
            <a:pPr>
              <a:lnSpc>
                <a:spcPct val="150000"/>
              </a:lnSpc>
            </a:pPr>
            <a:r>
              <a:rPr lang="en-IN" sz="2000" b="1" dirty="0" smtClean="0">
                <a:solidFill>
                  <a:srgbClr val="FF0000"/>
                </a:solidFill>
              </a:rPr>
              <a:t>Primary cells, secondary cells and fuel cells</a:t>
            </a:r>
          </a:p>
          <a:p>
            <a:pPr>
              <a:lnSpc>
                <a:spcPct val="150000"/>
              </a:lnSpc>
            </a:pPr>
            <a:r>
              <a:rPr lang="en-IN" sz="2000" b="1" dirty="0" smtClean="0">
                <a:solidFill>
                  <a:srgbClr val="C00000"/>
                </a:solidFill>
              </a:rPr>
              <a:t>Primary cells</a:t>
            </a:r>
          </a:p>
          <a:p>
            <a:pPr>
              <a:lnSpc>
                <a:spcPct val="150000"/>
              </a:lnSpc>
              <a:buFont typeface="Wingdings" pitchFamily="2" charset="2"/>
              <a:buChar char="Ø"/>
            </a:pPr>
            <a:r>
              <a:rPr lang="en-IN" sz="2000" b="1" dirty="0" smtClean="0"/>
              <a:t> </a:t>
            </a:r>
            <a:r>
              <a:rPr lang="en-IN" sz="2000" b="1" dirty="0" smtClean="0">
                <a:solidFill>
                  <a:srgbClr val="C00000"/>
                </a:solidFill>
              </a:rPr>
              <a:t>based on cell reactions which are not reversible</a:t>
            </a:r>
          </a:p>
          <a:p>
            <a:pPr>
              <a:lnSpc>
                <a:spcPct val="150000"/>
              </a:lnSpc>
              <a:buFont typeface="Wingdings" pitchFamily="2" charset="2"/>
              <a:buChar char="Ø"/>
            </a:pPr>
            <a:r>
              <a:rPr lang="en-IN" sz="2000" b="1" dirty="0" smtClean="0">
                <a:solidFill>
                  <a:srgbClr val="C00000"/>
                </a:solidFill>
              </a:rPr>
              <a:t> </a:t>
            </a:r>
            <a:r>
              <a:rPr lang="en-IN" sz="2000" b="1" dirty="0" smtClean="0"/>
              <a:t>Once the cell reaction is complete, the cell is discharged and </a:t>
            </a:r>
            <a:r>
              <a:rPr lang="en-IN" sz="2000" b="1" dirty="0" smtClean="0">
                <a:solidFill>
                  <a:srgbClr val="C00000"/>
                </a:solidFill>
              </a:rPr>
              <a:t>cannot be recharged again </a:t>
            </a:r>
          </a:p>
          <a:p>
            <a:pPr>
              <a:lnSpc>
                <a:spcPct val="150000"/>
              </a:lnSpc>
              <a:buFont typeface="Wingdings" pitchFamily="2" charset="2"/>
              <a:buChar char="Ø"/>
            </a:pPr>
            <a:r>
              <a:rPr lang="en-IN" sz="2000" b="1" dirty="0" smtClean="0"/>
              <a:t>e.g. Weston </a:t>
            </a:r>
            <a:r>
              <a:rPr lang="en-IN" sz="2000" b="1" dirty="0" err="1" smtClean="0"/>
              <a:t>Cd</a:t>
            </a:r>
            <a:r>
              <a:rPr lang="en-IN" sz="2000" b="1" dirty="0" smtClean="0"/>
              <a:t> cell, </a:t>
            </a:r>
            <a:r>
              <a:rPr lang="en-IN" sz="2000" b="1" dirty="0" err="1" smtClean="0"/>
              <a:t>Leclanche</a:t>
            </a:r>
            <a:r>
              <a:rPr lang="en-IN" sz="2000" b="1" dirty="0" smtClean="0"/>
              <a:t> cell (dry cell) etc. </a:t>
            </a:r>
          </a:p>
          <a:p>
            <a:pPr>
              <a:lnSpc>
                <a:spcPct val="150000"/>
              </a:lnSpc>
              <a:buFont typeface="Wingdings" pitchFamily="2" charset="2"/>
              <a:buChar char="Ø"/>
            </a:pPr>
            <a:r>
              <a:rPr lang="en-IN" sz="2000" b="1" dirty="0" smtClean="0"/>
              <a:t>When a Daniel cell or dry cell is allowed to recharge, the reduction of Zn</a:t>
            </a:r>
            <a:r>
              <a:rPr lang="en-IN" sz="2000" b="1" baseline="30000" dirty="0" smtClean="0"/>
              <a:t>2+</a:t>
            </a:r>
            <a:r>
              <a:rPr lang="en-IN" sz="2000" b="1" dirty="0" smtClean="0"/>
              <a:t> to Zn metal does not take place at the anodic compartment, but evolution of H</a:t>
            </a:r>
            <a:r>
              <a:rPr lang="en-IN" sz="2000" b="1" baseline="-25000" dirty="0" smtClean="0"/>
              <a:t>2</a:t>
            </a:r>
            <a:r>
              <a:rPr lang="en-IN" sz="2000" b="1" dirty="0" smtClean="0"/>
              <a:t> takes place.</a:t>
            </a:r>
            <a:endParaRPr lang="en-IN" sz="20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TotalTime>
  <Words>805</Words>
  <Application>Microsoft Office PowerPoint</Application>
  <PresentationFormat>On-screen Show (4:3)</PresentationFormat>
  <Paragraphs>56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 7   ELECTROCHEMISTRY  </vt:lpstr>
      <vt:lpstr>Potentiometric titrations</vt:lpstr>
      <vt:lpstr>Types of Potentiometric Titrations</vt:lpstr>
      <vt:lpstr>Redox titration</vt:lpstr>
      <vt:lpstr>Redox titration</vt:lpstr>
      <vt:lpstr>PowerPoint Presentation</vt:lpstr>
      <vt:lpstr>PowerPoint Presentation</vt:lpstr>
      <vt:lpstr>PowerPoint Presentation</vt:lpstr>
      <vt:lpstr>Types of Electrochemical cells</vt:lpstr>
      <vt:lpstr>Secondary cells (Storage cells or Accumulators)</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Rani</dc:creator>
  <cp:lastModifiedBy>i</cp:lastModifiedBy>
  <cp:revision>43</cp:revision>
  <dcterms:created xsi:type="dcterms:W3CDTF">2021-01-02T07:28:34Z</dcterms:created>
  <dcterms:modified xsi:type="dcterms:W3CDTF">2021-12-22T14:03:43Z</dcterms:modified>
</cp:coreProperties>
</file>