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59" r:id="rId6"/>
    <p:sldId id="260" r:id="rId7"/>
    <p:sldId id="261" r:id="rId8"/>
    <p:sldId id="266" r:id="rId9"/>
    <p:sldId id="267"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FAF834-DFEE-4337-9C08-9093980E9B0E}" type="datetimeFigureOut">
              <a:rPr lang="en-US" smtClean="0"/>
              <a:t>12/26/2021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AC99E-AA56-450B-9E9E-C06DC707A653}" type="slidenum">
              <a:rPr lang="en-IN" smtClean="0"/>
              <a:t>‹#›</a:t>
            </a:fld>
            <a:endParaRPr lang="en-IN"/>
          </a:p>
        </p:txBody>
      </p:sp>
    </p:spTree>
    <p:extLst>
      <p:ext uri="{BB962C8B-B14F-4D97-AF65-F5344CB8AC3E}">
        <p14:creationId xmlns:p14="http://schemas.microsoft.com/office/powerpoint/2010/main" val="269183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AC99E-AA56-450B-9E9E-C06DC707A653}"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16DA207-F86E-42CB-8A0B-9867F1E3A2F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DA207-F86E-42CB-8A0B-9867F1E3A2F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DA207-F86E-42CB-8A0B-9867F1E3A2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A67733-35EF-45C6-B69C-C8DF5DDB7BC4}" type="datetimeFigureOut">
              <a:rPr lang="en-US" smtClean="0"/>
              <a:pPr/>
              <a:t>12/26/2021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16DA207-F86E-42CB-8A0B-9867F1E3A2F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FA67733-35EF-45C6-B69C-C8DF5DDB7BC4}" type="datetimeFigureOut">
              <a:rPr lang="en-US" smtClean="0"/>
              <a:pPr/>
              <a:t>12/26/2021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6DA207-F86E-42CB-8A0B-9867F1E3A2F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714488"/>
            <a:ext cx="7851648" cy="1143008"/>
          </a:xfrm>
        </p:spPr>
        <p:txBody>
          <a:bodyPr>
            <a:noAutofit/>
          </a:bodyPr>
          <a:lstStyle/>
          <a:p>
            <a:pPr algn="ct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
            </a:r>
            <a:br>
              <a:rPr lang="en-IN" sz="4000" dirty="0" smtClean="0">
                <a:solidFill>
                  <a:srgbClr val="FFFF00"/>
                </a:solidFill>
                <a:latin typeface="Arial" pitchFamily="34" charset="0"/>
                <a:cs typeface="Arial" pitchFamily="34" charset="0"/>
              </a:rPr>
            </a:br>
            <a:r>
              <a:rPr lang="en-IN" sz="4000" dirty="0" smtClean="0">
                <a:solidFill>
                  <a:srgbClr val="FFFF00"/>
                </a:solidFill>
                <a:latin typeface="Arial" pitchFamily="34" charset="0"/>
                <a:cs typeface="Arial" pitchFamily="34" charset="0"/>
              </a:rPr>
              <a:t>10 Conductivity</a:t>
            </a:r>
            <a:br>
              <a:rPr lang="en-IN" sz="4000" dirty="0" smtClean="0">
                <a:solidFill>
                  <a:srgbClr val="FFFF00"/>
                </a:solidFill>
                <a:latin typeface="Arial" pitchFamily="34" charset="0"/>
                <a:cs typeface="Arial" pitchFamily="34" charset="0"/>
              </a:rPr>
            </a:br>
            <a:endParaRPr lang="en-IN" sz="4000" dirty="0">
              <a:solidFill>
                <a:srgbClr val="FFFF00"/>
              </a:solidFill>
              <a:latin typeface="Arial" pitchFamily="34" charset="0"/>
              <a:cs typeface="Arial" pitchFamily="34" charset="0"/>
            </a:endParaRPr>
          </a:p>
        </p:txBody>
      </p:sp>
      <p:sp>
        <p:nvSpPr>
          <p:cNvPr id="4" name="Content Placeholder 2"/>
          <p:cNvSpPr>
            <a:spLocks noGrp="1"/>
          </p:cNvSpPr>
          <p:nvPr>
            <p:ph type="subTitle" idx="1"/>
          </p:nvPr>
        </p:nvSpPr>
        <p:spPr>
          <a:xfrm>
            <a:off x="646394" y="4391044"/>
            <a:ext cx="7854696" cy="1752600"/>
          </a:xfrm>
        </p:spPr>
        <p:txBody>
          <a:bodyPr>
            <a:normAutofit fontScale="92500" lnSpcReduction="10000"/>
          </a:bodyPr>
          <a:lstStyle/>
          <a:p>
            <a:pPr algn="r">
              <a:buNone/>
            </a:pPr>
            <a:r>
              <a:rPr lang="en-IN" b="1" i="1" dirty="0" err="1" smtClean="0">
                <a:solidFill>
                  <a:srgbClr val="FFC000"/>
                </a:solidFill>
                <a:latin typeface="Comic Sans MS" pitchFamily="66" charset="0"/>
              </a:rPr>
              <a:t>Dr.Rani</a:t>
            </a:r>
            <a:r>
              <a:rPr lang="en-IN" b="1" i="1" dirty="0" smtClean="0">
                <a:solidFill>
                  <a:srgbClr val="FFC000"/>
                </a:solidFill>
                <a:latin typeface="Comic Sans MS" pitchFamily="66" charset="0"/>
              </a:rPr>
              <a:t> </a:t>
            </a:r>
            <a:r>
              <a:rPr lang="en-IN" b="1" i="1" dirty="0" err="1" smtClean="0">
                <a:solidFill>
                  <a:srgbClr val="FFC000"/>
                </a:solidFill>
                <a:latin typeface="Comic Sans MS" pitchFamily="66" charset="0"/>
              </a:rPr>
              <a:t>Pavithran</a:t>
            </a:r>
            <a:endParaRPr lang="en-IN" b="1" i="1" dirty="0" smtClean="0">
              <a:solidFill>
                <a:srgbClr val="FFC000"/>
              </a:solidFill>
              <a:latin typeface="Comic Sans MS" pitchFamily="66" charset="0"/>
            </a:endParaRPr>
          </a:p>
          <a:p>
            <a:pPr algn="r">
              <a:buNone/>
            </a:pPr>
            <a:r>
              <a:rPr lang="en-IN" b="1" dirty="0" smtClean="0">
                <a:solidFill>
                  <a:schemeClr val="tx1">
                    <a:lumMod val="85000"/>
                    <a:lumOff val="15000"/>
                  </a:schemeClr>
                </a:solidFill>
              </a:rPr>
              <a:t>Assistant </a:t>
            </a:r>
            <a:r>
              <a:rPr lang="en-IN" b="1" dirty="0" smtClean="0">
                <a:solidFill>
                  <a:schemeClr val="tx1">
                    <a:lumMod val="85000"/>
                    <a:lumOff val="15000"/>
                  </a:schemeClr>
                </a:solidFill>
              </a:rPr>
              <a:t>Professor &amp;  Head</a:t>
            </a:r>
            <a:endParaRPr lang="en-IN" b="1" dirty="0" smtClean="0">
              <a:solidFill>
                <a:schemeClr val="tx1">
                  <a:lumMod val="85000"/>
                  <a:lumOff val="15000"/>
                </a:schemeClr>
              </a:solidFill>
            </a:endParaRPr>
          </a:p>
          <a:p>
            <a:pPr algn="r">
              <a:buNone/>
            </a:pPr>
            <a:r>
              <a:rPr lang="en-IN" b="1" dirty="0" smtClean="0">
                <a:solidFill>
                  <a:schemeClr val="tx1">
                    <a:lumMod val="85000"/>
                    <a:lumOff val="15000"/>
                  </a:schemeClr>
                </a:solidFill>
              </a:rPr>
              <a:t>Department of Chemistry</a:t>
            </a:r>
          </a:p>
          <a:p>
            <a:pPr algn="r">
              <a:buNone/>
            </a:pPr>
            <a:r>
              <a:rPr lang="en-IN" b="1" dirty="0" smtClean="0">
                <a:solidFill>
                  <a:schemeClr val="tx1">
                    <a:lumMod val="85000"/>
                    <a:lumOff val="15000"/>
                  </a:schemeClr>
                </a:solidFill>
              </a:rPr>
              <a:t>College of Engineering Trivandrum</a:t>
            </a:r>
            <a:endParaRPr lang="en-IN"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81308" y="2564904"/>
            <a:ext cx="7058025" cy="1762125"/>
          </a:xfrm>
          <a:prstGeom prst="rect">
            <a:avLst/>
          </a:prstGeom>
          <a:noFill/>
          <a:ln w="9525">
            <a:noFill/>
            <a:miter lim="800000"/>
            <a:headEnd/>
            <a:tailEnd/>
          </a:ln>
          <a:effectLst/>
        </p:spPr>
      </p:pic>
      <p:sp>
        <p:nvSpPr>
          <p:cNvPr id="2" name="TextBox 1"/>
          <p:cNvSpPr txBox="1"/>
          <p:nvPr/>
        </p:nvSpPr>
        <p:spPr>
          <a:xfrm>
            <a:off x="179512" y="1052736"/>
            <a:ext cx="8784976"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Problem:  </a:t>
            </a:r>
            <a:r>
              <a:rPr lang="en-US" dirty="0">
                <a:latin typeface="Times New Roman" pitchFamily="18" charset="0"/>
                <a:cs typeface="Times New Roman" pitchFamily="18" charset="0"/>
              </a:rPr>
              <a:t>Calculate the conductivity of given sample of water at 298 K, </a:t>
            </a:r>
            <a:r>
              <a:rPr lang="en-US" dirty="0" smtClean="0">
                <a:latin typeface="Times New Roman" pitchFamily="18" charset="0"/>
                <a:cs typeface="Times New Roman" pitchFamily="18" charset="0"/>
              </a:rPr>
              <a:t>which shows </a:t>
            </a:r>
            <a:r>
              <a:rPr lang="en-US" dirty="0">
                <a:latin typeface="Times New Roman" pitchFamily="18" charset="0"/>
                <a:cs typeface="Times New Roman" pitchFamily="18" charset="0"/>
              </a:rPr>
              <a:t>a conductance of </a:t>
            </a:r>
            <a:r>
              <a:rPr lang="en-US" dirty="0" smtClean="0">
                <a:latin typeface="Times New Roman" pitchFamily="18" charset="0"/>
                <a:cs typeface="Times New Roman" pitchFamily="18" charset="0"/>
              </a:rPr>
              <a:t>560µS </a:t>
            </a:r>
            <a:r>
              <a:rPr lang="en-US" dirty="0">
                <a:latin typeface="Times New Roman" pitchFamily="18" charset="0"/>
                <a:cs typeface="Times New Roman" pitchFamily="18" charset="0"/>
              </a:rPr>
              <a:t>in the given cell at 298 K. A standard solution of 0.1 </a:t>
            </a:r>
            <a:r>
              <a:rPr lang="en-US" dirty="0" smtClean="0">
                <a:latin typeface="Times New Roman" pitchFamily="18" charset="0"/>
                <a:cs typeface="Times New Roman" pitchFamily="18" charset="0"/>
              </a:rPr>
              <a:t>M </a:t>
            </a:r>
            <a:r>
              <a:rPr lang="en-US" dirty="0" err="1" smtClean="0">
                <a:latin typeface="Times New Roman" pitchFamily="18" charset="0"/>
                <a:cs typeface="Times New Roman" pitchFamily="18" charset="0"/>
              </a:rPr>
              <a:t>KCl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shows a conductance of 12.34 </a:t>
            </a:r>
            <a:r>
              <a:rPr lang="en-US" dirty="0" err="1">
                <a:latin typeface="Times New Roman" pitchFamily="18" charset="0"/>
                <a:cs typeface="Times New Roman" pitchFamily="18" charset="0"/>
              </a:rPr>
              <a:t>mS</a:t>
            </a:r>
            <a:r>
              <a:rPr lang="en-US" dirty="0">
                <a:latin typeface="Times New Roman" pitchFamily="18" charset="0"/>
                <a:cs typeface="Times New Roman" pitchFamily="18" charset="0"/>
              </a:rPr>
              <a:t> in that cell. (Given that conductivity of </a:t>
            </a:r>
            <a:r>
              <a:rPr lang="en-US" dirty="0" smtClean="0">
                <a:latin typeface="Times New Roman" pitchFamily="18" charset="0"/>
                <a:cs typeface="Times New Roman" pitchFamily="18" charset="0"/>
              </a:rPr>
              <a:t>0.1 M </a:t>
            </a:r>
            <a:r>
              <a:rPr lang="en-US" dirty="0" err="1" smtClean="0">
                <a:latin typeface="Times New Roman" pitchFamily="18" charset="0"/>
                <a:cs typeface="Times New Roman" pitchFamily="18" charset="0"/>
              </a:rPr>
              <a:t>KCl</a:t>
            </a:r>
            <a:r>
              <a:rPr lang="en-US" dirty="0" smtClean="0">
                <a:latin typeface="Times New Roman" pitchFamily="18" charset="0"/>
                <a:cs typeface="Times New Roman" pitchFamily="18" charset="0"/>
              </a:rPr>
              <a:t> at </a:t>
            </a:r>
            <a:r>
              <a:rPr lang="en-US" dirty="0">
                <a:latin typeface="Times New Roman" pitchFamily="18" charset="0"/>
                <a:cs typeface="Times New Roman" pitchFamily="18" charset="0"/>
              </a:rPr>
              <a:t>298 K is </a:t>
            </a:r>
            <a:r>
              <a:rPr lang="en-US" dirty="0" smtClean="0">
                <a:latin typeface="Times New Roman" pitchFamily="18" charset="0"/>
                <a:cs typeface="Times New Roman" pitchFamily="18" charset="0"/>
              </a:rPr>
              <a:t>0.01288Scm</a:t>
            </a:r>
            <a:r>
              <a:rPr lang="en-US" baseline="30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TextBox 3"/>
          <p:cNvSpPr txBox="1"/>
          <p:nvPr/>
        </p:nvSpPr>
        <p:spPr>
          <a:xfrm>
            <a:off x="539552" y="4509120"/>
            <a:ext cx="8516760" cy="1477328"/>
          </a:xfrm>
          <a:prstGeom prst="rect">
            <a:avLst/>
          </a:prstGeom>
          <a:noFill/>
        </p:spPr>
        <p:txBody>
          <a:bodyPr wrap="square" rtlCol="0">
            <a:spAutoFit/>
          </a:bodyPr>
          <a:lstStyle/>
          <a:p>
            <a:r>
              <a:rPr lang="en-IN" b="1" dirty="0" smtClean="0"/>
              <a:t>Applications of Conductivity</a:t>
            </a:r>
          </a:p>
          <a:p>
            <a:endParaRPr lang="en-IN" b="1" dirty="0"/>
          </a:p>
          <a:p>
            <a:r>
              <a:rPr lang="en-US" dirty="0" smtClean="0"/>
              <a:t>1. Used </a:t>
            </a:r>
            <a:r>
              <a:rPr lang="en-US" dirty="0"/>
              <a:t>for measuring salinity of water</a:t>
            </a:r>
            <a:r>
              <a:rPr lang="en-US" dirty="0" smtClean="0"/>
              <a:t>.</a:t>
            </a:r>
          </a:p>
          <a:p>
            <a:endParaRPr lang="en-US" dirty="0"/>
          </a:p>
          <a:p>
            <a:r>
              <a:rPr lang="en-US" dirty="0"/>
              <a:t>2. End point of an acid-base titration can be done by conductivity measurements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4"/>
            <a:ext cx="8229600" cy="571504"/>
          </a:xfrm>
        </p:spPr>
        <p:txBody>
          <a:bodyPr>
            <a:normAutofit/>
          </a:bodyPr>
          <a:lstStyle/>
          <a:p>
            <a:pPr algn="ctr"/>
            <a:r>
              <a:rPr lang="en-IN" sz="3200" b="1" dirty="0" smtClean="0">
                <a:solidFill>
                  <a:srgbClr val="C00000"/>
                </a:solidFill>
                <a:latin typeface="Times New Roman" pitchFamily="18" charset="0"/>
                <a:cs typeface="Times New Roman" pitchFamily="18" charset="0"/>
              </a:rPr>
              <a:t>Conductivity</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71438" y="642918"/>
            <a:ext cx="8929718" cy="6000792"/>
          </a:xfrm>
        </p:spPr>
        <p:txBody>
          <a:bodyPr>
            <a:noAutofit/>
          </a:bodyPr>
          <a:lstStyle/>
          <a:p>
            <a:pPr algn="just">
              <a:lnSpc>
                <a:spcPct val="150000"/>
              </a:lnSpc>
            </a:pPr>
            <a:r>
              <a:rPr lang="en-IN" sz="2400" b="1" dirty="0" smtClean="0">
                <a:solidFill>
                  <a:srgbClr val="002060"/>
                </a:solidFill>
                <a:latin typeface="Times New Roman" pitchFamily="18" charset="0"/>
                <a:cs typeface="Times New Roman" pitchFamily="18" charset="0"/>
              </a:rPr>
              <a:t>Electrical energy is taken through matter in the form of electric current. In order to have electric current, charge carriers and driving force are essential. The charge carriers can be either electrons or ions. </a:t>
            </a:r>
          </a:p>
          <a:p>
            <a:pPr algn="just">
              <a:lnSpc>
                <a:spcPct val="150000"/>
              </a:lnSpc>
            </a:pPr>
            <a:r>
              <a:rPr lang="en-IN" sz="2400" b="1" dirty="0" smtClean="0">
                <a:solidFill>
                  <a:srgbClr val="002060"/>
                </a:solidFill>
                <a:latin typeface="Times New Roman" pitchFamily="18" charset="0"/>
                <a:cs typeface="Times New Roman" pitchFamily="18" charset="0"/>
              </a:rPr>
              <a:t>A battery or suitable source of electric energy can be used to provide the driving force. </a:t>
            </a:r>
          </a:p>
          <a:p>
            <a:pPr algn="just"/>
            <a:r>
              <a:rPr lang="en-IN" sz="2400" b="1" dirty="0" smtClean="0">
                <a:solidFill>
                  <a:srgbClr val="002060"/>
                </a:solidFill>
                <a:latin typeface="Times New Roman" pitchFamily="18" charset="0"/>
                <a:cs typeface="Times New Roman" pitchFamily="18" charset="0"/>
              </a:rPr>
              <a:t>The substances which allows the passage of electric current through them are called </a:t>
            </a:r>
            <a:r>
              <a:rPr lang="en-IN" sz="2400" b="1" dirty="0" smtClean="0">
                <a:solidFill>
                  <a:srgbClr val="FF0000"/>
                </a:solidFill>
                <a:latin typeface="Times New Roman" pitchFamily="18" charset="0"/>
                <a:cs typeface="Times New Roman" pitchFamily="18" charset="0"/>
              </a:rPr>
              <a:t>conductors</a:t>
            </a:r>
            <a:r>
              <a:rPr lang="en-IN" sz="2400" b="1" dirty="0" smtClean="0">
                <a:solidFill>
                  <a:srgbClr val="002060"/>
                </a:solidFill>
                <a:latin typeface="Times New Roman" pitchFamily="18" charset="0"/>
                <a:cs typeface="Times New Roman" pitchFamily="18" charset="0"/>
              </a:rPr>
              <a:t> while those which do not allow flow of electric current are called </a:t>
            </a:r>
            <a:r>
              <a:rPr lang="en-IN" sz="2400" b="1" dirty="0" smtClean="0">
                <a:solidFill>
                  <a:srgbClr val="FF0000"/>
                </a:solidFill>
                <a:latin typeface="Times New Roman" pitchFamily="18" charset="0"/>
                <a:cs typeface="Times New Roman" pitchFamily="18" charset="0"/>
              </a:rPr>
              <a:t>insulators</a:t>
            </a:r>
            <a:r>
              <a:rPr lang="en-IN" sz="2400" b="1" dirty="0" smtClean="0">
                <a:solidFill>
                  <a:srgbClr val="002060"/>
                </a:solidFill>
                <a:latin typeface="Times New Roman" pitchFamily="18" charset="0"/>
                <a:cs typeface="Times New Roman" pitchFamily="18" charset="0"/>
              </a:rPr>
              <a:t>. </a:t>
            </a:r>
          </a:p>
          <a:p>
            <a:pPr algn="just"/>
            <a:r>
              <a:rPr lang="en-IN" sz="2400" b="1" dirty="0" smtClean="0">
                <a:latin typeface="Times New Roman" pitchFamily="18" charset="0"/>
                <a:cs typeface="Times New Roman" pitchFamily="18" charset="0"/>
              </a:rPr>
              <a:t>Conductors are of two types:1. </a:t>
            </a:r>
            <a:r>
              <a:rPr lang="en-IN" sz="2400" b="1" dirty="0" smtClean="0">
                <a:solidFill>
                  <a:srgbClr val="C00000"/>
                </a:solidFill>
                <a:latin typeface="Times New Roman" pitchFamily="18" charset="0"/>
                <a:cs typeface="Times New Roman" pitchFamily="18" charset="0"/>
              </a:rPr>
              <a:t>Electronic conductors</a:t>
            </a:r>
            <a:r>
              <a:rPr lang="en-IN" sz="2400" b="1" dirty="0" smtClean="0">
                <a:latin typeface="Times New Roman" pitchFamily="18" charset="0"/>
                <a:cs typeface="Times New Roman" pitchFamily="18" charset="0"/>
              </a:rPr>
              <a:t>: example: metals and semiconductors.2</a:t>
            </a:r>
            <a:r>
              <a:rPr lang="en-IN" sz="2400" b="1" dirty="0" smtClean="0">
                <a:solidFill>
                  <a:srgbClr val="C00000"/>
                </a:solidFill>
                <a:latin typeface="Times New Roman" pitchFamily="18" charset="0"/>
                <a:cs typeface="Times New Roman" pitchFamily="18" charset="0"/>
              </a:rPr>
              <a:t>. Electrolytic conductors</a:t>
            </a:r>
            <a:r>
              <a:rPr lang="en-IN" sz="2400" b="1" dirty="0" smtClean="0">
                <a:latin typeface="Times New Roman" pitchFamily="18" charset="0"/>
                <a:cs typeface="Times New Roman" pitchFamily="18" charset="0"/>
              </a:rPr>
              <a:t>: example: salt solutions, acids, molten salts</a:t>
            </a:r>
            <a:endParaRPr lang="en-IN" sz="24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571496"/>
          </a:xfrm>
        </p:spPr>
        <p:txBody>
          <a:bodyPr>
            <a:normAutofit/>
          </a:bodyPr>
          <a:lstStyle/>
          <a:p>
            <a:pPr algn="ctr"/>
            <a:r>
              <a:rPr lang="en-IN" sz="3200" b="1" dirty="0" smtClean="0">
                <a:solidFill>
                  <a:srgbClr val="C00000"/>
                </a:solidFill>
                <a:latin typeface="Times New Roman" pitchFamily="18" charset="0"/>
                <a:cs typeface="Times New Roman" pitchFamily="18" charset="0"/>
              </a:rPr>
              <a:t>Conductivity</a:t>
            </a:r>
            <a:endParaRPr lang="en-IN" sz="3200" dirty="0"/>
          </a:p>
        </p:txBody>
      </p:sp>
      <p:sp>
        <p:nvSpPr>
          <p:cNvPr id="3" name="Content Placeholder 2"/>
          <p:cNvSpPr>
            <a:spLocks noGrp="1"/>
          </p:cNvSpPr>
          <p:nvPr>
            <p:ph idx="1"/>
          </p:nvPr>
        </p:nvSpPr>
        <p:spPr>
          <a:xfrm>
            <a:off x="142844" y="785794"/>
            <a:ext cx="8929718" cy="5857916"/>
          </a:xfrm>
        </p:spPr>
        <p:txBody>
          <a:bodyPr>
            <a:noAutofit/>
          </a:bodyPr>
          <a:lstStyle/>
          <a:p>
            <a:pPr algn="just">
              <a:lnSpc>
                <a:spcPct val="150000"/>
              </a:lnSpc>
            </a:pPr>
            <a:r>
              <a:rPr lang="en-IN" sz="2400" b="1" dirty="0" smtClean="0">
                <a:solidFill>
                  <a:srgbClr val="7030A0"/>
                </a:solidFill>
                <a:latin typeface="Times New Roman" pitchFamily="18" charset="0"/>
                <a:cs typeface="Times New Roman" pitchFamily="18" charset="0"/>
              </a:rPr>
              <a:t>Conductivity of electrolytic </a:t>
            </a:r>
            <a:r>
              <a:rPr lang="en-IN" sz="2400" b="1" dirty="0" smtClean="0">
                <a:solidFill>
                  <a:srgbClr val="7030A0"/>
                </a:solidFill>
                <a:latin typeface="Times New Roman" pitchFamily="18" charset="0"/>
                <a:cs typeface="Times New Roman" pitchFamily="18" charset="0"/>
              </a:rPr>
              <a:t>conductors (10</a:t>
            </a:r>
            <a:r>
              <a:rPr lang="en-IN" sz="2400" b="1" baseline="30000" dirty="0" smtClean="0">
                <a:solidFill>
                  <a:srgbClr val="7030A0"/>
                </a:solidFill>
                <a:latin typeface="Times New Roman" pitchFamily="18" charset="0"/>
                <a:cs typeface="Times New Roman" pitchFamily="18" charset="0"/>
              </a:rPr>
              <a:t>-3</a:t>
            </a:r>
            <a:r>
              <a:rPr lang="en-IN" sz="2400" b="1" dirty="0" smtClean="0">
                <a:solidFill>
                  <a:srgbClr val="7030A0"/>
                </a:solidFill>
                <a:latin typeface="Times New Roman" pitchFamily="18" charset="0"/>
                <a:cs typeface="Times New Roman" pitchFamily="18" charset="0"/>
              </a:rPr>
              <a:t>Scm</a:t>
            </a:r>
            <a:r>
              <a:rPr lang="en-IN" sz="2400" b="1" baseline="30000" dirty="0" smtClean="0">
                <a:solidFill>
                  <a:srgbClr val="7030A0"/>
                </a:solidFill>
                <a:latin typeface="Times New Roman" pitchFamily="18" charset="0"/>
                <a:cs typeface="Times New Roman" pitchFamily="18" charset="0"/>
              </a:rPr>
              <a:t>-1</a:t>
            </a:r>
            <a:r>
              <a:rPr lang="en-IN" sz="2400" b="1" dirty="0" smtClean="0">
                <a:solidFill>
                  <a:srgbClr val="7030A0"/>
                </a:solidFill>
                <a:latin typeface="Times New Roman" pitchFamily="18" charset="0"/>
                <a:cs typeface="Times New Roman" pitchFamily="18" charset="0"/>
              </a:rPr>
              <a:t>) are very low </a:t>
            </a:r>
            <a:r>
              <a:rPr lang="en-IN" sz="2400" b="1" dirty="0" smtClean="0">
                <a:latin typeface="Times New Roman" pitchFamily="18" charset="0"/>
                <a:cs typeface="Times New Roman" pitchFamily="18" charset="0"/>
              </a:rPr>
              <a:t>when compared with </a:t>
            </a:r>
            <a:r>
              <a:rPr lang="en-IN" sz="2400" b="1" dirty="0" smtClean="0">
                <a:latin typeface="Times New Roman" pitchFamily="18" charset="0"/>
                <a:cs typeface="Times New Roman" pitchFamily="18" charset="0"/>
              </a:rPr>
              <a:t>metals (10</a:t>
            </a:r>
            <a:r>
              <a:rPr lang="en-IN" sz="2400" b="1" baseline="30000" dirty="0" smtClean="0">
                <a:latin typeface="Times New Roman" pitchFamily="18" charset="0"/>
                <a:cs typeface="Times New Roman" pitchFamily="18" charset="0"/>
              </a:rPr>
              <a:t>7</a:t>
            </a:r>
            <a:r>
              <a:rPr lang="en-IN" sz="2400" b="1" dirty="0" smtClean="0">
                <a:latin typeface="Times New Roman" pitchFamily="18" charset="0"/>
                <a:cs typeface="Times New Roman" pitchFamily="18" charset="0"/>
              </a:rPr>
              <a:t>Scm</a:t>
            </a:r>
            <a:r>
              <a:rPr lang="en-IN" sz="2400" b="1" baseline="30000" dirty="0" smtClean="0">
                <a:latin typeface="Times New Roman" pitchFamily="18" charset="0"/>
                <a:cs typeface="Times New Roman" pitchFamily="18" charset="0"/>
              </a:rPr>
              <a:t>-1</a:t>
            </a:r>
            <a:r>
              <a:rPr lang="en-IN" sz="2400" b="1" dirty="0" smtClean="0">
                <a:latin typeface="Times New Roman" pitchFamily="18" charset="0"/>
                <a:cs typeface="Times New Roman" pitchFamily="18" charset="0"/>
              </a:rPr>
              <a:t>). This is </a:t>
            </a:r>
            <a:r>
              <a:rPr lang="en-IN" sz="2400" b="1" dirty="0" smtClean="0">
                <a:solidFill>
                  <a:srgbClr val="7030A0"/>
                </a:solidFill>
                <a:latin typeface="Times New Roman" pitchFamily="18" charset="0"/>
                <a:cs typeface="Times New Roman" pitchFamily="18" charset="0"/>
              </a:rPr>
              <a:t>due to lesser number of charge carriers per unit volume and lower mobility of ions when compared with electrons. </a:t>
            </a:r>
          </a:p>
          <a:p>
            <a:pPr algn="just"/>
            <a:r>
              <a:rPr lang="en-IN" sz="2400" b="1" dirty="0" smtClean="0">
                <a:latin typeface="Times New Roman" pitchFamily="18" charset="0"/>
                <a:cs typeface="Times New Roman" pitchFamily="18" charset="0"/>
              </a:rPr>
              <a:t>Flow of </a:t>
            </a:r>
            <a:r>
              <a:rPr lang="en-IN" sz="2400" b="1" dirty="0" smtClean="0">
                <a:solidFill>
                  <a:srgbClr val="C00000"/>
                </a:solidFill>
                <a:latin typeface="Times New Roman" pitchFamily="18" charset="0"/>
                <a:cs typeface="Times New Roman" pitchFamily="18" charset="0"/>
              </a:rPr>
              <a:t>DC current through electrolytes causes decomposition of electrolytes</a:t>
            </a:r>
            <a:r>
              <a:rPr lang="en-IN" sz="2400" b="1" dirty="0" smtClean="0">
                <a:latin typeface="Times New Roman" pitchFamily="18" charset="0"/>
                <a:cs typeface="Times New Roman" pitchFamily="18" charset="0"/>
              </a:rPr>
              <a:t>. While the flow of AC current has no such effects.</a:t>
            </a:r>
          </a:p>
          <a:p>
            <a:pPr algn="just"/>
            <a:r>
              <a:rPr lang="en-IN" sz="2400" b="1" dirty="0" smtClean="0">
                <a:solidFill>
                  <a:srgbClr val="FF0000"/>
                </a:solidFill>
              </a:rPr>
              <a:t>Electrical resistance </a:t>
            </a:r>
            <a:r>
              <a:rPr lang="en-IN" sz="2400" b="1" dirty="0" smtClean="0"/>
              <a:t>(R) measures the obstruction to the flow of current. </a:t>
            </a:r>
          </a:p>
          <a:p>
            <a:pPr algn="just"/>
            <a:r>
              <a:rPr lang="en-IN" sz="2400" b="1" dirty="0" smtClean="0"/>
              <a:t>Resistance of a conductor is proportional to length(l) and inversely promotional to area of cross section (a) of the conductor			 R </a:t>
            </a:r>
            <a:r>
              <a:rPr lang="el-GR" sz="2400" b="1" dirty="0" smtClean="0"/>
              <a:t>α</a:t>
            </a:r>
            <a:r>
              <a:rPr lang="en-IN" sz="2400" b="1" dirty="0" smtClean="0"/>
              <a:t> l/a</a:t>
            </a:r>
          </a:p>
          <a:p>
            <a:pPr algn="ctr"/>
            <a:r>
              <a:rPr lang="en-IN" sz="2400" b="1" dirty="0" smtClean="0"/>
              <a:t>R =</a:t>
            </a:r>
            <a:r>
              <a:rPr lang="el-GR" sz="2400" b="1" dirty="0" smtClean="0"/>
              <a:t>ρ</a:t>
            </a:r>
            <a:r>
              <a:rPr lang="en-IN" sz="2400" b="1" dirty="0" smtClean="0"/>
              <a:t> x l/a</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14372"/>
          </a:xfrm>
        </p:spPr>
        <p:txBody>
          <a:bodyPr>
            <a:normAutofit fontScale="90000"/>
          </a:bodyPr>
          <a:lstStyle/>
          <a:p>
            <a:pPr algn="ctr"/>
            <a:r>
              <a:rPr lang="en-IN" dirty="0" smtClean="0"/>
              <a:t> </a:t>
            </a:r>
            <a:r>
              <a:rPr lang="en-IN" sz="3200" b="1" dirty="0" smtClean="0">
                <a:solidFill>
                  <a:srgbClr val="C00000"/>
                </a:solidFill>
                <a:latin typeface="Times New Roman" pitchFamily="18" charset="0"/>
                <a:cs typeface="Times New Roman" pitchFamily="18" charset="0"/>
              </a:rPr>
              <a:t>Electrical resistance</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14282" y="1214422"/>
            <a:ext cx="8786874" cy="5357850"/>
          </a:xfrm>
        </p:spPr>
        <p:txBody>
          <a:bodyPr>
            <a:normAutofit fontScale="92500"/>
          </a:bodyPr>
          <a:lstStyle/>
          <a:p>
            <a:pPr algn="just">
              <a:lnSpc>
                <a:spcPct val="150000"/>
              </a:lnSpc>
            </a:pPr>
            <a:r>
              <a:rPr lang="en-IN" sz="2400" b="1" dirty="0" smtClean="0"/>
              <a:t>The constant of proportionality `</a:t>
            </a:r>
            <a:r>
              <a:rPr lang="el-GR" sz="2400" b="1" dirty="0" smtClean="0"/>
              <a:t> ρ </a:t>
            </a:r>
            <a:r>
              <a:rPr lang="en-IN" sz="2400" b="1" dirty="0" smtClean="0"/>
              <a:t>' is called </a:t>
            </a:r>
            <a:r>
              <a:rPr lang="en-IN" sz="2400" b="1" dirty="0" smtClean="0">
                <a:solidFill>
                  <a:srgbClr val="FF0000"/>
                </a:solidFill>
              </a:rPr>
              <a:t>specific resistance or resistivity </a:t>
            </a:r>
            <a:r>
              <a:rPr lang="en-IN" sz="2400" b="1" dirty="0" smtClean="0"/>
              <a:t>of the material. Thus </a:t>
            </a:r>
            <a:r>
              <a:rPr lang="en-IN" sz="2400" b="1" dirty="0" smtClean="0">
                <a:solidFill>
                  <a:srgbClr val="FF0000"/>
                </a:solidFill>
              </a:rPr>
              <a:t>specific resistance</a:t>
            </a:r>
            <a:r>
              <a:rPr lang="en-IN" sz="2400" b="1" dirty="0" smtClean="0"/>
              <a:t> is </a:t>
            </a:r>
            <a:r>
              <a:rPr lang="en-IN" sz="2400" b="1" dirty="0" smtClean="0">
                <a:solidFill>
                  <a:srgbClr val="00B050"/>
                </a:solidFill>
              </a:rPr>
              <a:t>the resistance of a conductor of unit length and unit area of cross section. </a:t>
            </a:r>
            <a:r>
              <a:rPr lang="en-IN" sz="2400" b="1" dirty="0" smtClean="0"/>
              <a:t>The unit of resistivity is ohm cm.</a:t>
            </a:r>
          </a:p>
          <a:p>
            <a:pPr algn="just">
              <a:lnSpc>
                <a:spcPct val="150000"/>
              </a:lnSpc>
            </a:pPr>
            <a:r>
              <a:rPr lang="en-IN" sz="2400" b="1" dirty="0" smtClean="0">
                <a:solidFill>
                  <a:srgbClr val="C00000"/>
                </a:solidFill>
                <a:cs typeface="Times New Roman" pitchFamily="18" charset="0"/>
              </a:rPr>
              <a:t>Electrical conductance </a:t>
            </a:r>
            <a:r>
              <a:rPr lang="en-IN" sz="2400" b="1" dirty="0" smtClean="0">
                <a:cs typeface="Times New Roman" pitchFamily="18" charset="0"/>
              </a:rPr>
              <a:t>(C) is a measure of the ease with which the current flows through a conductor or a solution. The reciprocal of resistance is called </a:t>
            </a:r>
            <a:r>
              <a:rPr lang="en-IN" sz="2400" b="1" dirty="0" smtClean="0">
                <a:solidFill>
                  <a:srgbClr val="FF0000"/>
                </a:solidFill>
                <a:cs typeface="Times New Roman" pitchFamily="18" charset="0"/>
              </a:rPr>
              <a:t>conductance</a:t>
            </a:r>
            <a:r>
              <a:rPr lang="en-IN" sz="2400" b="1" dirty="0" smtClean="0">
                <a:cs typeface="Times New Roman" pitchFamily="18" charset="0"/>
              </a:rPr>
              <a:t>.</a:t>
            </a:r>
          </a:p>
          <a:p>
            <a:pPr algn="just">
              <a:lnSpc>
                <a:spcPct val="150000"/>
              </a:lnSpc>
            </a:pPr>
            <a:r>
              <a:rPr lang="en-IN" sz="2400" b="1" dirty="0" smtClean="0">
                <a:cs typeface="Times New Roman" pitchFamily="18" charset="0"/>
              </a:rPr>
              <a:t>The unit of conductance is ohm</a:t>
            </a:r>
            <a:r>
              <a:rPr lang="en-IN" sz="2400" b="1" baseline="30000" dirty="0" smtClean="0">
                <a:cs typeface="Times New Roman" pitchFamily="18" charset="0"/>
              </a:rPr>
              <a:t>-1</a:t>
            </a:r>
            <a:r>
              <a:rPr lang="en-IN" sz="2400" b="1" dirty="0" smtClean="0">
                <a:cs typeface="Times New Roman" pitchFamily="18" charset="0"/>
              </a:rPr>
              <a:t> or mho or Siemen </a:t>
            </a:r>
          </a:p>
          <a:p>
            <a:pPr algn="just">
              <a:lnSpc>
                <a:spcPct val="150000"/>
              </a:lnSpc>
              <a:buNone/>
            </a:pPr>
            <a:r>
              <a:rPr lang="en-IN" sz="2400" b="1" dirty="0" smtClean="0">
                <a:cs typeface="Times New Roman" pitchFamily="18" charset="0"/>
              </a:rPr>
              <a:t>					C =1/R</a:t>
            </a:r>
          </a:p>
          <a:p>
            <a:pPr algn="just">
              <a:lnSpc>
                <a:spcPct val="150000"/>
              </a:lnSpc>
            </a:pPr>
            <a:endParaRPr lang="en-IN"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71504"/>
          </a:xfrm>
        </p:spPr>
        <p:txBody>
          <a:bodyPr>
            <a:normAutofit/>
          </a:bodyPr>
          <a:lstStyle/>
          <a:p>
            <a:pPr algn="ctr"/>
            <a:r>
              <a:rPr lang="en-IN" sz="3200" b="1" dirty="0" smtClean="0">
                <a:solidFill>
                  <a:srgbClr val="C00000"/>
                </a:solidFill>
                <a:latin typeface="Times New Roman" pitchFamily="18" charset="0"/>
                <a:cs typeface="Times New Roman" pitchFamily="18" charset="0"/>
              </a:rPr>
              <a:t>Specific conductance</a:t>
            </a:r>
            <a:endParaRPr lang="en-IN" sz="3200" dirty="0">
              <a:solidFill>
                <a:srgbClr val="C00000"/>
              </a:solidFill>
            </a:endParaRPr>
          </a:p>
        </p:txBody>
      </p:sp>
      <p:sp>
        <p:nvSpPr>
          <p:cNvPr id="3" name="Content Placeholder 2"/>
          <p:cNvSpPr>
            <a:spLocks noGrp="1"/>
          </p:cNvSpPr>
          <p:nvPr>
            <p:ph idx="1"/>
          </p:nvPr>
        </p:nvSpPr>
        <p:spPr>
          <a:xfrm>
            <a:off x="214282" y="857232"/>
            <a:ext cx="8715436" cy="2857520"/>
          </a:xfrm>
        </p:spPr>
        <p:txBody>
          <a:bodyPr>
            <a:normAutofit lnSpcReduction="10000"/>
          </a:bodyPr>
          <a:lstStyle/>
          <a:p>
            <a:pPr algn="just">
              <a:lnSpc>
                <a:spcPct val="150000"/>
              </a:lnSpc>
            </a:pPr>
            <a:r>
              <a:rPr lang="en-IN" sz="2400" b="1" dirty="0" smtClean="0">
                <a:solidFill>
                  <a:srgbClr val="C00000"/>
                </a:solidFill>
                <a:latin typeface="Times New Roman" pitchFamily="18" charset="0"/>
                <a:cs typeface="Times New Roman" pitchFamily="18" charset="0"/>
              </a:rPr>
              <a:t>Specific conductance or conductivity (</a:t>
            </a:r>
            <a:r>
              <a:rPr lang="el-GR" sz="2400" b="1" dirty="0" smtClean="0">
                <a:solidFill>
                  <a:srgbClr val="C00000"/>
                </a:solidFill>
                <a:latin typeface="Times New Roman" pitchFamily="18" charset="0"/>
                <a:cs typeface="Times New Roman" pitchFamily="18" charset="0"/>
              </a:rPr>
              <a:t>κ</a:t>
            </a:r>
            <a:r>
              <a:rPr lang="en-IN" sz="2400" b="1" dirty="0" smtClean="0">
                <a:solidFill>
                  <a:srgbClr val="C00000"/>
                </a:solidFill>
                <a:latin typeface="Times New Roman" pitchFamily="18" charset="0"/>
                <a:cs typeface="Times New Roman" pitchFamily="18" charset="0"/>
              </a:rPr>
              <a:t>) </a:t>
            </a:r>
            <a:r>
              <a:rPr lang="en-IN" sz="2400" b="1" dirty="0" smtClean="0">
                <a:latin typeface="Times New Roman" pitchFamily="18" charset="0"/>
                <a:cs typeface="Times New Roman" pitchFamily="18" charset="0"/>
              </a:rPr>
              <a:t>The reciprocal of specific resistance (</a:t>
            </a:r>
            <a:r>
              <a:rPr lang="el-GR" sz="2400" b="1" dirty="0" smtClean="0"/>
              <a:t>ρ</a:t>
            </a:r>
            <a:r>
              <a:rPr lang="en-IN" sz="2400" b="1" dirty="0" smtClean="0">
                <a:latin typeface="Times New Roman" pitchFamily="18" charset="0"/>
                <a:cs typeface="Times New Roman" pitchFamily="18" charset="0"/>
              </a:rPr>
              <a:t>) is called specific conductance. </a:t>
            </a:r>
          </a:p>
          <a:p>
            <a:pPr algn="just">
              <a:lnSpc>
                <a:spcPct val="150000"/>
              </a:lnSpc>
            </a:pPr>
            <a:r>
              <a:rPr lang="en-IN" sz="2400" b="1" dirty="0" smtClean="0">
                <a:solidFill>
                  <a:srgbClr val="7030A0"/>
                </a:solidFill>
                <a:latin typeface="Times New Roman" pitchFamily="18" charset="0"/>
                <a:cs typeface="Times New Roman" pitchFamily="18" charset="0"/>
              </a:rPr>
              <a:t>It is defined as the conductance of one cm</a:t>
            </a:r>
            <a:r>
              <a:rPr lang="en-IN" sz="2400" b="1" baseline="30000" dirty="0" smtClean="0">
                <a:solidFill>
                  <a:srgbClr val="7030A0"/>
                </a:solidFill>
                <a:latin typeface="Times New Roman" pitchFamily="18" charset="0"/>
                <a:cs typeface="Times New Roman" pitchFamily="18" charset="0"/>
              </a:rPr>
              <a:t>3</a:t>
            </a:r>
            <a:r>
              <a:rPr lang="en-IN" sz="2400" b="1" dirty="0" smtClean="0">
                <a:solidFill>
                  <a:srgbClr val="7030A0"/>
                </a:solidFill>
                <a:latin typeface="Times New Roman" pitchFamily="18" charset="0"/>
                <a:cs typeface="Times New Roman" pitchFamily="18" charset="0"/>
              </a:rPr>
              <a:t> of a conductor or solution held between two electrodes of 1 cm</a:t>
            </a:r>
            <a:r>
              <a:rPr lang="en-IN" sz="2400" b="1" baseline="30000" dirty="0" smtClean="0">
                <a:solidFill>
                  <a:srgbClr val="7030A0"/>
                </a:solidFill>
                <a:latin typeface="Times New Roman" pitchFamily="18" charset="0"/>
                <a:cs typeface="Times New Roman" pitchFamily="18" charset="0"/>
              </a:rPr>
              <a:t>2</a:t>
            </a:r>
            <a:r>
              <a:rPr lang="en-IN" sz="2400" b="1" dirty="0" smtClean="0">
                <a:solidFill>
                  <a:srgbClr val="7030A0"/>
                </a:solidFill>
                <a:latin typeface="Times New Roman" pitchFamily="18" charset="0"/>
                <a:cs typeface="Times New Roman" pitchFamily="18" charset="0"/>
              </a:rPr>
              <a:t> area placed on the opposite pairs of faces of cube of edge length 1 cm.</a:t>
            </a:r>
            <a:endParaRPr lang="en-IN" sz="2400" b="1" dirty="0">
              <a:solidFill>
                <a:srgbClr val="7030A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85720" y="3857628"/>
            <a:ext cx="8501122"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14"/>
            <a:ext cx="8229600" cy="714380"/>
          </a:xfrm>
        </p:spPr>
        <p:txBody>
          <a:bodyPr>
            <a:normAutofit/>
          </a:bodyPr>
          <a:lstStyle/>
          <a:p>
            <a:pPr algn="ctr"/>
            <a:r>
              <a:rPr lang="en-IN" sz="2800" b="1" dirty="0" smtClean="0">
                <a:solidFill>
                  <a:srgbClr val="C00000"/>
                </a:solidFill>
              </a:rPr>
              <a:t>Conductivity cell</a:t>
            </a:r>
            <a:endParaRPr lang="en-IN" sz="2800" b="1" dirty="0">
              <a:solidFill>
                <a:srgbClr val="C00000"/>
              </a:solidFill>
            </a:endParaRPr>
          </a:p>
        </p:txBody>
      </p:sp>
      <p:sp>
        <p:nvSpPr>
          <p:cNvPr id="3" name="Content Placeholder 2"/>
          <p:cNvSpPr>
            <a:spLocks noGrp="1"/>
          </p:cNvSpPr>
          <p:nvPr>
            <p:ph idx="1"/>
          </p:nvPr>
        </p:nvSpPr>
        <p:spPr>
          <a:xfrm>
            <a:off x="285720" y="1000108"/>
            <a:ext cx="8586790" cy="5500726"/>
          </a:xfrm>
        </p:spPr>
        <p:txBody>
          <a:bodyPr>
            <a:normAutofit fontScale="92500"/>
          </a:bodyPr>
          <a:lstStyle/>
          <a:p>
            <a:pPr algn="just">
              <a:lnSpc>
                <a:spcPct val="150000"/>
              </a:lnSpc>
            </a:pPr>
            <a:r>
              <a:rPr lang="en-IN" sz="2200" b="1" dirty="0" smtClean="0"/>
              <a:t>A conductivity cell consists of two electrode plates coated with finely divided platinum black (to minimise polarisation effects). </a:t>
            </a:r>
          </a:p>
          <a:p>
            <a:pPr algn="just">
              <a:lnSpc>
                <a:spcPct val="150000"/>
              </a:lnSpc>
            </a:pPr>
            <a:r>
              <a:rPr lang="en-IN" sz="2200" b="1" dirty="0" smtClean="0"/>
              <a:t>These two are welded with the ends of platinum wires that are sealed through two glass tubes. </a:t>
            </a:r>
          </a:p>
          <a:p>
            <a:pPr algn="just">
              <a:lnSpc>
                <a:spcPct val="150000"/>
              </a:lnSpc>
            </a:pPr>
            <a:r>
              <a:rPr lang="en-IN" sz="2200" b="1" dirty="0" smtClean="0"/>
              <a:t>The tubes are strongly fixed such that distance between electrodes remains unaltered.</a:t>
            </a:r>
          </a:p>
          <a:p>
            <a:pPr algn="ctr">
              <a:lnSpc>
                <a:spcPct val="150000"/>
              </a:lnSpc>
              <a:buNone/>
            </a:pPr>
            <a:r>
              <a:rPr lang="en-IN" sz="2200" b="1" dirty="0" smtClean="0">
                <a:solidFill>
                  <a:srgbClr val="C00000"/>
                </a:solidFill>
              </a:rPr>
              <a:t>Determination of cell constant</a:t>
            </a:r>
          </a:p>
          <a:p>
            <a:pPr algn="just">
              <a:lnSpc>
                <a:spcPct val="150000"/>
              </a:lnSpc>
            </a:pPr>
            <a:r>
              <a:rPr lang="en-IN" sz="2200" b="1" dirty="0" smtClean="0">
                <a:solidFill>
                  <a:srgbClr val="00B050"/>
                </a:solidFill>
              </a:rPr>
              <a:t>Cell constant may be obtained by measuring `l' and `a'. But it is very difficult to measure the actual area precisely in this type of small cells.</a:t>
            </a:r>
          </a:p>
          <a:p>
            <a:pPr algn="ctr">
              <a:lnSpc>
                <a:spcPct val="150000"/>
              </a:lnSpc>
              <a:buNone/>
            </a:pPr>
            <a:endParaRPr lang="en-IN" sz="2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642942"/>
          </a:xfrm>
        </p:spPr>
        <p:txBody>
          <a:bodyPr>
            <a:normAutofit/>
          </a:bodyPr>
          <a:lstStyle/>
          <a:p>
            <a:pPr algn="ctr"/>
            <a:r>
              <a:rPr lang="en-IN" sz="3200" b="1" dirty="0" smtClean="0">
                <a:solidFill>
                  <a:srgbClr val="C00000"/>
                </a:solidFill>
              </a:rPr>
              <a:t>Determination of cell constant</a:t>
            </a:r>
            <a:endParaRPr lang="en-IN" sz="3200" b="1" dirty="0">
              <a:solidFill>
                <a:srgbClr val="C00000"/>
              </a:solidFill>
            </a:endParaRPr>
          </a:p>
        </p:txBody>
      </p:sp>
      <p:sp>
        <p:nvSpPr>
          <p:cNvPr id="3" name="Content Placeholder 2"/>
          <p:cNvSpPr>
            <a:spLocks noGrp="1"/>
          </p:cNvSpPr>
          <p:nvPr>
            <p:ph idx="1"/>
          </p:nvPr>
        </p:nvSpPr>
        <p:spPr>
          <a:xfrm>
            <a:off x="500034" y="1285860"/>
            <a:ext cx="8429684" cy="5214974"/>
          </a:xfrm>
        </p:spPr>
        <p:txBody>
          <a:bodyPr>
            <a:normAutofit/>
          </a:bodyPr>
          <a:lstStyle/>
          <a:p>
            <a:pPr algn="just">
              <a:lnSpc>
                <a:spcPct val="150000"/>
              </a:lnSpc>
            </a:pPr>
            <a:r>
              <a:rPr lang="en-IN" sz="2000" b="1" dirty="0" smtClean="0"/>
              <a:t>In actual practice cell constant is measured by filling the conductivity cell with a solution of known conductivity like 0.1 M </a:t>
            </a:r>
            <a:r>
              <a:rPr lang="en-IN" sz="2000" b="1" dirty="0" err="1" smtClean="0"/>
              <a:t>KCl</a:t>
            </a:r>
            <a:r>
              <a:rPr lang="en-IN" sz="2000" b="1" dirty="0" smtClean="0"/>
              <a:t> solution.</a:t>
            </a:r>
          </a:p>
          <a:p>
            <a:pPr algn="just">
              <a:lnSpc>
                <a:spcPct val="150000"/>
              </a:lnSpc>
            </a:pPr>
            <a:r>
              <a:rPr lang="en-IN" sz="2000" b="1" dirty="0" smtClean="0"/>
              <a:t>The </a:t>
            </a:r>
            <a:r>
              <a:rPr lang="en-IN" sz="2000" b="1" dirty="0" smtClean="0">
                <a:solidFill>
                  <a:srgbClr val="7030A0"/>
                </a:solidFill>
              </a:rPr>
              <a:t>conductivity</a:t>
            </a:r>
            <a:r>
              <a:rPr lang="en-IN" sz="2000" b="1" dirty="0" smtClean="0"/>
              <a:t> (specific conductance) of 0.1M </a:t>
            </a:r>
            <a:r>
              <a:rPr lang="en-IN" sz="2000" b="1" dirty="0" err="1" smtClean="0"/>
              <a:t>KCl</a:t>
            </a:r>
            <a:r>
              <a:rPr lang="en-IN" sz="2000" b="1" dirty="0" smtClean="0"/>
              <a:t> solution is </a:t>
            </a:r>
            <a:r>
              <a:rPr lang="en-IN" sz="1800" b="1" dirty="0" smtClean="0">
                <a:latin typeface="Times New Roman" pitchFamily="18" charset="0"/>
                <a:cs typeface="Times New Roman" pitchFamily="18" charset="0"/>
              </a:rPr>
              <a:t>0.01288</a:t>
            </a:r>
            <a:r>
              <a:rPr lang="en-IN" sz="2000" b="1" dirty="0" smtClean="0"/>
              <a:t> Scm</a:t>
            </a:r>
            <a:r>
              <a:rPr lang="en-IN" sz="2000" b="1" baseline="30000" dirty="0" smtClean="0"/>
              <a:t>-1</a:t>
            </a:r>
            <a:r>
              <a:rPr lang="en-IN" sz="2000" b="1" dirty="0" smtClean="0"/>
              <a:t> </a:t>
            </a:r>
            <a:r>
              <a:rPr lang="en-IN" sz="2000" b="1" dirty="0" smtClean="0"/>
              <a:t>at 298K.</a:t>
            </a:r>
          </a:p>
          <a:p>
            <a:pPr algn="just">
              <a:lnSpc>
                <a:spcPct val="150000"/>
              </a:lnSpc>
            </a:pPr>
            <a:r>
              <a:rPr lang="en-IN" sz="2000" b="1" dirty="0" smtClean="0">
                <a:solidFill>
                  <a:srgbClr val="7030A0"/>
                </a:solidFill>
              </a:rPr>
              <a:t>Conductivity of 0.1 M </a:t>
            </a:r>
            <a:r>
              <a:rPr lang="en-IN" sz="2000" b="1" dirty="0" err="1" smtClean="0">
                <a:solidFill>
                  <a:srgbClr val="7030A0"/>
                </a:solidFill>
              </a:rPr>
              <a:t>KCl</a:t>
            </a:r>
            <a:r>
              <a:rPr lang="en-IN" sz="2000" b="1" dirty="0" smtClean="0">
                <a:solidFill>
                  <a:srgbClr val="7030A0"/>
                </a:solidFill>
              </a:rPr>
              <a:t> solution(</a:t>
            </a:r>
            <a:r>
              <a:rPr lang="el-GR" sz="2000" b="1" dirty="0" smtClean="0">
                <a:solidFill>
                  <a:srgbClr val="7030A0"/>
                </a:solidFill>
              </a:rPr>
              <a:t>κ</a:t>
            </a:r>
            <a:r>
              <a:rPr lang="en-IN" sz="2000" b="1" dirty="0" smtClean="0">
                <a:solidFill>
                  <a:srgbClr val="7030A0"/>
                </a:solidFill>
              </a:rPr>
              <a:t>) = conductance(C) x cell constant</a:t>
            </a:r>
          </a:p>
          <a:p>
            <a:pPr algn="just">
              <a:lnSpc>
                <a:spcPct val="150000"/>
              </a:lnSpc>
            </a:pPr>
            <a:r>
              <a:rPr lang="en-IN" sz="2000" b="1" dirty="0" smtClean="0"/>
              <a:t>By </a:t>
            </a:r>
            <a:r>
              <a:rPr lang="en-IN" sz="2000" b="1" dirty="0" smtClean="0">
                <a:solidFill>
                  <a:srgbClr val="FF0000"/>
                </a:solidFill>
              </a:rPr>
              <a:t>measuring conductance </a:t>
            </a:r>
            <a:r>
              <a:rPr lang="en-IN" sz="2000" b="1" dirty="0" smtClean="0"/>
              <a:t>of 0.1 M </a:t>
            </a:r>
            <a:r>
              <a:rPr lang="en-IN" sz="2000" b="1" dirty="0" err="1" smtClean="0"/>
              <a:t>KCl</a:t>
            </a:r>
            <a:r>
              <a:rPr lang="en-IN" sz="2000" b="1" dirty="0" smtClean="0"/>
              <a:t> solution in the given cell as described below, the cell constant can be determined.</a:t>
            </a:r>
            <a:endParaRPr lang="en-IN"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8" y="285752"/>
            <a:ext cx="9001156" cy="1142984"/>
          </a:xfrm>
        </p:spPr>
        <p:txBody>
          <a:bodyPr>
            <a:normAutofit fontScale="90000"/>
          </a:bodyPr>
          <a:lstStyle/>
          <a:p>
            <a:pPr algn="just"/>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
            </a:r>
            <a:br>
              <a:rPr lang="en-IN" sz="2800" b="1" dirty="0" smtClean="0">
                <a:solidFill>
                  <a:srgbClr val="C00000"/>
                </a:solidFill>
              </a:rPr>
            </a:br>
            <a:r>
              <a:rPr lang="en-IN" sz="2800" b="1" dirty="0" smtClean="0">
                <a:solidFill>
                  <a:srgbClr val="C00000"/>
                </a:solidFill>
              </a:rPr>
              <a:t>Experimental arrangement and procedure for determination of conductance</a:t>
            </a:r>
            <a:br>
              <a:rPr lang="en-IN" sz="2800" b="1" dirty="0" smtClean="0">
                <a:solidFill>
                  <a:srgbClr val="C00000"/>
                </a:solidFill>
              </a:rPr>
            </a:br>
            <a:endParaRPr lang="en-IN" sz="2800" b="1" dirty="0">
              <a:solidFill>
                <a:srgbClr val="C00000"/>
              </a:solidFill>
            </a:endParaRPr>
          </a:p>
        </p:txBody>
      </p:sp>
      <p:sp>
        <p:nvSpPr>
          <p:cNvPr id="3" name="Content Placeholder 2"/>
          <p:cNvSpPr>
            <a:spLocks noGrp="1"/>
          </p:cNvSpPr>
          <p:nvPr>
            <p:ph idx="1"/>
          </p:nvPr>
        </p:nvSpPr>
        <p:spPr>
          <a:xfrm>
            <a:off x="214282" y="1142984"/>
            <a:ext cx="8715436" cy="2714644"/>
          </a:xfrm>
        </p:spPr>
        <p:txBody>
          <a:bodyPr>
            <a:noAutofit/>
          </a:bodyPr>
          <a:lstStyle/>
          <a:p>
            <a:pPr>
              <a:lnSpc>
                <a:spcPct val="170000"/>
              </a:lnSpc>
            </a:pPr>
            <a:r>
              <a:rPr lang="en-IN" sz="2000" b="1" dirty="0" smtClean="0"/>
              <a:t>A </a:t>
            </a:r>
            <a:r>
              <a:rPr lang="en-IN" sz="2000" b="1" dirty="0" err="1" smtClean="0"/>
              <a:t>modied</a:t>
            </a:r>
            <a:r>
              <a:rPr lang="en-IN" sz="2000" b="1" dirty="0" smtClean="0"/>
              <a:t> form of Wheatstone bridge is used here. One arm of the bridge is connected to conductivity cell containing the test solution. </a:t>
            </a:r>
          </a:p>
          <a:p>
            <a:pPr>
              <a:lnSpc>
                <a:spcPct val="170000"/>
              </a:lnSpc>
            </a:pPr>
            <a:r>
              <a:rPr lang="en-IN" sz="2000" b="1" dirty="0" smtClean="0"/>
              <a:t>A known resistance R is taken out of the resistance box.</a:t>
            </a:r>
          </a:p>
          <a:p>
            <a:pPr>
              <a:lnSpc>
                <a:spcPct val="170000"/>
              </a:lnSpc>
            </a:pPr>
            <a:r>
              <a:rPr lang="en-IN" sz="2000" b="1" dirty="0" smtClean="0"/>
              <a:t> An alternating current source of frequency 1000-4000 Hz is connected  between A and B as in g. 1.12(a) .  </a:t>
            </a:r>
            <a:endParaRPr lang="en-IN" sz="2000" b="1" dirty="0"/>
          </a:p>
        </p:txBody>
      </p:sp>
      <p:pic>
        <p:nvPicPr>
          <p:cNvPr id="4" name="Picture 2"/>
          <p:cNvPicPr>
            <a:picLocks noChangeAspect="1" noChangeArrowheads="1"/>
          </p:cNvPicPr>
          <p:nvPr/>
        </p:nvPicPr>
        <p:blipFill>
          <a:blip r:embed="rId2"/>
          <a:srcRect/>
          <a:stretch>
            <a:fillRect/>
          </a:stretch>
        </p:blipFill>
        <p:spPr bwMode="auto">
          <a:xfrm>
            <a:off x="642910" y="4151171"/>
            <a:ext cx="7929618" cy="26354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642934"/>
          </a:xfrm>
        </p:spPr>
        <p:txBody>
          <a:bodyPr>
            <a:normAutofit/>
          </a:bodyPr>
          <a:lstStyle/>
          <a:p>
            <a:pPr algn="ctr"/>
            <a:r>
              <a:rPr lang="en-IN" sz="2800" b="1" dirty="0" smtClean="0">
                <a:solidFill>
                  <a:srgbClr val="C00000"/>
                </a:solidFill>
              </a:rPr>
              <a:t>Determination of conductance</a:t>
            </a:r>
            <a:endParaRPr lang="en-IN" sz="2800" dirty="0"/>
          </a:p>
        </p:txBody>
      </p:sp>
      <p:sp>
        <p:nvSpPr>
          <p:cNvPr id="3" name="Content Placeholder 2"/>
          <p:cNvSpPr>
            <a:spLocks noGrp="1"/>
          </p:cNvSpPr>
          <p:nvPr>
            <p:ph idx="1"/>
          </p:nvPr>
        </p:nvSpPr>
        <p:spPr>
          <a:xfrm>
            <a:off x="357158" y="1071546"/>
            <a:ext cx="8463314" cy="3429024"/>
          </a:xfrm>
        </p:spPr>
        <p:txBody>
          <a:bodyPr>
            <a:normAutofit fontScale="92500" lnSpcReduction="10000"/>
          </a:bodyPr>
          <a:lstStyle/>
          <a:p>
            <a:pPr algn="just">
              <a:lnSpc>
                <a:spcPct val="170000"/>
              </a:lnSpc>
              <a:buFont typeface="Wingdings" pitchFamily="2" charset="2"/>
              <a:buChar char="ü"/>
            </a:pPr>
            <a:r>
              <a:rPr lang="en-IN" sz="2000" b="1" dirty="0" smtClean="0"/>
              <a:t> </a:t>
            </a:r>
            <a:r>
              <a:rPr lang="en-IN" sz="2000" b="1" dirty="0" smtClean="0">
                <a:solidFill>
                  <a:srgbClr val="7030A0"/>
                </a:solidFill>
              </a:rPr>
              <a:t>Here an alternating current is used since it can prevent electrolysis. </a:t>
            </a:r>
            <a:r>
              <a:rPr lang="en-IN" sz="2000" b="1" dirty="0" smtClean="0"/>
              <a:t>When AC current is used galvanometer cannot be used as the null point detector. </a:t>
            </a:r>
          </a:p>
          <a:p>
            <a:pPr algn="just">
              <a:lnSpc>
                <a:spcPct val="170000"/>
              </a:lnSpc>
            </a:pPr>
            <a:r>
              <a:rPr lang="en-IN" sz="2000" b="1" dirty="0" smtClean="0"/>
              <a:t>Here the null point detector is a head phone which produces a sound corresponds to AC frequency. The bridge can be balanced by moving the sliding jockey. At balancing point the sound intensity becomes zero. From </a:t>
            </a:r>
            <a:r>
              <a:rPr lang="en-IN" sz="2000" b="1" dirty="0" err="1" smtClean="0"/>
              <a:t>Wheatstones</a:t>
            </a:r>
            <a:r>
              <a:rPr lang="en-IN" sz="2000" b="1" dirty="0" smtClean="0"/>
              <a:t> bridge principle at the null point,</a:t>
            </a:r>
            <a:endParaRPr lang="en-IN" sz="2000" b="1" dirty="0"/>
          </a:p>
        </p:txBody>
      </p:sp>
      <p:pic>
        <p:nvPicPr>
          <p:cNvPr id="2051" name="Picture 3"/>
          <p:cNvPicPr>
            <a:picLocks noChangeAspect="1" noChangeArrowheads="1"/>
          </p:cNvPicPr>
          <p:nvPr/>
        </p:nvPicPr>
        <p:blipFill>
          <a:blip r:embed="rId2"/>
          <a:srcRect/>
          <a:stretch>
            <a:fillRect/>
          </a:stretch>
        </p:blipFill>
        <p:spPr bwMode="auto">
          <a:xfrm>
            <a:off x="1142976" y="4643446"/>
            <a:ext cx="6500858" cy="16335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338</TotalTime>
  <Words>763</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10 Conductivity </vt:lpstr>
      <vt:lpstr>Conductivity</vt:lpstr>
      <vt:lpstr>Conductivity</vt:lpstr>
      <vt:lpstr> Electrical resistance</vt:lpstr>
      <vt:lpstr>Specific conductance</vt:lpstr>
      <vt:lpstr>Conductivity cell</vt:lpstr>
      <vt:lpstr>Determination of cell constant</vt:lpstr>
      <vt:lpstr>             Experimental arrangement and procedure for determination of conductance </vt:lpstr>
      <vt:lpstr>Determination of conductance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Conductivity </dc:title>
  <dc:creator>Rani</dc:creator>
  <cp:lastModifiedBy>i</cp:lastModifiedBy>
  <cp:revision>46</cp:revision>
  <dcterms:created xsi:type="dcterms:W3CDTF">2020-12-18T05:03:44Z</dcterms:created>
  <dcterms:modified xsi:type="dcterms:W3CDTF">2021-12-26T01:07:20Z</dcterms:modified>
</cp:coreProperties>
</file>