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88" r:id="rId5"/>
    <p:sldId id="259" r:id="rId6"/>
    <p:sldId id="323" r:id="rId7"/>
    <p:sldId id="324" r:id="rId8"/>
    <p:sldId id="267" r:id="rId9"/>
    <p:sldId id="282" r:id="rId10"/>
    <p:sldId id="283" r:id="rId11"/>
    <p:sldId id="260" r:id="rId12"/>
    <p:sldId id="264" r:id="rId13"/>
    <p:sldId id="263" r:id="rId14"/>
    <p:sldId id="268" r:id="rId15"/>
    <p:sldId id="271" r:id="rId16"/>
    <p:sldId id="289" r:id="rId17"/>
    <p:sldId id="284" r:id="rId18"/>
    <p:sldId id="285" r:id="rId19"/>
    <p:sldId id="306" r:id="rId20"/>
    <p:sldId id="292" r:id="rId21"/>
    <p:sldId id="275" r:id="rId22"/>
    <p:sldId id="290" r:id="rId23"/>
    <p:sldId id="274" r:id="rId24"/>
    <p:sldId id="291" r:id="rId25"/>
    <p:sldId id="276" r:id="rId26"/>
    <p:sldId id="278" r:id="rId27"/>
    <p:sldId id="293" r:id="rId28"/>
    <p:sldId id="280" r:id="rId29"/>
    <p:sldId id="310" r:id="rId30"/>
    <p:sldId id="265" r:id="rId31"/>
    <p:sldId id="266" r:id="rId32"/>
    <p:sldId id="311" r:id="rId33"/>
    <p:sldId id="313" r:id="rId34"/>
    <p:sldId id="314" r:id="rId35"/>
    <p:sldId id="315" r:id="rId36"/>
    <p:sldId id="312" r:id="rId37"/>
    <p:sldId id="301" r:id="rId38"/>
    <p:sldId id="302" r:id="rId39"/>
    <p:sldId id="286" r:id="rId40"/>
    <p:sldId id="287" r:id="rId41"/>
    <p:sldId id="269" r:id="rId42"/>
    <p:sldId id="295" r:id="rId43"/>
    <p:sldId id="296" r:id="rId44"/>
    <p:sldId id="297" r:id="rId45"/>
    <p:sldId id="305" r:id="rId46"/>
    <p:sldId id="307" r:id="rId47"/>
    <p:sldId id="317" r:id="rId48"/>
    <p:sldId id="318" r:id="rId49"/>
    <p:sldId id="32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71.wmf"/><Relationship Id="rId4"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2-02T06:50:32.945"/>
    </inkml:context>
    <inkml:brush xml:id="br0">
      <inkml:brushProperty name="width" value="0.05292" units="cm"/>
      <inkml:brushProperty name="height" value="0.05292" units="cm"/>
      <inkml:brushProperty name="color" value="#FF0000"/>
    </inkml:brush>
  </inkml:definitions>
  <inkml:trace contextRef="#ctx0" brushRef="#br0">17445 7126 0,'0'18'266,"0"-1"-251,0 1 17,0 0-1,0-1-16,0 1 17,0 0-17,0-1 17,0 1-32,0-1 15,0 1 1,0 0-1,0-1 1,0 1 0,0 0-1,0-1 17,0 1-17,0 0 16,0-1 1</inkml:trace>
  <inkml:trace contextRef="#ctx0" brushRef="#br0" timeOffset="45614.78">17445 7655 0,'0'18'344,"0"0"-329,0-1 32,0 1-31,-18-1-1,18 1-15,0 0 94,0-1-63,0 1-31,0 0 47,0-1-31,0 1 31,0 0 47,0-1-63,0 1 16,0-1 31,0 1 62,0 0-108,0-1-1,0 1 31,0 0-46</inkml:trace>
  <inkml:trace contextRef="#ctx0" brushRef="#br0" timeOffset="49739.89">17480 8273 0,'0'17'297,"0"1"-282,0 0 17,0-1 30,0 1-31,0-1 32,0 1-32,0 0 16,-18-18-16,18 17-15,0 1 0,0 0 30,0-1-30,0 1 0,0 0 15,0-1-15,-17 1-1,17-1 1,0 1 15,0 0 0,0-1-15,0 1 312,0 0-265,0-1-1,0 1-15,0 0-31,0-1 30,0 1-30</inkml:trace>
  <inkml:trace contextRef="#ctx0" brushRef="#br0" timeOffset="106268.3">17427 8731 0,'18'0'390,"-1"0"-343,1 0-31,0-17 15,-18-1 0,17 0-15,1 1 250,-18-1-141,18 18-94,-1 0 0,-17-18-31,18 18 16,-18-17 15,18-1-15,-1 18 15,1 0 16,0 0-16,-1-18 0,-17 1 0,18 17 1,-1 0-17,-17-18 1,18 1 15,0 17 0,-1 0-15,-17-18 31,18 18-31,-18-18 15,18 18-16,-18-17 1,0-1 47,17 18-63,-17-18 15,0 1 48,18 17-63,-18-18 15,18 0 1,-18 1 15,17-1-15,1 18-1,-18-35 1,0 17 0,17 1-1,1 17 1,-18-18 0,18 18-1,-18-18 110,17 18-109,1 0 15,0 0 32,-1 0-32,-17-17 16,18-1-16,0 18-15,-18-18-1,17 18 1,-17-17-1,18 17 1,-1 0 0,-17-18-1,36 1 1,-19-1 0,1 18-1,0 0 1,-18-18-1,17 1 1,1 17 0,0 0-1,-1 0 1,1 0 15,0-18 0,-1 18-15,1 0 0,-18-18-16,17 18 31,1-17 0,0 17 0,-1-18-15,1 0 0,17 18 15,-17 0-15,0 0-1,-1 0 16,1 0 16,-1 0 47,-17-17-78,18 17 31,0 0-16,-18-18-16,17 18 17,1 0-17,0 0 17,-1 0 14,1 0-30,0 0 31,-1 0 0,1 0 31,-1 0 78,1 0-62,0 0-32,-1 0-46,1 0 0,0 0 77,-1 0-61,1 18 202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2-07T03:27:11.589"/>
    </inkml:context>
    <inkml:brush xml:id="br0">
      <inkml:brushProperty name="width" value="0.05292" units="cm"/>
      <inkml:brushProperty name="height" value="0.05292" units="cm"/>
      <inkml:brushProperty name="color" value="#FF0000"/>
    </inkml:brush>
  </inkml:definitions>
  <inkml:trace contextRef="#ctx0" brushRef="#br0">17586 10707 0,'18'0'156,"-1"0"-156,1 0 15,0 0-15,-1 0 16,-17 17-16,35-17 16,-17 0-16,-18 18 15,18-18-15,-1 0 16,1 0-16,0 0 16,-1 0-1,1 0 1,0 0 15,-1 0 0,1 0 1,-1 0-17,1 0 16,0 0-31,-1 0 16,1 0 0,17 18-16,-17-18 15,0 0 1,-1 0-16,1 0 16,-1 0-16,1 0 15,0 17-15,-1-17 16,1 18-16,17-18 15,1 0 1,-19 0-16,19 0 16,-1 0-16,-18 0 0,1 0 15,0 0-15,-1 0 16,19 0-16,-1 0 16,-17 0-1,-1 0-15,1 0 16,-1 0-16,1 0 15,0 0-15,-1 0 16,1 0 0,0 0-16,-1 0 15,1 0 1,0 0-16,-1 0 16,1 0-1,-1 0 16,1 0-31,0 0 47,-1 0-15,1 0-17</inkml:trace>
  <inkml:trace contextRef="#ctx0" brushRef="#br0" timeOffset="2062.27">18662 10548 0,'18'0'94,"-1"0"-63,1 0-15,-1 18 0,1-1-1,-18 1 32,18 0-31,-1-18-1,1 0 17,0 17 124,-1 1-140,1-18 30,-18 18-46,18-18 16,-1 0 15,-17 17 79,0 1-95,0-1 17,0 1-17,0 0 1,-17-1-16,-1-17 0,18 18 15,-18-18 1,1 0-16,17 18 16,0-1-1,-18-17 63,0 18-62,1 0 0,17-1-1,-18-17 1,0 0-16,18 18 16,0-1 15,-17-17-16,-1 0 79,18 18-63</inkml:trace>
  <inkml:trace contextRef="#ctx0" brushRef="#br0" timeOffset="4198.91">17815 10530 0,'-17'0'203,"-1"0"-187,18 18-1,-18 0-15,1-18 16,-1 0 0,18 17-1,-18 1 17,1-18-17,17 18 16,-18-18-31,18 17 16,-17-17 0,-1 0-16,0 0 109,18 18-109,-17-18 16,17 18 15,-18-18-15,18 17-16,-18-17 15,1 0 16,17 18 173,0-1-189,0 1 1,0 0-1,0-1-15,17-17 16,1 18-16,-18 0 16,0-1-16,18-17 15,-1 18-15,-17 0 16,18-18-16,0 0 16,-1 17-16,-17 1 15,18-18 1,-1 0-16,1 17 15,0-17 1,-1 0 0,1 0 31</inkml:trace>
  <inkml:trace contextRef="#ctx0" brushRef="#br0" timeOffset="5394.2">17939 10883 0,'0'-17'109,"0"-1"-93,17 18-1,1-18-15,17 18 16,-17 0 0,17-17-1,-17 17-15,-18-18 16,17 18-16,19 0 15,-19 0 1,1 0 0,0 0 31</inkml:trace>
  <inkml:trace contextRef="#ctx0" brushRef="#br0" timeOffset="6477.4">18115 10813 0,'0'17'94,"0"1"-94,0 0 16,0-1-16,0 18 15,0 1 1,0-1-16,0-17 16,0-1-1,0 1 1,0 0-1,0-1 32,0 1-31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2-07T03:26:33.176"/>
    </inkml:context>
    <inkml:brush xml:id="br0">
      <inkml:brushProperty name="width" value="0.05292" units="cm"/>
      <inkml:brushProperty name="height" value="0.05292" units="cm"/>
      <inkml:brushProperty name="color" value="#FF0000"/>
    </inkml:brush>
  </inkml:definitions>
  <inkml:trace contextRef="#ctx0" brushRef="#br0">11201 8696 0,'17'0'391,"1"0"-391,0 0 31,-1 0-15,1 0 0,0 0-16,-1 0 15,1 0 1,-1 0-1,1 0-15,17 0 16,-17 0 0,17 0-16,-17 0 15,17 0 1,0 0 0,-17 0-16,0 0 15,-1 0 1,1 0 15,0 0-31,-1 0 31,1 0-15,0 0-16,-1 0 31,1 0-31,-1 0 31,1 0-31,0 0 16,-1 0 0,1 18-1,0-18 1,-18 17 0,17-17-16,1 18 15,0-18 1,-1 0-16,1 0 15,17 0-15,-35 18 16,18-18-16,-1 0 16,-17 17-16,18-17 15,17 0-15,-17 18 32,0-18-32,-1 0 15,1 0 32,0 0-31,-1 0 46,1 0-46,-1 0 31</inkml:trace>
  <inkml:trace contextRef="#ctx0" brushRef="#br0" timeOffset="2240.42">10301 8308 0,'0'-18'109,"18"18"-109,-1 0 16,-17-17 0,18 17-16,0-18 15,-1 18 1,-17-18-16,18 18 16,0-35-1,-1 35-15,1 0 16,-1 0-16,1 0 15,0 0 1,17 0 0,-17 0-16,-1 0 15,1 0 1,0 0 0,-1 0-16,1 0 15,17 0 1,-17 0-16,-1 0 15,1 0-15,0 0 16,-1 0 15,1 0 16</inkml:trace>
  <inkml:trace contextRef="#ctx0" brushRef="#br0" timeOffset="20797.61">2857 13141 0,'18'0'250,"17"0"-235,-17 0-15,17 0 16,-17 0-16,0 0 15,-1 0-15,1 0 16,0 0-16,-1 0 31,1 0-31,-1 0 16,1 0 0,0 0-16,-1 0 15,1 0-15,17 0 16,-17 0-16,17 0 15,-17 0 1,-1 0-16,1 0 16,0 0-16,-1 0 15,1 0-15,0 0 0,-1 0 16,1 0-16,0 0 16,17 0-16,-18 0 15,19 0-15,-19 0 16,1 0-16,0 0 15,-1 0-15,1 0 16,17 0-16,-17 0 16,0 0-16,17 0 15,-18 0-15,19 0 0,-1 0 16,0 0-16,1 0 16,-19 0-16,36 0 15,-35 0-15,17 0 16,0 0-16,-17 0 15,17 0-15,-17 0 16,-1 0-16,19 0 16,-19 0-16,19 0 15,-19 0-15,1 0 16,17 0-16,-17 0 0,0 0 16,17 0-16,0 18 15,-17-18-15,17 17 16,-17-17-16,-1 0 15,19 0-15,-1 0 16,-18 0-16,19 0 16,-19 0-16,19 0 15,-19 0-15,1 0 16,0 0-16,-1 0 16,1 0-16,-1 0 15,1 0-15,0 0 0,17 0 16,0 18-1,-17-18-15,17 0 0,-17 0 16,17 0-16,0 0 16,-17 0-16,35 0 15,-18 18-15,-17-18 16,17 0-16,0 0 16,1 0-1,-19 0-15,1 0 16,0 0-16,17 0 15,0 17-15,-17-17 0,-1 0 16,19 18-16,-19-18 16,19 0-16,-19 0 15,19 0-15,-19 0 16,1 0-16,17 0 16,-17 0-16,-1 17 15,19-17-15,-36 18 16,35-18-16,-17 18 15,17-18 1,-17 0 0,-1 0-16,1 0 15,-1 0-15,1 0 16,0 0 15,-1 0-15,1 0-1,0 0 17,-1 0-17,1 0-15,17 0 16,-17 0-16,-1 0 16,19 0-16,-1 0 15,-17 0-15,17 0 16,0-18-16,-17 18 15,0-18-15,17 18 16,-18 0-16,19-17 16,-1 17-16,-17-18 15,-1 18-15,36 0 16,-35 0-16,35 0 0,-36 0 16,19 0-16,17-17 15,-36 17-15,18 0 16,-17 0-16,0 0 15,-1 0-15,1 0 16,0 0-16,-1 0 16,1 0-16,0 0 15,-1 0-15,1 0 16,0 0-16,-1 0 16,1 0-1,-1 0 1,1 0 15</inkml:trace>
  <inkml:trace contextRef="#ctx0" brushRef="#br0" timeOffset="79310.66">6032 16545 0,'0'18'110,"0"0"-95,0-1 1,0 1-16,0 17 15,0 0 1,0 1-16,0-19 16,0 1-16,0 0 0,0 17 15,0-18 1,0 1-16,0 0 16,0-1-16,0 1 15,0 0 1,0-1-16,0 1 15,0 17 1,0-17-16,0 0 16,0 17-16,0 0 15,0-17 1,0-1 0,0 1-1,0 0 16,0-1 32,0 1 46,0 0-109,0-1 16,0 1-16,0-1 16,0 1-16,0 0 15,0-1 1,0 1 15</inkml:trace>
  <inkml:trace contextRef="#ctx0" brushRef="#br0" timeOffset="83741.06">6032 16492 0,'18'0'78,"17"0"-63,1-17 1,-1 17-16,-17 0 16,-1-18-16,1 18 15,17 0-15,0-18 16,1 1-16,-1 17 15,0 0 1,1 0 0,-19 0-16,1 0 15,-1 0-15,1 0 16,0 0-16,17 0 16,-17 0-16,-1 0 15,1 0-15,0 0 16,17 0-16,-18 0 15,1 0 1,0 0-16,17 0 16,-17 0-16,-1 0 15,1 0-15,17 0 16,1 0-16,16 0 16,-34 0-1,17 0-15,1 0 16,-19 0-16,19 0 15,-19 0-15,18 0 0,18 0 16,-35 0-16,35 0 16,0 0-16,-36 0 15,36 0-15,-35 0 16,35 0-16,-18 0 16,-17 0-16,17 0 15,0 0-15,-17 0 16,17 0-16,-17 0 15,17 0-15,-17 0 16,17 0 0,0 0-1,-17 0-15,0 0 16,17 0-16,-17 0 16,17 0-16,-17 0 15,-1 0-15,18 0 16,1 0-1,-19 0-15,19-18 16,-19 18-16,1 0 16,35 0-16,-35 0 0,-1 0 15,18 0-15,-17 0 16,0 0-16,17 0 16,-17 0-16,-1 0 15,19 0-15,-19 0 16,18 0-16,-17 0 15,17 0-15,-17 0 16,0 0-16,-1 0 16,1 0-16,0 0 15,-1 0-15,1 0 16,-1 0-16,1 0 16,0 0 30,-1 0-14,1 0-1,0 0-31,-1 0 16,1 0-1,0 0 1,-1 0-1,1 0-15,0 0 16,-1 0-16,1 0 16,-1-17-16,1 17 15,17 0-15,-17 0 16,0 0 0,-1 0 30,1 0-30,0 0 78,-1 17-47,1 1-47,-18-1 0,17 36 15,1-35 1,0 35-16,-18 17 16,0-34-16,0 17 15,0-36-15,17 19 16,-17 16-16,0-34 15,0 17-15,18 1 16,-18-19-16,0 19 16,0-19-16,0 1 15,0 0-15,0-1 16,0 1 0,0 17-16,0-17 15,0-1 1,0 1-16,0 0 15,0-1-15,0 1 32,0 0-17,0-1 267,0 1-267,-35-1 1,-1-17-16,1 18 15,0-18-15,0 0 16,-1 0-16,-17 18 16,18-18-16,-35 17 15,52-17-15,-35 0 16,0 0-16,18 18 16,-18-18-16,0 0 15,18 0-15,-18 0 0,0 0 16,35 0-16,-17 0 15,17 0-15,-17 0 16,0 0-16,17 0 16,-17 0-16,17 0 15,-17 0-15,0 0 16,17 0-16,-17 0 16,17 0-16,-35 0 15,18 0-15,17 0 16,-35 0-16,18 0 15,17 0-15,-17 0 0,18 0 16,-1 0-16,-17 0 16,-1 0-1,19 0-15,-19 0 16,19 0 0,-1 0-16,1 0 15,-1 0-15,-17 0 16,17 0-16,0 18 15,-17-18-15,17 0 16,-17 0-16,0 17 0,17-17 16,-17 0-16,17 0 15,1 0-15,-19 18 16,1-18 0,17 0-16,-17 0 15,18 0 1,-1 0-1,0 0-15,1 0 16,-1 0-16,0 0 16,-17 0-1,0 0-15,0 18 16,17-18-16,-17 0 16,-1 0-16,1 0 15,17 0 1,1 0-16,-19 0 15,19 0-15,-18 0 16,17 0-16,0 0 16,1 0-16,-1 0 15,-17 0 1,17 0 0,-17 0-16,17 0 15,-17 0 1,17 0-16,-17 0 15,0 0 1,17 0-16,-17 0 16,17 0-16,-17 0 15,17 0 1,1 0 0,-1 0-1,0 0 1,1 0 78,-1 0-79,0 0 16,1 0-31,-1 0 16,0 0 15,1 0-15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2-07T03:39:33.190"/>
    </inkml:context>
    <inkml:brush xml:id="br0">
      <inkml:brushProperty name="width" value="0.05292" units="cm"/>
      <inkml:brushProperty name="height" value="0.05292" units="cm"/>
      <inkml:brushProperty name="color" value="#FF0000"/>
    </inkml:brush>
  </inkml:definitions>
  <inkml:trace contextRef="#ctx0" brushRef="#br0">8396 7814 0,'0'18'422,"0"-1"-391,0 1-31,0 0 31,0-1-31,0 1 0,0-1 47,0 1-31,0 0 15,0-1-16,18 1-15,-18 0 32,0-1-32,17-17 15,-17 18 1,0 0-16,0-1 16,0 1-1,0 0 1,0-1 15,0 1-31,18-18 16,-18 17-1,0 1-15,0 0 16,18-18-16,-18 17 31,0 1-31,0 0 31,0-1-15,17 1-16,-17 0 16,0-1-1,0 1 1,18-1-16,-18 1 16,0 0-16,0-1 15,0 1-15,0 0 16,0-1-1,18 1 1,-18 0 0,0-1-1,0 1-15,17-1 16,-17 19-16,0-1 16,0-17-16,0-1 15,0 19-15,0-19 16,0 1-16,0 0 15,18-1-15,-18 1 0,0-1 16,0 1 0,0 0-16,0-1 31,17 1-15,-17 0-1,18-18-15,-18 17 16,0 1-16,0 0 15,0 17-15,18-18 16,-18 1-16,17 17 0,-17-17 16,0 35-16,18-35 15,-18 17 1,0-18-16,0 1 31,0 0-31,18-1 31,-18 19-31,17-36 16,-17 17-16,0 19 16,0-19-1,0 1 1,0 0 15,18-1-31,-18 1 16,0-1-1,0 1 1,18-18-16,-18 18 16,0-1-16,0 1 15,0 0 17,0-1-17,0 1 79</inkml:trace>
  <inkml:trace contextRef="#ctx0" brushRef="#br0" timeOffset="3434.93">10372 7849 0,'0'18'62,"17"-18"-46,-17 18-1,18-1-15,-18 1 16,18-18-16,-18 17 16,0 1-16,0 0 15,17-1 1,-17 1-16,18 0 15,-18-1-15,0 1 16,0 0 0,17-1-16,1 1 15,-18 0 1,18-1 0,-18 18-16,0-17 15,0 0 1,17-1-16,1 1 15,-18 0 1,0-1 0,0 1-16,0 0 31,18-18-15,-18 17-16,0 1 15,0-1 32,0 1-31,0 0 15,0-1-15,0 1-1,0 0 1,0 17-1,0-17 1,0-1 0,0 1-16,0-1 15,0 19-15,0-1 16,0-17-16,0 17 16,0 0-16,0-17 15,0 0-15,0 17 0,0-18 16,0 36-16,0-17 15,0-19-15,0 1 16,0 0-16,0 34 16,0-16-16,0-19 15,0 19-15,0-19 16,0 1 0,0 0-16,0-1 15,0 1 1,0-1-1,0 1-15,0 0 16,0-1 0,0 1-16,0 0 15,0-1 1,0 1-16,0 0 16,0-1 77,0 1-77,0 0 0,17-1-1,1-17 48,-18 18-63,18-1 47,-1 1-32,1 0 16,-18-1-15,18-17 0,-1 0-1,-17 18 1,0 0 0,18-1-1,-1-17 16,-17 18-15,0 0 0,18-18-1,0 17 17,-18 1-17,0-1 1</inkml:trace>
  <inkml:trace contextRef="#ctx0" brushRef="#br0" timeOffset="10319.27">8255 6809 0,'18'0'328,"-18"17"-234,17-17-63,-17 18-15,18-18-16,-18 18 15,18-1 32,-18 1 16,17-1-48,1-17 1,-18 18-1,0 0 1,17-1 0,1-17-1,-18 18-15,0 0 32,18-18 202,-1-36-187,1 36-47,-18-17 15,0-1-15,0 0 16,0 1 0,18-1-16,-18 1 47,17-1-1,1 18-14,-18-18-32,0 1 15,18-1 1,-1 18 15,-17-18-15,18 1-1</inkml:trace>
  <inkml:trace contextRef="#ctx0" brushRef="#br0" timeOffset="20676.84">9260 10107 0,'0'-18'218,"36"18"-218,-19-17 16,1 17-16,0 0 16,-1 0-1,1 0-15,-18-18 16,18 18-16,-1-17 16,1 17 30,-1 0-30,1 0 15,-18-18-15,18 18 0,-1 0-16,1 0 15,0 0 1,-1-18-16,-17 1 15,18 17 1,0 0 0</inkml:trace>
  <inkml:trace contextRef="#ctx0" brushRef="#br0" timeOffset="22093.28">9437 10089 0,'0'18'109,"0"0"-109,0-1 16,0 1-16,0 17 15,0-17-15,0 17 16,0-17 0,0-1-16,0 1 15,0 0 1,0-1-16,0 1 16,0 0-1,0-1-15,0 1 16,0 0-1,0-1 1,0 1 93</inkml:trace>
  <inkml:trace contextRef="#ctx0" brushRef="#br0" timeOffset="30327.91">10301 7020 0,'0'18'234,"0"0"-187,18-18-31,-18 17-1,0 1 1,17-18-1,1 0 1,-18 17 0,18 1-1,-1 0 32,-17-1-16,18-17 313,0 0-297,-1 0-16,1 0 63,-18-17-63,17 17-15,-17-18 0,18 0-16,0 1 31,-18-1-16,17 18-15,-17-17 16,0-1 62,18 0-47,-18 1-15,0-1 0,18 18-1,-18-18-15</inkml:trace>
  <inkml:trace contextRef="#ctx0" brushRef="#br0" timeOffset="36032.01">11324 10054 0,'18'0'219,"-1"0"-219,1 0 15,0 0 1,-1 0 0,1 0-1,0 0-15,-1 0 16,1 0-16,17-17 15,-17 17 1,-1 0 0,1 0-16,0 0 15,-1 0 32,1 0-31</inkml:trace>
  <inkml:trace contextRef="#ctx0" brushRef="#br0" timeOffset="37612.58">11395 10054 0,'0'18'157,"0"-1"-142,0 1-15,0 17 16,0 1-1,0-19-15,0 36 16,17-18-16,-17 1 16,0-19-1,0 1 1,0 0 0,0-1 15,0 1 16</inkml:trace>
  <inkml:trace contextRef="#ctx0" brushRef="#br0" timeOffset="44518.68">12224 7003 0,'0'17'157,"0"1"-126,0 0-15,17-18-16,-17 17 15,18-17 1,-18 18 15,18-18-15,-18 17-1,17-17-15,1 0 32,-18 18-32,0 0 15,0-1 32,0 1-31,18-18 46,-18 18-46,17-18 187,1 0-172,-1-18-15,1 0-16,-18 1 15,18 17-15,-18-18 16,17 18-16,-17-18 16,18 1-1,-18-1 1,18 18-16,-1 0 31,-17-17-31,0-1 47,18 0-16,0 1-31,-18-1 16,0 0 0,17 18-16,-17-17 15,18 17-15,-18-18 16,18 18-1,-18-18-15,0 1 16</inkml:trace>
  <inkml:trace contextRef="#ctx0" brushRef="#br0" timeOffset="48383.69">12382 7620 0,'0'18'188,"0"-1"-172,0 19-16,0-1 15,0 0 1,0-17-16,0-1 15,0 1-15,0 17 16,0-17 0,0 0-1,0-1 1,0 1 46,0-1-46,0 1 15,18 0-15,-18-1-16,18-17 16,-18 18-16,0 0 15,0-1 32,0 1-31,0 0-1,17-18 1,-17 17 0,0 19-16,18-36 15,-18 17-15,0 1 0,18-18 16,-18 17-16,0 1 15,0 0 1,0-1-16,17 1 16,-17 0-1,0-1-15,18-17 16,-18 18-16,0 0 16,0-1-16,0 1 15,0-1 1,0 1-1,0 0-15,0-1 32,0 1-1,0 0 235,0-1-235,0 1-16,0 0-15,0-1 16,18 1 0,-18-1-1,0 19-15,0-19 16,17 1 0,-17 0-1,0-1-15,18 1 16,-18 17-16,0-17 15,0 17 1,0-17-16,0-1 16,0 1-1,0 0 1,0-1 0,0 1-16,0 0 31,0-1-16,0 1-15,0 0 32,18-1-32,-1 1 31,-17-1-31,0 1 16,0 0-1,0-1-15,18-17 16,-18 18-16,17 17 0,1-35 15,-18 36-15,0-19 16,18 1-16,-18 17 16,17-35-16,-17 18 15,18-1 1,-18 1-16,0 0 31,0-1 0,0 1 94,0 0-109,0-1 0,0 1 31,0 0-32,0-1 32,0 1-31,0-1-1,0 1 32,0 0-31,0-1 15,0 1-15,0 0-16,0-1 15,0 1 1,0 0 0,0-1-1,0 1 16,0-1-15,0 1 0,0 0-1,0-1 1,0 1 0,0 0-1,18-1-15,-18 1 16,0 0-1,0-1 17,0 1-17,0-1 17</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2-07T03:41:48.766"/>
    </inkml:context>
    <inkml:brush xml:id="br0">
      <inkml:brushProperty name="width" value="0.05292" units="cm"/>
      <inkml:brushProperty name="height" value="0.05292" units="cm"/>
      <inkml:brushProperty name="color" value="#FF0000"/>
    </inkml:brush>
  </inkml:definitions>
  <inkml:trace contextRef="#ctx0" brushRef="#br0">8467 10866 0,'17'0'16,"19"0"0,-19 0-16,18 0 15,-17 0-15,17 0 16,1-18-16,-19 18 0,1-18 16,17 18-16,-35-17 15,18 17 1,0 0-16,-1 0 0,-17-18 15,18 18 1,-1 0 0,-17-18 15,18 1-15,-18-1-16,0-17 15,0 0 1,0 17-16,0-17 15,0-1-15,0 19 16,0-1-16,0-17 16,0 17-1,0 0 17,0 1-1,0-1-16,0 1-15,0-1 16,0 0 0,-18 1-16,1-1 15,-1 0-15,18 1 32,-17 17-17,17-18-15,-18 18 16,18-18-16,-35 1 15,35-1-15,-36 18 16,19-17-16,-1-1 16,0 0-16,1 18 15,-1-17-15,-17-1 16,17 0 0,1 18-16,-1-17 15,0 17 1,18-18-1,-17 18 1,17-18-16,-18 18 16,0 0-16,18-17 15,-17 17 1,-19 0-16,36-18 16,-17 18-16,-1 0 15,1 0 1,-19-17-16,19 17 15,-1-18 1,0 18-16,1 0 31,-1 0-15,0 0 46,1 0-46,-1 0 0,1 0-1,-1 18 1,18-1 0,-18 1-16,1-18 15,17 17-15,0 1 16,-18 0-1,18-1 1,-18-17-16,18 18 16,-17 0-1,17-1-15,0 1 16,0 0-16,0-1 16,0 1-16,0-1 15,0 1-15,0 0 16,0-1-1,0 1 1,0 0-16,0-1 16,0 1-16,0 0 15,0 17 1,0-18-16,0 1 16,0 0-16,0-1 15,0 19 1,0-19-16,0 1 15,0 0 1,0-1 31,0 1-31,0 0-1,0-1 32,17 1-31,1-18-1,-18 17 1,18-17 0,-1 0-16,-17 18 15,18 0 1,0-18-1,-1 0-15,-17 17 16,18-17-16,-1 0 16,-17 18-1,18-18-15,0 0 16,-1 0 0,1 0-1,0 0 1,-1 0-1,1 0 1,0 0 0,-1 0-1,1 0 1,-1 0-16,1 0 16,0 0-1,-1 0 1,1 0-16,0 0 15,-1 0 1,1 0 0,0 0-16,-1 0 15,1 0 1,-1 0 0,1 0 15,0 0-16,-1 0 17,1 0 30,0 0-46,-1 0 31,1 0-32,-71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C61319-507C-413D-B7F2-57481E2A1188}" type="datetimeFigureOut">
              <a:rPr lang="en-IN" smtClean="0"/>
              <a:pPr/>
              <a:t>07-12-2020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EAF3C6-7EDC-4886-AF5F-0039F23E97A7}" type="slidenum">
              <a:rPr lang="en-IN" smtClean="0"/>
              <a:pPr/>
              <a:t>‹#›</a:t>
            </a:fld>
            <a:endParaRPr lang="en-IN"/>
          </a:p>
        </p:txBody>
      </p:sp>
    </p:spTree>
    <p:extLst>
      <p:ext uri="{BB962C8B-B14F-4D97-AF65-F5344CB8AC3E}">
        <p14:creationId xmlns:p14="http://schemas.microsoft.com/office/powerpoint/2010/main" val="192806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D715397-3111-43CA-8215-A0E22ECA9A54}" type="datetime1">
              <a:rPr lang="en-IN" smtClean="0"/>
              <a:pPr/>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7DB826-CE9C-4492-9F3D-952E23697AB3}" type="slidenum">
              <a:rPr lang="en-IN" smtClean="0"/>
              <a:pPr/>
              <a:t>‹#›</a:t>
            </a:fld>
            <a:endParaRPr lang="en-IN"/>
          </a:p>
        </p:txBody>
      </p:sp>
    </p:spTree>
    <p:extLst>
      <p:ext uri="{BB962C8B-B14F-4D97-AF65-F5344CB8AC3E}">
        <p14:creationId xmlns:p14="http://schemas.microsoft.com/office/powerpoint/2010/main" val="374257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2C0406-B00D-448A-AFC4-32DACB3F896F}" type="datetime1">
              <a:rPr lang="en-IN" smtClean="0"/>
              <a:pPr/>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7DB826-CE9C-4492-9F3D-952E23697AB3}" type="slidenum">
              <a:rPr lang="en-IN" smtClean="0"/>
              <a:pPr/>
              <a:t>‹#›</a:t>
            </a:fld>
            <a:endParaRPr lang="en-IN"/>
          </a:p>
        </p:txBody>
      </p:sp>
    </p:spTree>
    <p:extLst>
      <p:ext uri="{BB962C8B-B14F-4D97-AF65-F5344CB8AC3E}">
        <p14:creationId xmlns:p14="http://schemas.microsoft.com/office/powerpoint/2010/main" val="147814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71EEBD4-8FE1-4AA9-8206-C611D88F8475}" type="datetime1">
              <a:rPr lang="en-IN" smtClean="0"/>
              <a:pPr/>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7DB826-CE9C-4492-9F3D-952E23697AB3}" type="slidenum">
              <a:rPr lang="en-IN" smtClean="0"/>
              <a:pPr/>
              <a:t>‹#›</a:t>
            </a:fld>
            <a:endParaRPr lang="en-IN"/>
          </a:p>
        </p:txBody>
      </p:sp>
    </p:spTree>
    <p:extLst>
      <p:ext uri="{BB962C8B-B14F-4D97-AF65-F5344CB8AC3E}">
        <p14:creationId xmlns:p14="http://schemas.microsoft.com/office/powerpoint/2010/main" val="283513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C79589-D241-4EC4-ACFB-FD945764AE55}" type="datetime1">
              <a:rPr lang="en-IN" smtClean="0"/>
              <a:pPr/>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7DB826-CE9C-4492-9F3D-952E23697AB3}" type="slidenum">
              <a:rPr lang="en-IN" smtClean="0"/>
              <a:pPr/>
              <a:t>‹#›</a:t>
            </a:fld>
            <a:endParaRPr lang="en-IN"/>
          </a:p>
        </p:txBody>
      </p:sp>
    </p:spTree>
    <p:extLst>
      <p:ext uri="{BB962C8B-B14F-4D97-AF65-F5344CB8AC3E}">
        <p14:creationId xmlns:p14="http://schemas.microsoft.com/office/powerpoint/2010/main" val="99193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07740-1DBC-4793-8620-ADD9CA487B60}" type="datetime1">
              <a:rPr lang="en-IN" smtClean="0"/>
              <a:pPr/>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7DB826-CE9C-4492-9F3D-952E23697AB3}" type="slidenum">
              <a:rPr lang="en-IN" smtClean="0"/>
              <a:pPr/>
              <a:t>‹#›</a:t>
            </a:fld>
            <a:endParaRPr lang="en-IN"/>
          </a:p>
        </p:txBody>
      </p:sp>
    </p:spTree>
    <p:extLst>
      <p:ext uri="{BB962C8B-B14F-4D97-AF65-F5344CB8AC3E}">
        <p14:creationId xmlns:p14="http://schemas.microsoft.com/office/powerpoint/2010/main" val="317267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F907035-9E61-404A-87FD-608581542616}" type="datetime1">
              <a:rPr lang="en-IN" smtClean="0"/>
              <a:pPr/>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7DB826-CE9C-4492-9F3D-952E23697AB3}" type="slidenum">
              <a:rPr lang="en-IN" smtClean="0"/>
              <a:pPr/>
              <a:t>‹#›</a:t>
            </a:fld>
            <a:endParaRPr lang="en-IN"/>
          </a:p>
        </p:txBody>
      </p:sp>
    </p:spTree>
    <p:extLst>
      <p:ext uri="{BB962C8B-B14F-4D97-AF65-F5344CB8AC3E}">
        <p14:creationId xmlns:p14="http://schemas.microsoft.com/office/powerpoint/2010/main" val="68100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7E399A5-1D44-43E3-A868-A983744E1C49}" type="datetime1">
              <a:rPr lang="en-IN" smtClean="0"/>
              <a:pPr/>
              <a:t>07-12-2020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7DB826-CE9C-4492-9F3D-952E23697AB3}" type="slidenum">
              <a:rPr lang="en-IN" smtClean="0"/>
              <a:pPr/>
              <a:t>‹#›</a:t>
            </a:fld>
            <a:endParaRPr lang="en-IN"/>
          </a:p>
        </p:txBody>
      </p:sp>
    </p:spTree>
    <p:extLst>
      <p:ext uri="{BB962C8B-B14F-4D97-AF65-F5344CB8AC3E}">
        <p14:creationId xmlns:p14="http://schemas.microsoft.com/office/powerpoint/2010/main" val="132564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23DCD42-F35D-4CCF-A236-DA8CFD7C99AB}" type="datetime1">
              <a:rPr lang="en-IN" smtClean="0"/>
              <a:pPr/>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7DB826-CE9C-4492-9F3D-952E23697AB3}" type="slidenum">
              <a:rPr lang="en-IN" smtClean="0"/>
              <a:pPr/>
              <a:t>‹#›</a:t>
            </a:fld>
            <a:endParaRPr lang="en-IN"/>
          </a:p>
        </p:txBody>
      </p:sp>
    </p:spTree>
    <p:extLst>
      <p:ext uri="{BB962C8B-B14F-4D97-AF65-F5344CB8AC3E}">
        <p14:creationId xmlns:p14="http://schemas.microsoft.com/office/powerpoint/2010/main" val="49372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90725-95A9-4444-AAB6-1A6575B7BC0A}" type="datetime1">
              <a:rPr lang="en-IN" smtClean="0"/>
              <a:pPr/>
              <a:t>07-12-2020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7DB826-CE9C-4492-9F3D-952E23697AB3}" type="slidenum">
              <a:rPr lang="en-IN" smtClean="0"/>
              <a:pPr/>
              <a:t>‹#›</a:t>
            </a:fld>
            <a:endParaRPr lang="en-IN"/>
          </a:p>
        </p:txBody>
      </p:sp>
    </p:spTree>
    <p:extLst>
      <p:ext uri="{BB962C8B-B14F-4D97-AF65-F5344CB8AC3E}">
        <p14:creationId xmlns:p14="http://schemas.microsoft.com/office/powerpoint/2010/main" val="259524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C83F4-45F7-43B6-ADDF-93B8876FA008}" type="datetime1">
              <a:rPr lang="en-IN" smtClean="0"/>
              <a:pPr/>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7DB826-CE9C-4492-9F3D-952E23697AB3}" type="slidenum">
              <a:rPr lang="en-IN" smtClean="0"/>
              <a:pPr/>
              <a:t>‹#›</a:t>
            </a:fld>
            <a:endParaRPr lang="en-IN"/>
          </a:p>
        </p:txBody>
      </p:sp>
    </p:spTree>
    <p:extLst>
      <p:ext uri="{BB962C8B-B14F-4D97-AF65-F5344CB8AC3E}">
        <p14:creationId xmlns:p14="http://schemas.microsoft.com/office/powerpoint/2010/main" val="501342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02DE05-E56F-4AD9-B929-8D0EAF36F7C4}" type="datetime1">
              <a:rPr lang="en-IN" smtClean="0"/>
              <a:pPr/>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7DB826-CE9C-4492-9F3D-952E23697AB3}" type="slidenum">
              <a:rPr lang="en-IN" smtClean="0"/>
              <a:pPr/>
              <a:t>‹#›</a:t>
            </a:fld>
            <a:endParaRPr lang="en-IN"/>
          </a:p>
        </p:txBody>
      </p:sp>
    </p:spTree>
    <p:extLst>
      <p:ext uri="{BB962C8B-B14F-4D97-AF65-F5344CB8AC3E}">
        <p14:creationId xmlns:p14="http://schemas.microsoft.com/office/powerpoint/2010/main" val="417159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8D4B4-5E40-4FAF-8238-2CB9A80D4A09}" type="datetime1">
              <a:rPr lang="en-IN" smtClean="0"/>
              <a:pPr/>
              <a:t>07-12-2020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DB826-CE9C-4492-9F3D-952E23697AB3}" type="slidenum">
              <a:rPr lang="en-IN" smtClean="0"/>
              <a:pPr/>
              <a:t>‹#›</a:t>
            </a:fld>
            <a:endParaRPr lang="en-IN"/>
          </a:p>
        </p:txBody>
      </p:sp>
    </p:spTree>
    <p:extLst>
      <p:ext uri="{BB962C8B-B14F-4D97-AF65-F5344CB8AC3E}">
        <p14:creationId xmlns:p14="http://schemas.microsoft.com/office/powerpoint/2010/main" val="1820788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emf"/><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jpeg"/><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22.wmf"/><Relationship Id="rId18" Type="http://schemas.openxmlformats.org/officeDocument/2006/relationships/oleObject" Target="../embeddings/oleObject10.bin"/><Relationship Id="rId3" Type="http://schemas.openxmlformats.org/officeDocument/2006/relationships/image" Target="../media/image26.png"/><Relationship Id="rId7" Type="http://schemas.openxmlformats.org/officeDocument/2006/relationships/image" Target="../media/image19.wmf"/><Relationship Id="rId12" Type="http://schemas.openxmlformats.org/officeDocument/2006/relationships/oleObject" Target="../embeddings/oleObject7.bin"/><Relationship Id="rId17"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6.bin"/><Relationship Id="rId19" Type="http://schemas.openxmlformats.org/officeDocument/2006/relationships/image" Target="../media/image25.wmf"/><Relationship Id="rId4" Type="http://schemas.openxmlformats.org/officeDocument/2006/relationships/oleObject" Target="../embeddings/oleObject3.bin"/><Relationship Id="rId9" Type="http://schemas.openxmlformats.org/officeDocument/2006/relationships/image" Target="../media/image20.wmf"/><Relationship Id="rId1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customXml" Target="../ink/ink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6.wmf"/><Relationship Id="rId5" Type="http://schemas.openxmlformats.org/officeDocument/2006/relationships/oleObject" Target="../embeddings/oleObject12.bin"/><Relationship Id="rId4" Type="http://schemas.openxmlformats.org/officeDocument/2006/relationships/image" Target="../media/image3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6.wmf"/></Relationships>
</file>

<file path=ppt/slides/_rels/slide3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37.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21.bin"/><Relationship Id="rId18" Type="http://schemas.openxmlformats.org/officeDocument/2006/relationships/image" Target="../media/image52.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49.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51.wmf"/><Relationship Id="rId1" Type="http://schemas.openxmlformats.org/officeDocument/2006/relationships/vmlDrawing" Target="../drawings/vmlDrawing8.vml"/><Relationship Id="rId6" Type="http://schemas.openxmlformats.org/officeDocument/2006/relationships/image" Target="../media/image46.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19.bin"/><Relationship Id="rId14" Type="http://schemas.openxmlformats.org/officeDocument/2006/relationships/image" Target="../media/image50.wmf"/></Relationships>
</file>

<file path=ppt/slides/_rels/slide38.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57.wmf"/><Relationship Id="rId2" Type="http://schemas.openxmlformats.org/officeDocument/2006/relationships/slideLayout" Target="../slideLayouts/slideLayout2.xml"/><Relationship Id="rId16" Type="http://schemas.openxmlformats.org/officeDocument/2006/relationships/image" Target="../media/image59.wmf"/><Relationship Id="rId1" Type="http://schemas.openxmlformats.org/officeDocument/2006/relationships/vmlDrawing" Target="../drawings/vmlDrawing9.vml"/><Relationship Id="rId6" Type="http://schemas.openxmlformats.org/officeDocument/2006/relationships/image" Target="../media/image54.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27.bin"/><Relationship Id="rId14" Type="http://schemas.openxmlformats.org/officeDocument/2006/relationships/image" Target="../media/image5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Open_collector" TargetMode="External"/><Relationship Id="rId2" Type="http://schemas.openxmlformats.org/officeDocument/2006/relationships/hyperlink" Target="http://en.wikipedia.org/wiki/Vc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en.wikipedia.org/wiki/Light-emitting_diod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61.png"/><Relationship Id="rId4" Type="http://schemas.openxmlformats.org/officeDocument/2006/relationships/image" Target="../media/image60.wmf"/></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4.wmf"/><Relationship Id="rId5" Type="http://schemas.openxmlformats.org/officeDocument/2006/relationships/oleObject" Target="../embeddings/oleObject33.bin"/><Relationship Id="rId4" Type="http://schemas.openxmlformats.org/officeDocument/2006/relationships/image" Target="../media/image63.wmf"/></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72.png"/><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8.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37.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7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708920"/>
            <a:ext cx="7772400" cy="1470025"/>
          </a:xfrm>
          <a:blipFill>
            <a:blip r:embed="rId2"/>
            <a:tile tx="0" ty="0" sx="100000" sy="100000" flip="none" algn="tl"/>
          </a:blipFill>
          <a:ln>
            <a:noFill/>
          </a:ln>
          <a:effectLst/>
        </p:spPr>
        <p:txBody>
          <a:bodyPr>
            <a:normAutofit/>
          </a:bodyPr>
          <a:lstStyle/>
          <a:p>
            <a:r>
              <a:rPr lang="en-US" sz="6000" b="1" dirty="0">
                <a:solidFill>
                  <a:srgbClr val="00B0F0"/>
                </a:solidFill>
              </a:rPr>
              <a:t>555 TIMER</a:t>
            </a:r>
            <a:endParaRPr lang="en-IN" sz="6000" b="1" dirty="0">
              <a:solidFill>
                <a:srgbClr val="00B0F0"/>
              </a:solidFill>
            </a:endParaRPr>
          </a:p>
        </p:txBody>
      </p:sp>
      <p:sp>
        <p:nvSpPr>
          <p:cNvPr id="3" name="Slide Number Placeholder 2"/>
          <p:cNvSpPr>
            <a:spLocks noGrp="1"/>
          </p:cNvSpPr>
          <p:nvPr>
            <p:ph type="sldNum" sz="quarter" idx="12"/>
          </p:nvPr>
        </p:nvSpPr>
        <p:spPr/>
        <p:txBody>
          <a:bodyPr/>
          <a:lstStyle/>
          <a:p>
            <a:fld id="{507DB826-CE9C-4492-9F3D-952E23697AB3}" type="slidenum">
              <a:rPr lang="en-IN" smtClean="0"/>
              <a:pPr/>
              <a:t>1</a:t>
            </a:fld>
            <a:endParaRPr lang="en-IN" dirty="0"/>
          </a:p>
        </p:txBody>
      </p:sp>
    </p:spTree>
    <p:extLst>
      <p:ext uri="{BB962C8B-B14F-4D97-AF65-F5344CB8AC3E}">
        <p14:creationId xmlns:p14="http://schemas.microsoft.com/office/powerpoint/2010/main" val="402335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292" y="404664"/>
            <a:ext cx="8229600" cy="850106"/>
          </a:xfrm>
        </p:spPr>
        <p:txBody>
          <a:bodyPr>
            <a:normAutofit fontScale="90000"/>
          </a:bodyPr>
          <a:lstStyle/>
          <a:p>
            <a:r>
              <a:rPr lang="en-US" b="1" i="1" dirty="0">
                <a:solidFill>
                  <a:schemeClr val="tx2"/>
                </a:solidFill>
                <a:latin typeface="Times New Roman" pitchFamily="18" charset="0"/>
              </a:rPr>
              <a:t>Inside the 555 Timer</a:t>
            </a:r>
            <a:br>
              <a:rPr lang="en-US" i="1" dirty="0">
                <a:solidFill>
                  <a:schemeClr val="tx2"/>
                </a:solidFill>
                <a:latin typeface="Times New Roman" pitchFamily="18" charset="0"/>
              </a:rPr>
            </a:br>
            <a:endParaRPr lang="en-IN" dirty="0"/>
          </a:p>
        </p:txBody>
      </p:sp>
      <p:sp>
        <p:nvSpPr>
          <p:cNvPr id="5" name="Rectangle 4"/>
          <p:cNvSpPr>
            <a:spLocks noGrp="1" noChangeArrowheads="1"/>
          </p:cNvSpPr>
          <p:nvPr/>
        </p:nvSpPr>
        <p:spPr bwMode="auto">
          <a:xfrm>
            <a:off x="305892" y="1090960"/>
            <a:ext cx="8534400" cy="565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lvl="1">
              <a:lnSpc>
                <a:spcPct val="90000"/>
              </a:lnSpc>
            </a:pPr>
            <a:r>
              <a:rPr lang="en-US" dirty="0"/>
              <a:t>The flip-flop is a bi-stable device.  It generates two values, a “high” value equal to V</a:t>
            </a:r>
            <a:r>
              <a:rPr lang="en-US" sz="1800" b="1" dirty="0"/>
              <a:t>cc</a:t>
            </a:r>
            <a:r>
              <a:rPr lang="en-US" dirty="0"/>
              <a:t> and a “low” value equal to 0V.</a:t>
            </a:r>
          </a:p>
          <a:p>
            <a:pPr lvl="2">
              <a:lnSpc>
                <a:spcPct val="90000"/>
              </a:lnSpc>
            </a:pPr>
            <a:r>
              <a:rPr lang="en-US" dirty="0"/>
              <a:t>When the Threshold comparator saturates, the flip flop is Reset (R) and it outputs a low signal at pin 3.</a:t>
            </a:r>
          </a:p>
          <a:p>
            <a:pPr lvl="2">
              <a:lnSpc>
                <a:spcPct val="90000"/>
              </a:lnSpc>
            </a:pPr>
            <a:r>
              <a:rPr lang="en-US" dirty="0"/>
              <a:t>When the Trigger comparator saturates, the flip flop is Set (S) and it outputs a high signal at pin 3.</a:t>
            </a:r>
          </a:p>
          <a:p>
            <a:pPr lvl="1">
              <a:lnSpc>
                <a:spcPct val="90000"/>
              </a:lnSpc>
            </a:pPr>
            <a:r>
              <a:rPr lang="en-US" dirty="0"/>
              <a:t>The transistor is being used as a switch, it connects pin 7 (discharge) to ground when it is closed. </a:t>
            </a:r>
          </a:p>
          <a:p>
            <a:pPr lvl="2">
              <a:lnSpc>
                <a:spcPct val="90000"/>
              </a:lnSpc>
            </a:pPr>
            <a:r>
              <a:rPr lang="en-US" dirty="0"/>
              <a:t>When Q is low, Q bar is high.  This closes the transistor switch and attaches pin 7 to ground.</a:t>
            </a:r>
          </a:p>
          <a:p>
            <a:pPr lvl="2">
              <a:lnSpc>
                <a:spcPct val="90000"/>
              </a:lnSpc>
            </a:pPr>
            <a:r>
              <a:rPr lang="en-US" dirty="0"/>
              <a:t>When Q is high, Q bar is low.  This open the switch and pin 7 is no longer grounded</a:t>
            </a:r>
          </a:p>
        </p:txBody>
      </p:sp>
      <p:sp>
        <p:nvSpPr>
          <p:cNvPr id="3" name="Slide Number Placeholder 2"/>
          <p:cNvSpPr>
            <a:spLocks noGrp="1"/>
          </p:cNvSpPr>
          <p:nvPr>
            <p:ph type="sldNum" sz="quarter" idx="12"/>
          </p:nvPr>
        </p:nvSpPr>
        <p:spPr/>
        <p:txBody>
          <a:bodyPr/>
          <a:lstStyle/>
          <a:p>
            <a:fld id="{507DB826-CE9C-4492-9F3D-952E23697AB3}" type="slidenum">
              <a:rPr lang="en-IN" smtClean="0"/>
              <a:pPr/>
              <a:t>10</a:t>
            </a:fld>
            <a:endParaRPr lang="en-IN"/>
          </a:p>
        </p:txBody>
      </p:sp>
    </p:spTree>
    <p:extLst>
      <p:ext uri="{BB962C8B-B14F-4D97-AF65-F5344CB8AC3E}">
        <p14:creationId xmlns:p14="http://schemas.microsoft.com/office/powerpoint/2010/main" val="214126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4000" b="1" dirty="0">
                <a:solidFill>
                  <a:schemeClr val="accent5">
                    <a:lumMod val="75000"/>
                  </a:schemeClr>
                </a:solidFill>
              </a:rPr>
              <a:t>Uses of </a:t>
            </a:r>
            <a:r>
              <a:rPr lang="en-GB" sz="4000" b="1" dirty="0">
                <a:solidFill>
                  <a:schemeClr val="accent5">
                    <a:lumMod val="75000"/>
                  </a:schemeClr>
                </a:solidFill>
              </a:rPr>
              <a:t>555 timer </a:t>
            </a:r>
            <a:endParaRPr lang="en-IN" sz="4000" b="1" dirty="0">
              <a:solidFill>
                <a:schemeClr val="accent5">
                  <a:lumMod val="75000"/>
                </a:schemeClr>
              </a:solidFill>
            </a:endParaRPr>
          </a:p>
        </p:txBody>
      </p:sp>
      <p:grpSp>
        <p:nvGrpSpPr>
          <p:cNvPr id="4" name="Group 3"/>
          <p:cNvGrpSpPr/>
          <p:nvPr/>
        </p:nvGrpSpPr>
        <p:grpSpPr>
          <a:xfrm>
            <a:off x="395536" y="1478756"/>
            <a:ext cx="8424936" cy="4758294"/>
            <a:chOff x="182563" y="1189038"/>
            <a:chExt cx="8550275" cy="4764984"/>
          </a:xfrm>
        </p:grpSpPr>
        <p:sp>
          <p:nvSpPr>
            <p:cNvPr id="5" name="Text Box 5"/>
            <p:cNvSpPr txBox="1">
              <a:spLocks noChangeArrowheads="1"/>
            </p:cNvSpPr>
            <p:nvPr/>
          </p:nvSpPr>
          <p:spPr bwMode="auto">
            <a:xfrm>
              <a:off x="639763" y="1189038"/>
              <a:ext cx="7497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3200" dirty="0"/>
                <a:t>What the 555 timer is used for:</a:t>
              </a:r>
              <a:endParaRPr lang="en-US" sz="3200" dirty="0"/>
            </a:p>
          </p:txBody>
        </p:sp>
        <p:sp>
          <p:nvSpPr>
            <p:cNvPr id="6" name="Text Box 6"/>
            <p:cNvSpPr txBox="1">
              <a:spLocks noChangeArrowheads="1"/>
            </p:cNvSpPr>
            <p:nvPr/>
          </p:nvSpPr>
          <p:spPr bwMode="auto">
            <a:xfrm>
              <a:off x="182563" y="2087563"/>
              <a:ext cx="8550275" cy="970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600"/>
                </a:spcAft>
                <a:buFontTx/>
                <a:buChar char="•"/>
              </a:pPr>
              <a:r>
                <a:rPr lang="en-GB" sz="2600" dirty="0"/>
                <a:t>To switch on or off an output after a certain time delay i.e.</a:t>
              </a:r>
            </a:p>
            <a:p>
              <a:pPr>
                <a:spcAft>
                  <a:spcPts val="600"/>
                </a:spcAft>
              </a:pPr>
              <a:r>
                <a:rPr lang="en-GB" sz="2600" dirty="0"/>
                <a:t>        </a:t>
              </a:r>
              <a:r>
                <a:rPr lang="en-GB" sz="2600" dirty="0">
                  <a:solidFill>
                    <a:srgbClr val="0000FF"/>
                  </a:solidFill>
                </a:rPr>
                <a:t>Games timer,  Exercise timer.</a:t>
              </a:r>
              <a:endParaRPr lang="en-US" sz="2600" dirty="0">
                <a:solidFill>
                  <a:srgbClr val="0000FF"/>
                </a:solidFill>
              </a:endParaRPr>
            </a:p>
          </p:txBody>
        </p:sp>
        <p:sp>
          <p:nvSpPr>
            <p:cNvPr id="7" name="Text Box 7"/>
            <p:cNvSpPr txBox="1">
              <a:spLocks noChangeArrowheads="1"/>
            </p:cNvSpPr>
            <p:nvPr/>
          </p:nvSpPr>
          <p:spPr bwMode="auto">
            <a:xfrm>
              <a:off x="228600" y="3459163"/>
              <a:ext cx="8045450" cy="970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600"/>
                </a:spcAft>
                <a:buFontTx/>
                <a:buChar char="•"/>
              </a:pPr>
              <a:r>
                <a:rPr lang="en-GB" sz="2600" dirty="0"/>
                <a:t>To continually switch on and off an output i.e.</a:t>
              </a:r>
            </a:p>
            <a:p>
              <a:pPr>
                <a:spcAft>
                  <a:spcPts val="600"/>
                </a:spcAft>
              </a:pPr>
              <a:r>
                <a:rPr lang="en-GB" sz="2600" dirty="0">
                  <a:solidFill>
                    <a:srgbClr val="0000FF"/>
                  </a:solidFill>
                </a:rPr>
                <a:t>	warning lights, Bicycle indicators</a:t>
              </a:r>
              <a:r>
                <a:rPr lang="en-GB" sz="2000" dirty="0">
                  <a:solidFill>
                    <a:srgbClr val="0000FF"/>
                  </a:solidFill>
                </a:rPr>
                <a:t>.</a:t>
              </a:r>
              <a:endParaRPr lang="en-US" sz="2000" dirty="0">
                <a:solidFill>
                  <a:srgbClr val="0000FF"/>
                </a:solidFill>
              </a:endParaRPr>
            </a:p>
          </p:txBody>
        </p:sp>
        <p:sp>
          <p:nvSpPr>
            <p:cNvPr id="8" name="Text Box 8"/>
            <p:cNvSpPr txBox="1">
              <a:spLocks noChangeArrowheads="1"/>
            </p:cNvSpPr>
            <p:nvPr/>
          </p:nvSpPr>
          <p:spPr bwMode="auto">
            <a:xfrm>
              <a:off x="274638" y="4983163"/>
              <a:ext cx="7726362" cy="970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600"/>
                </a:spcAft>
                <a:buFontTx/>
                <a:buChar char="•"/>
              </a:pPr>
              <a:r>
                <a:rPr lang="en-GB" sz="2600" dirty="0"/>
                <a:t>As a pulse generator i.e.</a:t>
              </a:r>
            </a:p>
            <a:p>
              <a:pPr>
                <a:spcAft>
                  <a:spcPts val="600"/>
                </a:spcAft>
              </a:pPr>
              <a:r>
                <a:rPr lang="en-GB" sz="2600" dirty="0"/>
                <a:t>        </a:t>
              </a:r>
              <a:r>
                <a:rPr lang="en-GB" sz="2600" dirty="0">
                  <a:solidFill>
                    <a:srgbClr val="0000FF"/>
                  </a:solidFill>
                </a:rPr>
                <a:t>To provide a series of clock pulses for a counter.</a:t>
              </a:r>
              <a:endParaRPr lang="en-US" sz="2600" dirty="0">
                <a:solidFill>
                  <a:srgbClr val="0000FF"/>
                </a:solidFill>
              </a:endParaRPr>
            </a:p>
          </p:txBody>
        </p:sp>
      </p:grpSp>
      <p:sp>
        <p:nvSpPr>
          <p:cNvPr id="3" name="Slide Number Placeholder 2"/>
          <p:cNvSpPr>
            <a:spLocks noGrp="1"/>
          </p:cNvSpPr>
          <p:nvPr>
            <p:ph type="sldNum" sz="quarter" idx="12"/>
          </p:nvPr>
        </p:nvSpPr>
        <p:spPr/>
        <p:txBody>
          <a:bodyPr/>
          <a:lstStyle/>
          <a:p>
            <a:fld id="{507DB826-CE9C-4492-9F3D-952E23697AB3}" type="slidenum">
              <a:rPr lang="en-IN" smtClean="0"/>
              <a:pPr/>
              <a:t>11</a:t>
            </a:fld>
            <a:endParaRPr lang="en-IN"/>
          </a:p>
        </p:txBody>
      </p:sp>
    </p:spTree>
    <p:extLst>
      <p:ext uri="{BB962C8B-B14F-4D97-AF65-F5344CB8AC3E}">
        <p14:creationId xmlns:p14="http://schemas.microsoft.com/office/powerpoint/2010/main" val="25652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850106"/>
          </a:xfrm>
        </p:spPr>
        <p:txBody>
          <a:bodyPr>
            <a:normAutofit/>
          </a:bodyPr>
          <a:lstStyle/>
          <a:p>
            <a:r>
              <a:rPr lang="en-US" sz="4000" b="1" dirty="0">
                <a:solidFill>
                  <a:schemeClr val="accent5">
                    <a:lumMod val="75000"/>
                  </a:schemeClr>
                </a:solidFill>
              </a:rPr>
              <a:t>Schematic Diagram of 555 Timer</a:t>
            </a:r>
            <a:endParaRPr lang="en-IN" sz="4000" b="1" dirty="0">
              <a:solidFill>
                <a:schemeClr val="accent5">
                  <a:lumMod val="75000"/>
                </a:schemeClr>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60552"/>
            <a:ext cx="7992888" cy="5791777"/>
          </a:xfrm>
          <a:prstGeom prst="rect">
            <a:avLst/>
          </a:prstGeom>
          <a:ln/>
        </p:spPr>
        <p:style>
          <a:lnRef idx="2">
            <a:schemeClr val="accent2"/>
          </a:lnRef>
          <a:fillRef idx="1">
            <a:schemeClr val="lt1"/>
          </a:fillRef>
          <a:effectRef idx="0">
            <a:schemeClr val="accent2"/>
          </a:effectRef>
          <a:fontRef idx="minor">
            <a:schemeClr val="dk1"/>
          </a:fontRef>
        </p:style>
      </p:pic>
      <p:sp>
        <p:nvSpPr>
          <p:cNvPr id="3" name="Slide Number Placeholder 2"/>
          <p:cNvSpPr>
            <a:spLocks noGrp="1"/>
          </p:cNvSpPr>
          <p:nvPr>
            <p:ph type="sldNum" sz="quarter" idx="12"/>
          </p:nvPr>
        </p:nvSpPr>
        <p:spPr/>
        <p:txBody>
          <a:bodyPr/>
          <a:lstStyle/>
          <a:p>
            <a:fld id="{507DB826-CE9C-4492-9F3D-952E23697AB3}" type="slidenum">
              <a:rPr lang="en-IN" smtClean="0"/>
              <a:pPr/>
              <a:t>12</a:t>
            </a:fld>
            <a:endParaRPr lang="en-IN"/>
          </a:p>
        </p:txBody>
      </p:sp>
    </p:spTree>
    <p:extLst>
      <p:ext uri="{BB962C8B-B14F-4D97-AF65-F5344CB8AC3E}">
        <p14:creationId xmlns:p14="http://schemas.microsoft.com/office/powerpoint/2010/main" val="316800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22114"/>
          </a:xfrm>
        </p:spPr>
        <p:txBody>
          <a:bodyPr>
            <a:normAutofit/>
          </a:bodyPr>
          <a:lstStyle/>
          <a:p>
            <a:r>
              <a:rPr lang="en-US" sz="4000" b="1" dirty="0">
                <a:solidFill>
                  <a:schemeClr val="accent5">
                    <a:lumMod val="75000"/>
                  </a:schemeClr>
                </a:solidFill>
              </a:rPr>
              <a:t>555 Timer </a:t>
            </a:r>
            <a:r>
              <a:rPr lang="en-IN" sz="4000" b="1" dirty="0">
                <a:solidFill>
                  <a:schemeClr val="accent5">
                    <a:lumMod val="75000"/>
                  </a:schemeClr>
                </a:solidFill>
              </a:rPr>
              <a:t>operating modes</a:t>
            </a:r>
          </a:p>
        </p:txBody>
      </p:sp>
      <p:sp>
        <p:nvSpPr>
          <p:cNvPr id="3" name="Content Placeholder 2"/>
          <p:cNvSpPr>
            <a:spLocks noGrp="1"/>
          </p:cNvSpPr>
          <p:nvPr>
            <p:ph idx="1"/>
          </p:nvPr>
        </p:nvSpPr>
        <p:spPr>
          <a:xfrm>
            <a:off x="251520" y="1124744"/>
            <a:ext cx="8640960" cy="5040560"/>
          </a:xfrm>
        </p:spPr>
        <p:txBody>
          <a:bodyPr>
            <a:normAutofit/>
          </a:bodyPr>
          <a:lstStyle/>
          <a:p>
            <a:pPr>
              <a:spcAft>
                <a:spcPts val="1200"/>
              </a:spcAft>
            </a:pPr>
            <a:r>
              <a:rPr lang="en-IN" dirty="0"/>
              <a:t>The 555 has three operating modes:</a:t>
            </a:r>
          </a:p>
          <a:p>
            <a:pPr marL="0" indent="0">
              <a:spcAft>
                <a:spcPts val="1200"/>
              </a:spcAft>
              <a:buNone/>
            </a:pPr>
            <a:r>
              <a:rPr lang="en-US" dirty="0"/>
              <a:t>	1. Monostable Multivibrator</a:t>
            </a:r>
          </a:p>
          <a:p>
            <a:pPr marL="0" indent="0">
              <a:spcAft>
                <a:spcPts val="1200"/>
              </a:spcAft>
              <a:buNone/>
            </a:pPr>
            <a:r>
              <a:rPr lang="en-US" dirty="0"/>
              <a:t>	2.Astable Multivibrator</a:t>
            </a:r>
          </a:p>
          <a:p>
            <a:pPr marL="0" indent="0">
              <a:spcAft>
                <a:spcPts val="1200"/>
              </a:spcAft>
              <a:buNone/>
            </a:pPr>
            <a:r>
              <a:rPr lang="en-US" dirty="0"/>
              <a:t>	3. Bistable Multivibratior</a:t>
            </a:r>
            <a:endParaRPr lang="en-IN" dirty="0"/>
          </a:p>
        </p:txBody>
      </p:sp>
      <p:sp>
        <p:nvSpPr>
          <p:cNvPr id="4" name="Slide Number Placeholder 3"/>
          <p:cNvSpPr>
            <a:spLocks noGrp="1"/>
          </p:cNvSpPr>
          <p:nvPr>
            <p:ph type="sldNum" sz="quarter" idx="12"/>
          </p:nvPr>
        </p:nvSpPr>
        <p:spPr/>
        <p:txBody>
          <a:bodyPr/>
          <a:lstStyle/>
          <a:p>
            <a:fld id="{507DB826-CE9C-4492-9F3D-952E23697AB3}" type="slidenum">
              <a:rPr lang="en-IN" smtClean="0"/>
              <a:pPr/>
              <a:t>13</a:t>
            </a:fld>
            <a:endParaRPr lang="en-IN"/>
          </a:p>
        </p:txBody>
      </p:sp>
    </p:spTree>
    <p:extLst>
      <p:ext uri="{BB962C8B-B14F-4D97-AF65-F5344CB8AC3E}">
        <p14:creationId xmlns:p14="http://schemas.microsoft.com/office/powerpoint/2010/main" val="229912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712968" cy="922114"/>
          </a:xfrm>
        </p:spPr>
        <p:txBody>
          <a:bodyPr>
            <a:noAutofit/>
          </a:bodyPr>
          <a:lstStyle/>
          <a:p>
            <a:r>
              <a:rPr lang="en-US" sz="4000" b="1" dirty="0">
                <a:solidFill>
                  <a:schemeClr val="accent5">
                    <a:lumMod val="75000"/>
                  </a:schemeClr>
                </a:solidFill>
              </a:rPr>
              <a:t>555 Timer as Monostable Multivibrator</a:t>
            </a:r>
            <a:endParaRPr lang="en-IN" sz="4000" b="1" dirty="0">
              <a:solidFill>
                <a:schemeClr val="accent5">
                  <a:lumMod val="75000"/>
                </a:schemeClr>
              </a:solidFill>
            </a:endParaRPr>
          </a:p>
        </p:txBody>
      </p:sp>
      <p:grpSp>
        <p:nvGrpSpPr>
          <p:cNvPr id="6" name="Group 5"/>
          <p:cNvGrpSpPr/>
          <p:nvPr/>
        </p:nvGrpSpPr>
        <p:grpSpPr>
          <a:xfrm>
            <a:off x="107504" y="1124743"/>
            <a:ext cx="8856984" cy="6063774"/>
            <a:chOff x="107504" y="1124743"/>
            <a:chExt cx="8856984" cy="6063774"/>
          </a:xfrm>
        </p:grpSpPr>
        <p:grpSp>
          <p:nvGrpSpPr>
            <p:cNvPr id="5" name="Group 4"/>
            <p:cNvGrpSpPr/>
            <p:nvPr/>
          </p:nvGrpSpPr>
          <p:grpSpPr>
            <a:xfrm>
              <a:off x="179512" y="1124743"/>
              <a:ext cx="8784976" cy="4339650"/>
              <a:chOff x="179512" y="1124743"/>
              <a:chExt cx="8784976" cy="4339650"/>
            </a:xfrm>
          </p:grpSpPr>
          <p:pic>
            <p:nvPicPr>
              <p:cNvPr id="1026" name="Picture 2" descr="http://www.circuitstoday.com/wp-content/uploads/2009/09/555-monostable-multivibra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68760"/>
                <a:ext cx="4297213" cy="3744416"/>
              </a:xfrm>
              <a:prstGeom prst="rect">
                <a:avLst/>
              </a:prstGeom>
            </p:spPr>
            <p:style>
              <a:lnRef idx="2">
                <a:schemeClr val="accent2"/>
              </a:lnRef>
              <a:fillRef idx="1">
                <a:schemeClr val="lt1"/>
              </a:fillRef>
              <a:effectRef idx="0">
                <a:schemeClr val="accent2"/>
              </a:effectRef>
              <a:fontRef idx="minor">
                <a:schemeClr val="dk1"/>
              </a:fontRef>
            </p:style>
          </p:pic>
          <p:sp>
            <p:nvSpPr>
              <p:cNvPr id="3" name="TextBox 2"/>
              <p:cNvSpPr txBox="1"/>
              <p:nvPr/>
            </p:nvSpPr>
            <p:spPr>
              <a:xfrm>
                <a:off x="4572000" y="1124743"/>
                <a:ext cx="4392488" cy="4339650"/>
              </a:xfrm>
              <a:prstGeom prst="rect">
                <a:avLst/>
              </a:prstGeom>
              <a:noFill/>
            </p:spPr>
            <p:txBody>
              <a:bodyPr wrap="square" rtlCol="0">
                <a:spAutoFit/>
              </a:bodyPr>
              <a:lstStyle/>
              <a:p>
                <a:r>
                  <a:rPr lang="en-US" sz="2400" b="1" dirty="0"/>
                  <a:t>Description:</a:t>
                </a:r>
              </a:p>
              <a:p>
                <a:pPr marL="457200" indent="-457200">
                  <a:lnSpc>
                    <a:spcPct val="150000"/>
                  </a:lnSpc>
                  <a:buFont typeface="Wingdings" pitchFamily="2" charset="2"/>
                  <a:buChar char="Ø"/>
                </a:pPr>
                <a:r>
                  <a:rPr lang="en-US" sz="2400" dirty="0"/>
                  <a:t>In the standby state, FF holds transistor Q</a:t>
                </a:r>
                <a:r>
                  <a:rPr lang="en-US" sz="1400" b="1" dirty="0"/>
                  <a:t>1</a:t>
                </a:r>
                <a:r>
                  <a:rPr lang="en-US" sz="2400" dirty="0"/>
                  <a:t> ON, thus clamping the external timing capacitor C to ground. The output remains at ground potential. i.e. Low.</a:t>
                </a:r>
              </a:p>
              <a:p>
                <a:pPr>
                  <a:lnSpc>
                    <a:spcPct val="150000"/>
                  </a:lnSpc>
                </a:pPr>
                <a:endParaRPr lang="en-US" sz="2400" dirty="0"/>
              </a:p>
            </p:txBody>
          </p:sp>
        </p:grpSp>
        <p:sp>
          <p:nvSpPr>
            <p:cNvPr id="4" name="TextBox 3"/>
            <p:cNvSpPr txBox="1"/>
            <p:nvPr/>
          </p:nvSpPr>
          <p:spPr>
            <a:xfrm>
              <a:off x="107504" y="5157192"/>
              <a:ext cx="8856984" cy="2031325"/>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t>As the trigger passes through V</a:t>
              </a:r>
              <a:r>
                <a:rPr lang="en-US" sz="1400" b="1" dirty="0"/>
                <a:t>CC</a:t>
              </a:r>
              <a:r>
                <a:rPr lang="en-US" sz="2400" dirty="0"/>
                <a:t>/3, the FF is set, i.e. Q bar=0, then the transistor Q</a:t>
              </a:r>
              <a:r>
                <a:rPr lang="en-US" sz="1400" b="1" dirty="0"/>
                <a:t>1</a:t>
              </a:r>
              <a:r>
                <a:rPr lang="en-US" sz="2400" dirty="0"/>
                <a:t> OFF and the short circuit across the timing capacitor C is released. As Q bar is low , output goes HIGH.  </a:t>
              </a:r>
              <a:endParaRPr lang="en-IN" sz="2400" dirty="0"/>
            </a:p>
            <a:p>
              <a:endParaRPr lang="en-IN" dirty="0"/>
            </a:p>
          </p:txBody>
        </p:sp>
      </p:grpSp>
      <p:sp>
        <p:nvSpPr>
          <p:cNvPr id="7" name="Slide Number Placeholder 6"/>
          <p:cNvSpPr>
            <a:spLocks noGrp="1"/>
          </p:cNvSpPr>
          <p:nvPr>
            <p:ph type="sldNum" sz="quarter" idx="12"/>
          </p:nvPr>
        </p:nvSpPr>
        <p:spPr/>
        <p:txBody>
          <a:bodyPr/>
          <a:lstStyle/>
          <a:p>
            <a:fld id="{507DB826-CE9C-4492-9F3D-952E23697AB3}" type="slidenum">
              <a:rPr lang="en-IN" smtClean="0"/>
              <a:pPr/>
              <a:t>14</a:t>
            </a:fld>
            <a:endParaRPr lang="en-IN"/>
          </a:p>
        </p:txBody>
      </p:sp>
    </p:spTree>
    <p:extLst>
      <p:ext uri="{BB962C8B-B14F-4D97-AF65-F5344CB8AC3E}">
        <p14:creationId xmlns:p14="http://schemas.microsoft.com/office/powerpoint/2010/main" val="40364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011" y="188640"/>
            <a:ext cx="8507288" cy="922114"/>
          </a:xfrm>
        </p:spPr>
        <p:txBody>
          <a:bodyPr>
            <a:normAutofit fontScale="90000"/>
          </a:bodyPr>
          <a:lstStyle/>
          <a:p>
            <a:r>
              <a:rPr lang="en-US" b="1" dirty="0">
                <a:solidFill>
                  <a:schemeClr val="accent5">
                    <a:lumMod val="75000"/>
                  </a:schemeClr>
                </a:solidFill>
              </a:rPr>
              <a:t>555 Timer as Monostable Multivibrator</a:t>
            </a:r>
            <a:endParaRPr lang="en-IN" dirty="0">
              <a:solidFill>
                <a:schemeClr val="accent5">
                  <a:lumMod val="75000"/>
                </a:schemeClr>
              </a:solidFill>
            </a:endParaRPr>
          </a:p>
        </p:txBody>
      </p:sp>
      <p:grpSp>
        <p:nvGrpSpPr>
          <p:cNvPr id="5" name="Group 4"/>
          <p:cNvGrpSpPr/>
          <p:nvPr/>
        </p:nvGrpSpPr>
        <p:grpSpPr>
          <a:xfrm>
            <a:off x="109191" y="1179984"/>
            <a:ext cx="8808689" cy="5436835"/>
            <a:chOff x="109191" y="1179984"/>
            <a:chExt cx="8808689" cy="5436835"/>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91" y="1179984"/>
              <a:ext cx="5071568" cy="4608511"/>
            </a:xfrm>
            <a:prstGeom prst="rect">
              <a:avLst/>
            </a:prstGeom>
            <a:ln/>
          </p:spPr>
          <p:style>
            <a:lnRef idx="2">
              <a:schemeClr val="accent2"/>
            </a:lnRef>
            <a:fillRef idx="1">
              <a:schemeClr val="lt1"/>
            </a:fillRef>
            <a:effectRef idx="0">
              <a:schemeClr val="accent2"/>
            </a:effectRef>
            <a:fontRef idx="minor">
              <a:schemeClr val="dk1"/>
            </a:fontRef>
          </p:style>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230" y="1854299"/>
              <a:ext cx="3676650" cy="3933825"/>
            </a:xfrm>
            <a:prstGeom prst="rect">
              <a:avLst/>
            </a:prstGeom>
            <a:ln/>
          </p:spPr>
          <p:style>
            <a:lnRef idx="2">
              <a:schemeClr val="accent2"/>
            </a:lnRef>
            <a:fillRef idx="1">
              <a:schemeClr val="lt1"/>
            </a:fillRef>
            <a:effectRef idx="0">
              <a:schemeClr val="accent2"/>
            </a:effectRef>
            <a:fontRef idx="minor">
              <a:schemeClr val="dk1"/>
            </a:fontRef>
          </p:style>
        </p:pic>
        <p:sp>
          <p:nvSpPr>
            <p:cNvPr id="4" name="TextBox 3"/>
            <p:cNvSpPr txBox="1"/>
            <p:nvPr/>
          </p:nvSpPr>
          <p:spPr>
            <a:xfrm>
              <a:off x="1051620" y="5970488"/>
              <a:ext cx="7264548"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Fig (a): Timer in Monostable Operation with Functional Diagram</a:t>
              </a:r>
            </a:p>
            <a:p>
              <a:r>
                <a:rPr lang="en-US" dirty="0"/>
                <a:t>Fig (b): Output wave Form of Monostable</a:t>
              </a:r>
              <a:endParaRPr lang="en-IN" dirty="0"/>
            </a:p>
          </p:txBody>
        </p:sp>
      </p:grpSp>
      <p:sp>
        <p:nvSpPr>
          <p:cNvPr id="6" name="Slide Number Placeholder 5"/>
          <p:cNvSpPr>
            <a:spLocks noGrp="1"/>
          </p:cNvSpPr>
          <p:nvPr>
            <p:ph type="sldNum" sz="quarter" idx="12"/>
          </p:nvPr>
        </p:nvSpPr>
        <p:spPr/>
        <p:txBody>
          <a:bodyPr/>
          <a:lstStyle/>
          <a:p>
            <a:fld id="{507DB826-CE9C-4492-9F3D-952E23697AB3}" type="slidenum">
              <a:rPr lang="en-IN" smtClean="0"/>
              <a:pPr/>
              <a:t>15</a:t>
            </a:fld>
            <a:endParaRPr lang="en-IN"/>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41DCDA1-5B92-4F6F-B128-C76F8181B180}"/>
                  </a:ext>
                </a:extLst>
              </p14:cNvPr>
              <p14:cNvContentPartPr/>
              <p14:nvPr/>
            </p14:nvContentPartPr>
            <p14:xfrm>
              <a:off x="6273720" y="2565360"/>
              <a:ext cx="514800" cy="584640"/>
            </p14:xfrm>
          </p:contentPart>
        </mc:Choice>
        <mc:Fallback xmlns="">
          <p:pic>
            <p:nvPicPr>
              <p:cNvPr id="3" name="Ink 2">
                <a:extLst>
                  <a:ext uri="{FF2B5EF4-FFF2-40B4-BE49-F238E27FC236}">
                    <a16:creationId xmlns:a16="http://schemas.microsoft.com/office/drawing/2014/main" id="{D41DCDA1-5B92-4F6F-B128-C76F8181B180}"/>
                  </a:ext>
                </a:extLst>
              </p:cNvPr>
              <p:cNvPicPr/>
              <p:nvPr/>
            </p:nvPicPr>
            <p:blipFill>
              <a:blip r:embed="rId5"/>
              <a:stretch>
                <a:fillRect/>
              </a:stretch>
            </p:blipFill>
            <p:spPr>
              <a:xfrm>
                <a:off x="6264360" y="2556000"/>
                <a:ext cx="533520" cy="60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79931844-ABF5-4A1C-A323-DDE2FBC87446}"/>
                  </a:ext>
                </a:extLst>
              </p14:cNvPr>
              <p14:cNvContentPartPr/>
              <p14:nvPr/>
            </p14:nvContentPartPr>
            <p14:xfrm>
              <a:off x="6318360" y="3790800"/>
              <a:ext cx="482760" cy="203760"/>
            </p14:xfrm>
          </p:contentPart>
        </mc:Choice>
        <mc:Fallback>
          <p:pic>
            <p:nvPicPr>
              <p:cNvPr id="7" name="Ink 6">
                <a:extLst>
                  <a:ext uri="{FF2B5EF4-FFF2-40B4-BE49-F238E27FC236}">
                    <a16:creationId xmlns:a16="http://schemas.microsoft.com/office/drawing/2014/main" id="{79931844-ABF5-4A1C-A323-DDE2FBC87446}"/>
                  </a:ext>
                </a:extLst>
              </p:cNvPr>
              <p:cNvPicPr/>
              <p:nvPr/>
            </p:nvPicPr>
            <p:blipFill>
              <a:blip r:embed="rId7"/>
              <a:stretch>
                <a:fillRect/>
              </a:stretch>
            </p:blipFill>
            <p:spPr>
              <a:xfrm>
                <a:off x="6309000" y="3781440"/>
                <a:ext cx="501480" cy="222480"/>
              </a:xfrm>
              <a:prstGeom prst="rect">
                <a:avLst/>
              </a:prstGeom>
            </p:spPr>
          </p:pic>
        </mc:Fallback>
      </mc:AlternateContent>
    </p:spTree>
    <p:extLst>
      <p:ext uri="{BB962C8B-B14F-4D97-AF65-F5344CB8AC3E}">
        <p14:creationId xmlns:p14="http://schemas.microsoft.com/office/powerpoint/2010/main" val="2872145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648"/>
            <a:ext cx="8856984" cy="1143000"/>
          </a:xfrm>
        </p:spPr>
        <p:txBody>
          <a:bodyPr>
            <a:normAutofit fontScale="90000"/>
          </a:bodyPr>
          <a:lstStyle/>
          <a:p>
            <a:r>
              <a:rPr lang="en-US" b="1" dirty="0">
                <a:solidFill>
                  <a:schemeClr val="accent5">
                    <a:lumMod val="75000"/>
                  </a:schemeClr>
                </a:solidFill>
              </a:rPr>
              <a:t>Monostable Multivibrator- Description</a:t>
            </a:r>
            <a:endParaRPr lang="en-IN" dirty="0"/>
          </a:p>
        </p:txBody>
      </p:sp>
      <p:sp>
        <p:nvSpPr>
          <p:cNvPr id="3" name="Content Placeholder 2"/>
          <p:cNvSpPr>
            <a:spLocks noGrp="1"/>
          </p:cNvSpPr>
          <p:nvPr>
            <p:ph idx="1"/>
          </p:nvPr>
        </p:nvSpPr>
        <p:spPr>
          <a:xfrm>
            <a:off x="395536" y="1196752"/>
            <a:ext cx="8208912" cy="5256584"/>
          </a:xfrm>
        </p:spPr>
        <p:txBody>
          <a:bodyPr>
            <a:normAutofit/>
          </a:bodyPr>
          <a:lstStyle/>
          <a:p>
            <a:r>
              <a:rPr lang="en-US" sz="2600" dirty="0"/>
              <a:t>Voltage across it rises exponentially through R towards V</a:t>
            </a:r>
            <a:r>
              <a:rPr lang="en-US" sz="1400" b="1" dirty="0"/>
              <a:t>cc</a:t>
            </a:r>
            <a:r>
              <a:rPr lang="en-US" sz="2600" dirty="0"/>
              <a:t> with a time constant RC.</a:t>
            </a:r>
          </a:p>
          <a:p>
            <a:r>
              <a:rPr lang="en-US" sz="2600" dirty="0"/>
              <a:t>After Time Period T, the capacitor voltage is just greater than 2V</a:t>
            </a:r>
            <a:r>
              <a:rPr lang="en-US" sz="1400" b="1" dirty="0"/>
              <a:t>cc</a:t>
            </a:r>
            <a:r>
              <a:rPr lang="en-US" sz="2600" dirty="0"/>
              <a:t>/3 and the upper comparator resets the FF, i.e. R=1, S=0. This makes Q bar =1, C rapidly to ground potential.</a:t>
            </a:r>
          </a:p>
          <a:p>
            <a:r>
              <a:rPr lang="en-US" sz="2600" dirty="0"/>
              <a:t>The voltage across the capacitor as given by,</a:t>
            </a:r>
            <a:endParaRPr lang="en-IN" sz="2600" dirty="0"/>
          </a:p>
        </p:txBody>
      </p:sp>
      <p:grpSp>
        <p:nvGrpSpPr>
          <p:cNvPr id="9" name="Group 8"/>
          <p:cNvGrpSpPr/>
          <p:nvPr/>
        </p:nvGrpSpPr>
        <p:grpSpPr>
          <a:xfrm>
            <a:off x="569144" y="4221088"/>
            <a:ext cx="8467352" cy="2121024"/>
            <a:chOff x="569144" y="4221088"/>
            <a:chExt cx="8467352" cy="2121024"/>
          </a:xfrm>
        </p:grpSpPr>
        <p:grpSp>
          <p:nvGrpSpPr>
            <p:cNvPr id="7" name="Group 6"/>
            <p:cNvGrpSpPr/>
            <p:nvPr/>
          </p:nvGrpSpPr>
          <p:grpSpPr>
            <a:xfrm>
              <a:off x="569144" y="4221088"/>
              <a:ext cx="2679948" cy="2121024"/>
              <a:chOff x="569144" y="4221088"/>
              <a:chExt cx="2679948" cy="2121024"/>
            </a:xfrm>
          </p:grpSpPr>
          <p:graphicFrame>
            <p:nvGraphicFramePr>
              <p:cNvPr id="5" name="Object 4"/>
              <p:cNvGraphicFramePr>
                <a:graphicFrameLocks noChangeAspect="1"/>
              </p:cNvGraphicFramePr>
              <p:nvPr>
                <p:extLst>
                  <p:ext uri="{D42A27DB-BD31-4B8C-83A1-F6EECF244321}">
                    <p14:modId xmlns:p14="http://schemas.microsoft.com/office/powerpoint/2010/main" val="1044402854"/>
                  </p:ext>
                </p:extLst>
              </p:nvPr>
            </p:nvGraphicFramePr>
            <p:xfrm>
              <a:off x="899592" y="4221088"/>
              <a:ext cx="2349500" cy="2121024"/>
            </p:xfrm>
            <a:graphic>
              <a:graphicData uri="http://schemas.openxmlformats.org/presentationml/2006/ole">
                <mc:AlternateContent xmlns:mc="http://schemas.openxmlformats.org/markup-compatibility/2006">
                  <mc:Choice xmlns:v="urn:schemas-microsoft-com:vml" Requires="v">
                    <p:oleObj spid="_x0000_s1456" name="Equation" r:id="rId3" imgW="2349360" imgH="1904760" progId="Equation.3">
                      <p:embed/>
                    </p:oleObj>
                  </mc:Choice>
                  <mc:Fallback>
                    <p:oleObj name="Equation" r:id="rId3" imgW="2349360" imgH="1904760" progId="Equation.3">
                      <p:embed/>
                      <p:pic>
                        <p:nvPicPr>
                          <p:cNvPr id="0" name="Picture 4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221088"/>
                            <a:ext cx="2349500" cy="2121024"/>
                          </a:xfrm>
                          <a:prstGeom prst="rect">
                            <a:avLst/>
                          </a:prstGeom>
                          <a:noFill/>
                        </p:spPr>
                      </p:pic>
                    </p:oleObj>
                  </mc:Fallback>
                </mc:AlternateContent>
              </a:graphicData>
            </a:graphic>
          </p:graphicFrame>
          <p:sp>
            <p:nvSpPr>
              <p:cNvPr id="6" name="TextBox 5"/>
              <p:cNvSpPr txBox="1"/>
              <p:nvPr/>
            </p:nvSpPr>
            <p:spPr>
              <a:xfrm>
                <a:off x="569144" y="4893002"/>
                <a:ext cx="432048" cy="369332"/>
              </a:xfrm>
              <a:prstGeom prst="rect">
                <a:avLst/>
              </a:prstGeom>
              <a:noFill/>
            </p:spPr>
            <p:txBody>
              <a:bodyPr wrap="square" rtlCol="0">
                <a:spAutoFit/>
              </a:bodyPr>
              <a:lstStyle/>
              <a:p>
                <a:r>
                  <a:rPr lang="en-US" dirty="0"/>
                  <a:t>at</a:t>
                </a:r>
                <a:endParaRPr lang="en-IN" dirty="0"/>
              </a:p>
            </p:txBody>
          </p:sp>
        </p:grpSp>
        <p:sp>
          <p:nvSpPr>
            <p:cNvPr id="8" name="TextBox 7"/>
            <p:cNvSpPr txBox="1"/>
            <p:nvPr/>
          </p:nvSpPr>
          <p:spPr>
            <a:xfrm>
              <a:off x="3203848" y="4415948"/>
              <a:ext cx="5832648" cy="1692771"/>
            </a:xfrm>
            <a:prstGeom prst="rect">
              <a:avLst/>
            </a:prstGeom>
            <a:noFill/>
          </p:spPr>
          <p:txBody>
            <a:bodyPr wrap="square" rtlCol="0">
              <a:spAutoFit/>
            </a:bodyPr>
            <a:lstStyle/>
            <a:p>
              <a:pPr marL="457200" indent="-457200">
                <a:buFont typeface="Wingdings" pitchFamily="2" charset="2"/>
                <a:buChar char="Ø"/>
              </a:pPr>
              <a:r>
                <a:rPr lang="en-US" sz="2600" dirty="0"/>
                <a:t>If –ve going reset pulse terminal (pin 4) is applied, then transistor Q</a:t>
              </a:r>
              <a:r>
                <a:rPr lang="en-US" sz="1400" b="1" dirty="0"/>
                <a:t>2</a:t>
              </a:r>
              <a:r>
                <a:rPr lang="en-US" sz="2600" dirty="0"/>
                <a:t>-&gt; OFF, Q</a:t>
              </a:r>
              <a:r>
                <a:rPr lang="en-US" sz="1400" b="1" dirty="0"/>
                <a:t>1</a:t>
              </a:r>
              <a:r>
                <a:rPr lang="en-US" sz="2600" dirty="0"/>
                <a:t>-&gt; ON &amp; the external timing capacitor C is immediately discharged.</a:t>
              </a:r>
              <a:endParaRPr lang="en-IN" sz="2600" dirty="0"/>
            </a:p>
          </p:txBody>
        </p:sp>
      </p:grpSp>
      <p:sp>
        <p:nvSpPr>
          <p:cNvPr id="10" name="Slide Number Placeholder 9"/>
          <p:cNvSpPr>
            <a:spLocks noGrp="1"/>
          </p:cNvSpPr>
          <p:nvPr>
            <p:ph type="sldNum" sz="quarter" idx="12"/>
          </p:nvPr>
        </p:nvSpPr>
        <p:spPr/>
        <p:txBody>
          <a:bodyPr/>
          <a:lstStyle/>
          <a:p>
            <a:fld id="{507DB826-CE9C-4492-9F3D-952E23697AB3}" type="slidenum">
              <a:rPr lang="en-IN" smtClean="0"/>
              <a:pPr/>
              <a:t>16</a:t>
            </a:fld>
            <a:endParaRPr lang="en-IN"/>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7F68AC49-900B-4AC2-BC01-E341ABE8757C}"/>
                  </a:ext>
                </a:extLst>
              </p14:cNvPr>
              <p14:cNvContentPartPr/>
              <p14:nvPr/>
            </p14:nvContentPartPr>
            <p14:xfrm>
              <a:off x="1028520" y="2952720"/>
              <a:ext cx="3359520" cy="3315240"/>
            </p14:xfrm>
          </p:contentPart>
        </mc:Choice>
        <mc:Fallback>
          <p:pic>
            <p:nvPicPr>
              <p:cNvPr id="4" name="Ink 3">
                <a:extLst>
                  <a:ext uri="{FF2B5EF4-FFF2-40B4-BE49-F238E27FC236}">
                    <a16:creationId xmlns:a16="http://schemas.microsoft.com/office/drawing/2014/main" id="{7F68AC49-900B-4AC2-BC01-E341ABE8757C}"/>
                  </a:ext>
                </a:extLst>
              </p:cNvPr>
              <p:cNvPicPr/>
              <p:nvPr/>
            </p:nvPicPr>
            <p:blipFill>
              <a:blip r:embed="rId6"/>
              <a:stretch>
                <a:fillRect/>
              </a:stretch>
            </p:blipFill>
            <p:spPr>
              <a:xfrm>
                <a:off x="1019160" y="2943360"/>
                <a:ext cx="3378240" cy="3333960"/>
              </a:xfrm>
              <a:prstGeom prst="rect">
                <a:avLst/>
              </a:prstGeom>
            </p:spPr>
          </p:pic>
        </mc:Fallback>
      </mc:AlternateContent>
    </p:spTree>
    <p:extLst>
      <p:ext uri="{BB962C8B-B14F-4D97-AF65-F5344CB8AC3E}">
        <p14:creationId xmlns:p14="http://schemas.microsoft.com/office/powerpoint/2010/main" val="177845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40960" cy="1143000"/>
          </a:xfrm>
        </p:spPr>
        <p:txBody>
          <a:bodyPr>
            <a:normAutofit fontScale="90000"/>
          </a:bodyPr>
          <a:lstStyle/>
          <a:p>
            <a:r>
              <a:rPr lang="en-US" b="1" dirty="0">
                <a:solidFill>
                  <a:schemeClr val="accent5">
                    <a:lumMod val="75000"/>
                  </a:schemeClr>
                </a:solidFill>
              </a:rPr>
              <a:t>Behavior of the Monostable Multivibrator</a:t>
            </a:r>
            <a:endParaRPr lang="en-IN" b="1" dirty="0">
              <a:solidFill>
                <a:schemeClr val="accent5">
                  <a:lumMod val="75000"/>
                </a:schemeClr>
              </a:solidFill>
            </a:endParaRPr>
          </a:p>
        </p:txBody>
      </p:sp>
      <p:sp>
        <p:nvSpPr>
          <p:cNvPr id="4" name="Rectangle 3"/>
          <p:cNvSpPr>
            <a:spLocks noGrp="1" noChangeArrowheads="1"/>
          </p:cNvSpPr>
          <p:nvPr/>
        </p:nvSpPr>
        <p:spPr bwMode="auto">
          <a:xfrm>
            <a:off x="676424" y="1700808"/>
            <a:ext cx="777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sz="2800" dirty="0"/>
              <a:t>The monostable multivibrator is constructed by adding an external capacitor and resistor to a 555 timer.</a:t>
            </a:r>
          </a:p>
          <a:p>
            <a:r>
              <a:rPr lang="en-US" sz="2800" dirty="0"/>
              <a:t>The circuit generates a single pulse of desired duration when it receives a trigger signal, hence it is also called a one-shot.</a:t>
            </a:r>
          </a:p>
          <a:p>
            <a:r>
              <a:rPr lang="en-US" sz="2800" dirty="0"/>
              <a:t>The time constant of the resistor-capacitor </a:t>
            </a:r>
          </a:p>
          <a:p>
            <a:pPr>
              <a:buFont typeface="Monotype Sorts" pitchFamily="2" charset="2"/>
              <a:buNone/>
            </a:pPr>
            <a:r>
              <a:rPr lang="en-US" sz="2800" dirty="0"/>
              <a:t>     combination determines the length of the pulse.</a:t>
            </a:r>
          </a:p>
          <a:p>
            <a:pPr>
              <a:buFont typeface="Monotype Sorts" pitchFamily="2" charset="2"/>
              <a:buNone/>
            </a:pPr>
            <a:endParaRPr lang="en-US" sz="2400" dirty="0"/>
          </a:p>
        </p:txBody>
      </p:sp>
      <p:sp>
        <p:nvSpPr>
          <p:cNvPr id="3" name="Slide Number Placeholder 2"/>
          <p:cNvSpPr>
            <a:spLocks noGrp="1"/>
          </p:cNvSpPr>
          <p:nvPr>
            <p:ph type="sldNum" sz="quarter" idx="12"/>
          </p:nvPr>
        </p:nvSpPr>
        <p:spPr/>
        <p:txBody>
          <a:bodyPr/>
          <a:lstStyle/>
          <a:p>
            <a:fld id="{507DB826-CE9C-4492-9F3D-952E23697AB3}" type="slidenum">
              <a:rPr lang="en-IN" smtClean="0"/>
              <a:pPr/>
              <a:t>17</a:t>
            </a:fld>
            <a:endParaRPr lang="en-IN"/>
          </a:p>
        </p:txBody>
      </p:sp>
    </p:spTree>
    <p:extLst>
      <p:ext uri="{BB962C8B-B14F-4D97-AF65-F5344CB8AC3E}">
        <p14:creationId xmlns:p14="http://schemas.microsoft.com/office/powerpoint/2010/main" val="161720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fontScale="90000"/>
          </a:bodyPr>
          <a:lstStyle/>
          <a:p>
            <a:r>
              <a:rPr lang="en-US" b="1" dirty="0">
                <a:solidFill>
                  <a:schemeClr val="accent5">
                    <a:lumMod val="75000"/>
                  </a:schemeClr>
                </a:solidFill>
              </a:rPr>
              <a:t>Uses of the Monostable Multivibrator</a:t>
            </a:r>
            <a:endParaRPr lang="en-IN" b="1" dirty="0">
              <a:solidFill>
                <a:schemeClr val="accent5">
                  <a:lumMod val="75000"/>
                </a:schemeClr>
              </a:solidFill>
            </a:endParaRPr>
          </a:p>
        </p:txBody>
      </p:sp>
      <p:sp>
        <p:nvSpPr>
          <p:cNvPr id="4" name="Rectangle 3"/>
          <p:cNvSpPr>
            <a:spLocks noGrp="1" noChangeArrowheads="1"/>
          </p:cNvSpPr>
          <p:nvPr/>
        </p:nvSpPr>
        <p:spPr bwMode="auto">
          <a:xfrm>
            <a:off x="395536" y="1268760"/>
            <a:ext cx="835292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lvl="1">
              <a:buFontTx/>
              <a:buNone/>
            </a:pPr>
            <a:endParaRPr lang="en-US" dirty="0"/>
          </a:p>
          <a:p>
            <a:pPr lvl="1"/>
            <a:r>
              <a:rPr lang="en-US" dirty="0"/>
              <a:t>Used to generate a clean pulse of the correct height and duration for a digital system</a:t>
            </a:r>
          </a:p>
          <a:p>
            <a:pPr lvl="1"/>
            <a:r>
              <a:rPr lang="en-US" dirty="0"/>
              <a:t>Used to turn circuits or external components on or off for a specific length of time.</a:t>
            </a:r>
          </a:p>
          <a:p>
            <a:pPr lvl="1"/>
            <a:r>
              <a:rPr lang="en-US" dirty="0"/>
              <a:t>Used to generate delays.</a:t>
            </a:r>
          </a:p>
          <a:p>
            <a:pPr lvl="1"/>
            <a:r>
              <a:rPr lang="en-US" dirty="0"/>
              <a:t>Can be cascaded to create a variety of sequential timing pulses. These pulses can allow you to time and sequence a number of related operations.</a:t>
            </a:r>
          </a:p>
          <a:p>
            <a:pPr lvl="1"/>
            <a:endParaRPr lang="en-US" dirty="0"/>
          </a:p>
        </p:txBody>
      </p:sp>
      <p:sp>
        <p:nvSpPr>
          <p:cNvPr id="3" name="Slide Number Placeholder 2"/>
          <p:cNvSpPr>
            <a:spLocks noGrp="1"/>
          </p:cNvSpPr>
          <p:nvPr>
            <p:ph type="sldNum" sz="quarter" idx="12"/>
          </p:nvPr>
        </p:nvSpPr>
        <p:spPr/>
        <p:txBody>
          <a:bodyPr/>
          <a:lstStyle/>
          <a:p>
            <a:fld id="{507DB826-CE9C-4492-9F3D-952E23697AB3}" type="slidenum">
              <a:rPr lang="en-IN" smtClean="0"/>
              <a:pPr/>
              <a:t>18</a:t>
            </a:fld>
            <a:endParaRPr lang="en-IN"/>
          </a:p>
        </p:txBody>
      </p:sp>
    </p:spTree>
    <p:extLst>
      <p:ext uri="{BB962C8B-B14F-4D97-AF65-F5344CB8AC3E}">
        <p14:creationId xmlns:p14="http://schemas.microsoft.com/office/powerpoint/2010/main" val="1435467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4000" b="1" dirty="0">
                <a:solidFill>
                  <a:schemeClr val="accent5">
                    <a:lumMod val="75000"/>
                  </a:schemeClr>
                </a:solidFill>
              </a:rPr>
              <a:t>Monostable Multivibrator</a:t>
            </a:r>
            <a:endParaRPr lang="en-IN" sz="4000" b="1" dirty="0">
              <a:solidFill>
                <a:schemeClr val="accent5">
                  <a:lumMod val="75000"/>
                </a:schemeClr>
              </a:solidFill>
            </a:endParaRPr>
          </a:p>
        </p:txBody>
      </p:sp>
      <p:sp>
        <p:nvSpPr>
          <p:cNvPr id="4" name="Slide Number Placeholder 3"/>
          <p:cNvSpPr>
            <a:spLocks noGrp="1"/>
          </p:cNvSpPr>
          <p:nvPr>
            <p:ph type="sldNum" sz="quarter" idx="12"/>
          </p:nvPr>
        </p:nvSpPr>
        <p:spPr/>
        <p:txBody>
          <a:bodyPr/>
          <a:lstStyle/>
          <a:p>
            <a:fld id="{507DB826-CE9C-4492-9F3D-952E23697AB3}" type="slidenum">
              <a:rPr lang="en-IN" smtClean="0"/>
              <a:pPr/>
              <a:t>19</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2244128295"/>
              </p:ext>
            </p:extLst>
          </p:nvPr>
        </p:nvGraphicFramePr>
        <p:xfrm>
          <a:off x="971600" y="4413176"/>
          <a:ext cx="4074521" cy="757212"/>
        </p:xfrm>
        <a:graphic>
          <a:graphicData uri="http://schemas.openxmlformats.org/presentationml/2006/ole">
            <mc:AlternateContent xmlns:mc="http://schemas.openxmlformats.org/markup-compatibility/2006">
              <mc:Choice xmlns:v="urn:schemas-microsoft-com:vml" Requires="v">
                <p:oleObj spid="_x0000_s14690" name="Equation" r:id="rId3" imgW="2869920" imgH="533160" progId="Equation.3">
                  <p:embed/>
                </p:oleObj>
              </mc:Choice>
              <mc:Fallback>
                <p:oleObj name="Equation" r:id="rId3" imgW="2869920" imgH="533160" progId="Equation.3">
                  <p:embed/>
                  <p:pic>
                    <p:nvPicPr>
                      <p:cNvPr id="0" name="Picture 3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413176"/>
                        <a:ext cx="4074521" cy="7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2"/>
          <p:cNvGrpSpPr/>
          <p:nvPr/>
        </p:nvGrpSpPr>
        <p:grpSpPr>
          <a:xfrm>
            <a:off x="212515" y="1124744"/>
            <a:ext cx="8424936" cy="5062512"/>
            <a:chOff x="212515" y="1124744"/>
            <a:chExt cx="8424936" cy="5062512"/>
          </a:xfrm>
        </p:grpSpPr>
        <p:sp>
          <p:nvSpPr>
            <p:cNvPr id="5" name="TextBox 4"/>
            <p:cNvSpPr txBox="1"/>
            <p:nvPr/>
          </p:nvSpPr>
          <p:spPr>
            <a:xfrm>
              <a:off x="212515" y="1124744"/>
              <a:ext cx="8424936" cy="4154984"/>
            </a:xfrm>
            <a:prstGeom prst="rect">
              <a:avLst/>
            </a:prstGeom>
            <a:noFill/>
          </p:spPr>
          <p:txBody>
            <a:bodyPr wrap="square" rtlCol="0">
              <a:spAutoFit/>
            </a:bodyPr>
            <a:lstStyle/>
            <a:p>
              <a:pPr>
                <a:lnSpc>
                  <a:spcPct val="150000"/>
                </a:lnSpc>
              </a:pPr>
              <a:r>
                <a:rPr lang="en-US" sz="2800" u="sng" dirty="0"/>
                <a:t>Problem:</a:t>
              </a:r>
            </a:p>
            <a:p>
              <a:pPr>
                <a:lnSpc>
                  <a:spcPct val="150000"/>
                </a:lnSpc>
              </a:pPr>
              <a:r>
                <a:rPr lang="en-US" sz="2800" dirty="0"/>
                <a:t>	In the monostable multivibrator of fig, R=100k</a:t>
              </a:r>
              <a:r>
                <a:rPr lang="el-GR" sz="2800" dirty="0"/>
                <a:t>Ω</a:t>
              </a:r>
              <a:r>
                <a:rPr lang="en-US" sz="2800" dirty="0"/>
                <a:t> and the time delay T=100ms. Calculate the value of C ?</a:t>
              </a:r>
            </a:p>
            <a:p>
              <a:pPr>
                <a:lnSpc>
                  <a:spcPct val="150000"/>
                </a:lnSpc>
              </a:pPr>
              <a:r>
                <a:rPr lang="en-US" sz="2800" u="sng" dirty="0"/>
                <a:t>Solution:</a:t>
              </a:r>
            </a:p>
            <a:p>
              <a:pPr>
                <a:lnSpc>
                  <a:spcPct val="150000"/>
                </a:lnSpc>
              </a:pPr>
              <a:r>
                <a:rPr lang="en-US" sz="2800" dirty="0"/>
                <a:t>	T=1.1RC</a:t>
              </a:r>
            </a:p>
            <a:p>
              <a:r>
                <a:rPr lang="en-US" dirty="0"/>
                <a:t>	</a:t>
              </a:r>
            </a:p>
            <a:p>
              <a:r>
                <a:rPr lang="en-US" dirty="0"/>
                <a:t>	</a:t>
              </a:r>
            </a:p>
            <a:p>
              <a:endParaRPr lang="en-IN" dirty="0"/>
            </a:p>
          </p:txBody>
        </p:sp>
        <p:pic>
          <p:nvPicPr>
            <p:cNvPr id="12" name="Picture 2" descr="http://www.circuitstoday.com/wp-content/uploads/2009/09/555-monostable-multivibrato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3224188"/>
              <a:ext cx="2960045" cy="2963068"/>
            </a:xfrm>
            <a:prstGeom prst="rect">
              <a:avLst/>
            </a:prstGeom>
          </p:spPr>
          <p:style>
            <a:lnRef idx="2">
              <a:schemeClr val="accent2"/>
            </a:lnRef>
            <a:fillRef idx="1">
              <a:schemeClr val="lt1"/>
            </a:fillRef>
            <a:effectRef idx="0">
              <a:schemeClr val="accent2"/>
            </a:effectRef>
            <a:fontRef idx="minor">
              <a:schemeClr val="dk1"/>
            </a:fontRef>
          </p:style>
        </p:pic>
      </p:grpSp>
    </p:spTree>
    <p:extLst>
      <p:ext uri="{BB962C8B-B14F-4D97-AF65-F5344CB8AC3E}">
        <p14:creationId xmlns:p14="http://schemas.microsoft.com/office/powerpoint/2010/main" val="395068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14" y="116632"/>
            <a:ext cx="8229600" cy="864096"/>
          </a:xfrm>
        </p:spPr>
        <p:txBody>
          <a:bodyPr>
            <a:normAutofit/>
          </a:bodyPr>
          <a:lstStyle/>
          <a:p>
            <a:r>
              <a:rPr lang="en-US" sz="4000" b="1" dirty="0">
                <a:solidFill>
                  <a:schemeClr val="accent5">
                    <a:lumMod val="75000"/>
                  </a:schemeClr>
                </a:solidFill>
              </a:rPr>
              <a:t>555 Timer</a:t>
            </a:r>
            <a:endParaRPr lang="en-IN" sz="4000" b="1" dirty="0">
              <a:solidFill>
                <a:schemeClr val="accent5">
                  <a:lumMod val="75000"/>
                </a:schemeClr>
              </a:solidFill>
            </a:endParaRPr>
          </a:p>
        </p:txBody>
      </p:sp>
      <p:sp>
        <p:nvSpPr>
          <p:cNvPr id="4" name="Rectangle 3"/>
          <p:cNvSpPr>
            <a:spLocks noGrp="1" noChangeArrowheads="1"/>
          </p:cNvSpPr>
          <p:nvPr/>
        </p:nvSpPr>
        <p:spPr bwMode="auto">
          <a:xfrm>
            <a:off x="318343" y="764704"/>
            <a:ext cx="8496943" cy="5452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b="1" dirty="0">
                <a:solidFill>
                  <a:srgbClr val="FF0000"/>
                </a:solidFill>
              </a:rPr>
              <a:t>Introduction:</a:t>
            </a:r>
          </a:p>
          <a:p>
            <a:r>
              <a:rPr lang="en-US" sz="2600" dirty="0"/>
              <a:t>The 555 Timer is one of the most popular and versatile integrated circuits ever produced!</a:t>
            </a:r>
          </a:p>
          <a:p>
            <a:r>
              <a:rPr lang="en-US" sz="2600" dirty="0">
                <a:solidFill>
                  <a:srgbClr val="FF0000"/>
                </a:solidFill>
              </a:rPr>
              <a:t>“</a:t>
            </a:r>
            <a:r>
              <a:rPr lang="en-US" sz="2600" dirty="0"/>
              <a:t>Signetics</a:t>
            </a:r>
            <a:r>
              <a:rPr lang="en-US" sz="2600" dirty="0">
                <a:solidFill>
                  <a:srgbClr val="FF0000"/>
                </a:solidFill>
              </a:rPr>
              <a:t>”</a:t>
            </a:r>
            <a:r>
              <a:rPr lang="en-US" sz="2600" dirty="0"/>
              <a:t> Corporation first introduced this device as the SE/NE 555 in early 1970.</a:t>
            </a:r>
          </a:p>
          <a:p>
            <a:r>
              <a:rPr lang="en-US" sz="2600" dirty="0"/>
              <a:t>It is a combination of digital and analog circuits.</a:t>
            </a:r>
          </a:p>
          <a:p>
            <a:r>
              <a:rPr lang="en-US" sz="2600" dirty="0"/>
              <a:t>It is known as the </a:t>
            </a:r>
            <a:r>
              <a:rPr lang="en-US" sz="2600" dirty="0">
                <a:solidFill>
                  <a:srgbClr val="990033"/>
                </a:solidFill>
              </a:rPr>
              <a:t>“time machine”</a:t>
            </a:r>
            <a:r>
              <a:rPr lang="en-US" sz="2600" dirty="0"/>
              <a:t> as it performs a wide variety of timing tasks.</a:t>
            </a:r>
          </a:p>
          <a:p>
            <a:r>
              <a:rPr lang="en-US" sz="2600" dirty="0">
                <a:solidFill>
                  <a:srgbClr val="990033"/>
                </a:solidFill>
              </a:rPr>
              <a:t>Applications for the 555 Timer include:</a:t>
            </a:r>
          </a:p>
          <a:p>
            <a:pPr lvl="1"/>
            <a:r>
              <a:rPr lang="en-US" sz="2600" dirty="0"/>
              <a:t>Ramp and Square wave generator</a:t>
            </a:r>
          </a:p>
          <a:p>
            <a:pPr lvl="1"/>
            <a:r>
              <a:rPr lang="en-US" sz="2600" dirty="0"/>
              <a:t>Frequency dividers</a:t>
            </a:r>
          </a:p>
          <a:p>
            <a:pPr lvl="1"/>
            <a:r>
              <a:rPr lang="en-US" sz="2600" dirty="0"/>
              <a:t>Pulse generators and LED flashers</a:t>
            </a:r>
          </a:p>
        </p:txBody>
      </p:sp>
      <p:sp>
        <p:nvSpPr>
          <p:cNvPr id="3" name="Slide Number Placeholder 2"/>
          <p:cNvSpPr>
            <a:spLocks noGrp="1"/>
          </p:cNvSpPr>
          <p:nvPr>
            <p:ph type="sldNum" sz="quarter" idx="12"/>
          </p:nvPr>
        </p:nvSpPr>
        <p:spPr/>
        <p:txBody>
          <a:bodyPr/>
          <a:lstStyle/>
          <a:p>
            <a:fld id="{507DB826-CE9C-4492-9F3D-952E23697AB3}" type="slidenum">
              <a:rPr lang="en-IN" smtClean="0"/>
              <a:pPr/>
              <a:t>2</a:t>
            </a:fld>
            <a:endParaRPr lang="en-IN" dirty="0"/>
          </a:p>
        </p:txBody>
      </p:sp>
    </p:spTree>
    <p:extLst>
      <p:ext uri="{BB962C8B-B14F-4D97-AF65-F5344CB8AC3E}">
        <p14:creationId xmlns:p14="http://schemas.microsoft.com/office/powerpoint/2010/main" val="197898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5">
                    <a:lumMod val="75000"/>
                  </a:schemeClr>
                </a:solidFill>
              </a:rPr>
              <a:t>Applications in Monostable Mode</a:t>
            </a:r>
            <a:endParaRPr lang="en-IN" sz="4000" b="1" dirty="0">
              <a:solidFill>
                <a:schemeClr val="accent5">
                  <a:lumMod val="75000"/>
                </a:schemeClr>
              </a:solidFill>
            </a:endParaRPr>
          </a:p>
        </p:txBody>
      </p:sp>
      <p:sp>
        <p:nvSpPr>
          <p:cNvPr id="3" name="Content Placeholder 2"/>
          <p:cNvSpPr>
            <a:spLocks noGrp="1"/>
          </p:cNvSpPr>
          <p:nvPr>
            <p:ph idx="1"/>
          </p:nvPr>
        </p:nvSpPr>
        <p:spPr>
          <a:xfrm>
            <a:off x="467544" y="1844824"/>
            <a:ext cx="8229600" cy="4525963"/>
          </a:xfrm>
        </p:spPr>
        <p:txBody>
          <a:bodyPr/>
          <a:lstStyle/>
          <a:p>
            <a:pPr marL="514350" indent="-514350">
              <a:buAutoNum type="arabicPeriod"/>
            </a:pPr>
            <a:r>
              <a:rPr lang="en-US" dirty="0"/>
              <a:t>Missing Pulse Detector.</a:t>
            </a:r>
          </a:p>
          <a:p>
            <a:pPr marL="514350" indent="-514350">
              <a:buAutoNum type="arabicPeriod"/>
            </a:pPr>
            <a:r>
              <a:rPr lang="en-US" dirty="0"/>
              <a:t>Linear Ramp Generator.</a:t>
            </a:r>
          </a:p>
          <a:p>
            <a:pPr marL="514350" indent="-514350">
              <a:buAutoNum type="arabicPeriod"/>
            </a:pPr>
            <a:r>
              <a:rPr lang="en-US" dirty="0"/>
              <a:t>Frequency Divider.</a:t>
            </a:r>
          </a:p>
          <a:p>
            <a:pPr marL="514350" indent="-514350">
              <a:buAutoNum type="arabicPeriod"/>
            </a:pPr>
            <a:r>
              <a:rPr lang="en-US" dirty="0"/>
              <a:t>Pulse Width Modulation.</a:t>
            </a:r>
            <a:endParaRPr lang="en-IN" dirty="0"/>
          </a:p>
        </p:txBody>
      </p:sp>
      <p:sp>
        <p:nvSpPr>
          <p:cNvPr id="4" name="Slide Number Placeholder 3"/>
          <p:cNvSpPr>
            <a:spLocks noGrp="1"/>
          </p:cNvSpPr>
          <p:nvPr>
            <p:ph type="sldNum" sz="quarter" idx="12"/>
          </p:nvPr>
        </p:nvSpPr>
        <p:spPr/>
        <p:txBody>
          <a:bodyPr/>
          <a:lstStyle/>
          <a:p>
            <a:fld id="{507DB826-CE9C-4492-9F3D-952E23697AB3}" type="slidenum">
              <a:rPr lang="en-IN" smtClean="0"/>
              <a:pPr/>
              <a:t>20</a:t>
            </a:fld>
            <a:endParaRPr lang="en-IN"/>
          </a:p>
        </p:txBody>
      </p:sp>
    </p:spTree>
    <p:extLst>
      <p:ext uri="{BB962C8B-B14F-4D97-AF65-F5344CB8AC3E}">
        <p14:creationId xmlns:p14="http://schemas.microsoft.com/office/powerpoint/2010/main" val="327704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5">
                    <a:lumMod val="75000"/>
                  </a:schemeClr>
                </a:solidFill>
              </a:rPr>
              <a:t>1.Missing Pulse Detector</a:t>
            </a:r>
            <a:endParaRPr lang="en-IN" b="1" dirty="0">
              <a:solidFill>
                <a:schemeClr val="accent5">
                  <a:lumMod val="75000"/>
                </a:schemeClr>
              </a:solidFill>
            </a:endParaRPr>
          </a:p>
        </p:txBody>
      </p:sp>
      <p:grpSp>
        <p:nvGrpSpPr>
          <p:cNvPr id="5" name="Group 4"/>
          <p:cNvGrpSpPr/>
          <p:nvPr/>
        </p:nvGrpSpPr>
        <p:grpSpPr>
          <a:xfrm>
            <a:off x="467544" y="1566863"/>
            <a:ext cx="8136904" cy="4956740"/>
            <a:chOff x="467544" y="1566863"/>
            <a:chExt cx="8136904" cy="495674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66863"/>
              <a:ext cx="8136904" cy="4058074"/>
            </a:xfrm>
            <a:prstGeom prst="rect">
              <a:avLst/>
            </a:prstGeom>
            <a:ln/>
          </p:spPr>
          <p:style>
            <a:lnRef idx="2">
              <a:schemeClr val="accent1"/>
            </a:lnRef>
            <a:fillRef idx="1">
              <a:schemeClr val="lt1"/>
            </a:fillRef>
            <a:effectRef idx="0">
              <a:schemeClr val="accent1"/>
            </a:effectRef>
            <a:fontRef idx="minor">
              <a:schemeClr val="dk1"/>
            </a:fontRef>
          </p:style>
        </p:pic>
        <p:sp>
          <p:nvSpPr>
            <p:cNvPr id="3" name="TextBox 2"/>
            <p:cNvSpPr txBox="1"/>
            <p:nvPr/>
          </p:nvSpPr>
          <p:spPr>
            <a:xfrm>
              <a:off x="894408" y="5877272"/>
              <a:ext cx="7704856" cy="646331"/>
            </a:xfrm>
            <a:prstGeom prst="rect">
              <a:avLst/>
            </a:prstGeom>
            <a:noFill/>
          </p:spPr>
          <p:txBody>
            <a:bodyPr wrap="square" rtlCol="0">
              <a:spAutoFit/>
            </a:bodyPr>
            <a:lstStyle/>
            <a:p>
              <a:r>
                <a:rPr lang="en-US" dirty="0"/>
                <a:t>Fig (a) : A missing Pulse Detector Monostable Circuit</a:t>
              </a:r>
            </a:p>
            <a:p>
              <a:r>
                <a:rPr lang="en-US" dirty="0"/>
                <a:t>Fig (b) : Output of Missing Pulse Detector </a:t>
              </a:r>
              <a:endParaRPr lang="en-IN" dirty="0"/>
            </a:p>
          </p:txBody>
        </p:sp>
      </p:grpSp>
      <p:sp>
        <p:nvSpPr>
          <p:cNvPr id="6" name="Slide Number Placeholder 5"/>
          <p:cNvSpPr>
            <a:spLocks noGrp="1"/>
          </p:cNvSpPr>
          <p:nvPr>
            <p:ph type="sldNum" sz="quarter" idx="12"/>
          </p:nvPr>
        </p:nvSpPr>
        <p:spPr/>
        <p:txBody>
          <a:bodyPr/>
          <a:lstStyle/>
          <a:p>
            <a:fld id="{507DB826-CE9C-4492-9F3D-952E23697AB3}" type="slidenum">
              <a:rPr lang="en-IN" smtClean="0"/>
              <a:pPr/>
              <a:t>21</a:t>
            </a:fld>
            <a:endParaRPr lang="en-IN"/>
          </a:p>
        </p:txBody>
      </p:sp>
    </p:spTree>
    <p:extLst>
      <p:ext uri="{BB962C8B-B14F-4D97-AF65-F5344CB8AC3E}">
        <p14:creationId xmlns:p14="http://schemas.microsoft.com/office/powerpoint/2010/main" val="1630307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20080"/>
          </a:xfrm>
        </p:spPr>
        <p:txBody>
          <a:bodyPr>
            <a:normAutofit/>
          </a:bodyPr>
          <a:lstStyle/>
          <a:p>
            <a:r>
              <a:rPr lang="en-US" sz="4000" b="1" dirty="0">
                <a:solidFill>
                  <a:schemeClr val="accent5">
                    <a:lumMod val="75000"/>
                  </a:schemeClr>
                </a:solidFill>
              </a:rPr>
              <a:t>Missing Pulse Detector- Description</a:t>
            </a:r>
            <a:endParaRPr lang="en-IN" sz="4000" dirty="0"/>
          </a:p>
        </p:txBody>
      </p:sp>
      <p:sp>
        <p:nvSpPr>
          <p:cNvPr id="3" name="Content Placeholder 2"/>
          <p:cNvSpPr>
            <a:spLocks noGrp="1"/>
          </p:cNvSpPr>
          <p:nvPr>
            <p:ph idx="1"/>
          </p:nvPr>
        </p:nvSpPr>
        <p:spPr>
          <a:xfrm>
            <a:off x="467544" y="1052736"/>
            <a:ext cx="8229600" cy="5073427"/>
          </a:xfrm>
        </p:spPr>
        <p:txBody>
          <a:bodyPr>
            <a:normAutofit/>
          </a:bodyPr>
          <a:lstStyle/>
          <a:p>
            <a:r>
              <a:rPr lang="en-US" sz="2800" dirty="0"/>
              <a:t>When input trigger is Low, emitter-base diode of Q is forwarded biased capacitor is clamped to 0.7v(of diode), output of timer is HIGH width of T o/p of timer &gt; trigger pulse width.</a:t>
            </a:r>
          </a:p>
          <a:p>
            <a:r>
              <a:rPr lang="en-US" sz="2800" dirty="0"/>
              <a:t>T=1.1RC   select R &amp; C such that T &gt; trigger pulse.</a:t>
            </a:r>
          </a:p>
          <a:p>
            <a:r>
              <a:rPr lang="en-US" sz="2800" dirty="0"/>
              <a:t>Output will be high during successive coming of input trigger pulse. If one of the input trigger pulse missing trigger </a:t>
            </a:r>
            <a:r>
              <a:rPr lang="en-US" sz="2800" dirty="0" err="1"/>
              <a:t>i</a:t>
            </a:r>
            <a:r>
              <a:rPr lang="en-US" sz="2800" dirty="0"/>
              <a:t>/p is HIGH, Q is cut off, timer acts as normal monostable state.</a:t>
            </a:r>
          </a:p>
          <a:p>
            <a:r>
              <a:rPr lang="en-US" sz="2800" dirty="0"/>
              <a:t>It can be used for speed control and measurement.</a:t>
            </a:r>
            <a:endParaRPr lang="en-IN" sz="2800" dirty="0"/>
          </a:p>
        </p:txBody>
      </p:sp>
      <p:sp>
        <p:nvSpPr>
          <p:cNvPr id="4" name="Slide Number Placeholder 3"/>
          <p:cNvSpPr>
            <a:spLocks noGrp="1"/>
          </p:cNvSpPr>
          <p:nvPr>
            <p:ph type="sldNum" sz="quarter" idx="12"/>
          </p:nvPr>
        </p:nvSpPr>
        <p:spPr/>
        <p:txBody>
          <a:bodyPr/>
          <a:lstStyle/>
          <a:p>
            <a:fld id="{507DB826-CE9C-4492-9F3D-952E23697AB3}" type="slidenum">
              <a:rPr lang="en-IN" smtClean="0"/>
              <a:pPr/>
              <a:t>22</a:t>
            </a:fld>
            <a:endParaRPr lang="en-IN"/>
          </a:p>
        </p:txBody>
      </p:sp>
    </p:spTree>
    <p:extLst>
      <p:ext uri="{BB962C8B-B14F-4D97-AF65-F5344CB8AC3E}">
        <p14:creationId xmlns:p14="http://schemas.microsoft.com/office/powerpoint/2010/main" val="2534359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5">
                    <a:lumMod val="75000"/>
                  </a:schemeClr>
                </a:solidFill>
              </a:rPr>
              <a:t>2.Linear Ramp Generator</a:t>
            </a:r>
            <a:endParaRPr lang="en-IN" b="1" dirty="0">
              <a:solidFill>
                <a:schemeClr val="accent5">
                  <a:lumMod val="75000"/>
                </a:schemeClr>
              </a:solidFill>
            </a:endParaRPr>
          </a:p>
        </p:txBody>
      </p:sp>
      <p:pic>
        <p:nvPicPr>
          <p:cNvPr id="4" name="Picture 2" descr="http://static.electro-tech-online.com/customimages/2011/04/555rampgenerato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8305679" cy="4536504"/>
          </a:xfrm>
          <a:prstGeom prst="rect">
            <a:avLst/>
          </a:prstGeom>
        </p:spPr>
        <p:style>
          <a:lnRef idx="2">
            <a:schemeClr val="accent2"/>
          </a:lnRef>
          <a:fillRef idx="1">
            <a:schemeClr val="lt1"/>
          </a:fillRef>
          <a:effectRef idx="0">
            <a:schemeClr val="accent2"/>
          </a:effectRef>
          <a:fontRef idx="minor">
            <a:schemeClr val="dk1"/>
          </a:fontRef>
        </p:style>
      </p:pic>
      <p:sp>
        <p:nvSpPr>
          <p:cNvPr id="3" name="TextBox 2"/>
          <p:cNvSpPr txBox="1"/>
          <p:nvPr/>
        </p:nvSpPr>
        <p:spPr>
          <a:xfrm>
            <a:off x="7174532" y="3725540"/>
            <a:ext cx="1872208" cy="369332"/>
          </a:xfrm>
          <a:prstGeom prst="rect">
            <a:avLst/>
          </a:prstGeom>
          <a:noFill/>
        </p:spPr>
        <p:txBody>
          <a:bodyPr wrap="square" rtlCol="0">
            <a:spAutoFit/>
          </a:bodyPr>
          <a:lstStyle/>
          <a:p>
            <a:r>
              <a:rPr lang="en-US" dirty="0"/>
              <a:t>at pin 2 &gt; </a:t>
            </a:r>
            <a:r>
              <a:rPr lang="en-US" dirty="0" err="1"/>
              <a:t>V</a:t>
            </a:r>
            <a:r>
              <a:rPr lang="en-US" sz="1200" dirty="0" err="1"/>
              <a:t>cc</a:t>
            </a:r>
            <a:r>
              <a:rPr lang="en-US" dirty="0"/>
              <a:t>/3</a:t>
            </a:r>
            <a:endParaRPr lang="en-IN" dirty="0"/>
          </a:p>
        </p:txBody>
      </p:sp>
      <p:sp>
        <p:nvSpPr>
          <p:cNvPr id="5" name="TextBox 4"/>
          <p:cNvSpPr txBox="1"/>
          <p:nvPr/>
        </p:nvSpPr>
        <p:spPr>
          <a:xfrm>
            <a:off x="6948264" y="4497040"/>
            <a:ext cx="1800200" cy="646331"/>
          </a:xfrm>
          <a:prstGeom prst="rect">
            <a:avLst/>
          </a:prstGeom>
          <a:noFill/>
        </p:spPr>
        <p:txBody>
          <a:bodyPr wrap="square" rtlCol="0">
            <a:spAutoFit/>
          </a:bodyPr>
          <a:lstStyle/>
          <a:p>
            <a:r>
              <a:rPr lang="en-US" dirty="0"/>
              <a:t>Capacitor voltage at pin 6</a:t>
            </a:r>
            <a:endParaRPr lang="en-IN" dirty="0"/>
          </a:p>
        </p:txBody>
      </p:sp>
      <p:sp>
        <p:nvSpPr>
          <p:cNvPr id="8" name="Slide Number Placeholder 7"/>
          <p:cNvSpPr>
            <a:spLocks noGrp="1"/>
          </p:cNvSpPr>
          <p:nvPr>
            <p:ph type="sldNum" sz="quarter" idx="12"/>
          </p:nvPr>
        </p:nvSpPr>
        <p:spPr/>
        <p:txBody>
          <a:bodyPr/>
          <a:lstStyle/>
          <a:p>
            <a:fld id="{507DB826-CE9C-4492-9F3D-952E23697AB3}" type="slidenum">
              <a:rPr lang="en-IN" smtClean="0"/>
              <a:pPr/>
              <a:t>23</a:t>
            </a:fld>
            <a:endParaRPr lang="en-IN"/>
          </a:p>
        </p:txBody>
      </p:sp>
    </p:spTree>
    <p:extLst>
      <p:ext uri="{BB962C8B-B14F-4D97-AF65-F5344CB8AC3E}">
        <p14:creationId xmlns:p14="http://schemas.microsoft.com/office/powerpoint/2010/main" val="233421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29600" cy="746502"/>
          </a:xfrm>
        </p:spPr>
        <p:txBody>
          <a:bodyPr>
            <a:normAutofit/>
          </a:bodyPr>
          <a:lstStyle/>
          <a:p>
            <a:r>
              <a:rPr lang="en-US" sz="4000" b="1" dirty="0">
                <a:solidFill>
                  <a:schemeClr val="accent5">
                    <a:lumMod val="75000"/>
                  </a:schemeClr>
                </a:solidFill>
              </a:rPr>
              <a:t>Linear Ramp Generator- Description</a:t>
            </a:r>
            <a:endParaRPr lang="en-IN" sz="4000" dirty="0"/>
          </a:p>
        </p:txBody>
      </p:sp>
      <p:grpSp>
        <p:nvGrpSpPr>
          <p:cNvPr id="2048" name="Group 2047"/>
          <p:cNvGrpSpPr/>
          <p:nvPr/>
        </p:nvGrpSpPr>
        <p:grpSpPr>
          <a:xfrm>
            <a:off x="251520" y="1007150"/>
            <a:ext cx="8602960" cy="5284782"/>
            <a:chOff x="251520" y="1007150"/>
            <a:chExt cx="8602960" cy="5284782"/>
          </a:xfrm>
        </p:grpSpPr>
        <p:grpSp>
          <p:nvGrpSpPr>
            <p:cNvPr id="30" name="Group 29"/>
            <p:cNvGrpSpPr/>
            <p:nvPr/>
          </p:nvGrpSpPr>
          <p:grpSpPr>
            <a:xfrm>
              <a:off x="251520" y="1510060"/>
              <a:ext cx="8602960" cy="4781872"/>
              <a:chOff x="384300" y="1268760"/>
              <a:chExt cx="8602960" cy="4781872"/>
            </a:xfrm>
          </p:grpSpPr>
          <p:grpSp>
            <p:nvGrpSpPr>
              <p:cNvPr id="28" name="Group 27"/>
              <p:cNvGrpSpPr/>
              <p:nvPr/>
            </p:nvGrpSpPr>
            <p:grpSpPr>
              <a:xfrm>
                <a:off x="384300" y="1268760"/>
                <a:ext cx="8602960" cy="4781872"/>
                <a:chOff x="384300" y="1268760"/>
                <a:chExt cx="8602960" cy="4781872"/>
              </a:xfrm>
            </p:grpSpPr>
            <p:grpSp>
              <p:nvGrpSpPr>
                <p:cNvPr id="15" name="Group 14"/>
                <p:cNvGrpSpPr/>
                <p:nvPr/>
              </p:nvGrpSpPr>
              <p:grpSpPr>
                <a:xfrm>
                  <a:off x="384300" y="1439468"/>
                  <a:ext cx="1402060" cy="2305050"/>
                  <a:chOff x="539552" y="1439468"/>
                  <a:chExt cx="1402060" cy="230505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39468"/>
                    <a:ext cx="1219200" cy="2305050"/>
                  </a:xfrm>
                  <a:prstGeom prst="rect">
                    <a:avLst/>
                  </a:prstGeom>
                  <a:ln/>
                </p:spPr>
                <p:style>
                  <a:lnRef idx="2">
                    <a:schemeClr val="accent2"/>
                  </a:lnRef>
                  <a:fillRef idx="1">
                    <a:schemeClr val="lt1"/>
                  </a:fillRef>
                  <a:effectRef idx="0">
                    <a:schemeClr val="accent2"/>
                  </a:effectRef>
                  <a:fontRef idx="minor">
                    <a:schemeClr val="dk1"/>
                  </a:fontRef>
                </p:style>
              </p:pic>
              <p:grpSp>
                <p:nvGrpSpPr>
                  <p:cNvPr id="11" name="Group 10"/>
                  <p:cNvGrpSpPr/>
                  <p:nvPr/>
                </p:nvGrpSpPr>
                <p:grpSpPr>
                  <a:xfrm>
                    <a:off x="1149872" y="3062469"/>
                    <a:ext cx="381124" cy="369332"/>
                    <a:chOff x="1429172" y="3337699"/>
                    <a:chExt cx="381124" cy="369332"/>
                  </a:xfrm>
                </p:grpSpPr>
                <p:cxnSp>
                  <p:nvCxnSpPr>
                    <p:cNvPr id="6" name="Straight Arrow Connector 5"/>
                    <p:cNvCxnSpPr/>
                    <p:nvPr/>
                  </p:nvCxnSpPr>
                  <p:spPr>
                    <a:xfrm>
                      <a:off x="1454572" y="3397766"/>
                      <a:ext cx="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29172" y="3337699"/>
                      <a:ext cx="381124" cy="369332"/>
                    </a:xfrm>
                    <a:prstGeom prst="rect">
                      <a:avLst/>
                    </a:prstGeom>
                    <a:noFill/>
                  </p:spPr>
                  <p:txBody>
                    <a:bodyPr wrap="square" rtlCol="0">
                      <a:spAutoFit/>
                    </a:bodyPr>
                    <a:lstStyle/>
                    <a:p>
                      <a:r>
                        <a:rPr lang="en-US" dirty="0"/>
                        <a:t>i</a:t>
                      </a:r>
                      <a:endParaRPr lang="en-IN" dirty="0"/>
                    </a:p>
                  </p:txBody>
                </p:sp>
              </p:grpSp>
              <p:sp>
                <p:nvSpPr>
                  <p:cNvPr id="10" name="TextBox 9"/>
                  <p:cNvSpPr txBox="1"/>
                  <p:nvPr/>
                </p:nvSpPr>
                <p:spPr>
                  <a:xfrm>
                    <a:off x="1416472" y="2718993"/>
                    <a:ext cx="525140" cy="400110"/>
                  </a:xfrm>
                  <a:prstGeom prst="rect">
                    <a:avLst/>
                  </a:prstGeom>
                  <a:noFill/>
                </p:spPr>
                <p:txBody>
                  <a:bodyPr wrap="square" rtlCol="0">
                    <a:spAutoFit/>
                  </a:bodyPr>
                  <a:lstStyle/>
                  <a:p>
                    <a:r>
                      <a:rPr lang="en-US" sz="2000" dirty="0"/>
                      <a:t>Q</a:t>
                    </a:r>
                    <a:r>
                      <a:rPr lang="en-US" sz="1050" dirty="0"/>
                      <a:t>3</a:t>
                    </a:r>
                    <a:endParaRPr lang="en-IN" sz="1050" dirty="0"/>
                  </a:p>
                </p:txBody>
              </p:sp>
            </p:grpSp>
            <p:sp>
              <p:nvSpPr>
                <p:cNvPr id="16" name="TextBox 15"/>
                <p:cNvSpPr txBox="1"/>
                <p:nvPr/>
              </p:nvSpPr>
              <p:spPr>
                <a:xfrm>
                  <a:off x="1865574" y="1268760"/>
                  <a:ext cx="6882890" cy="800219"/>
                </a:xfrm>
                <a:prstGeom prst="rect">
                  <a:avLst/>
                </a:prstGeom>
                <a:noFill/>
              </p:spPr>
              <p:txBody>
                <a:bodyPr wrap="square" rtlCol="0">
                  <a:spAutoFit/>
                </a:bodyPr>
                <a:lstStyle/>
                <a:p>
                  <a:r>
                    <a:rPr lang="en-US" sz="2800" dirty="0"/>
                    <a:t>Applying KVL around base-emitter loop of Q</a:t>
                  </a:r>
                  <a:r>
                    <a:rPr lang="en-US" sz="1400" b="1" dirty="0"/>
                    <a:t>3</a:t>
                  </a:r>
                </a:p>
                <a:p>
                  <a:endParaRPr lang="en-IN" dirty="0"/>
                </a:p>
              </p:txBody>
            </p:sp>
            <p:graphicFrame>
              <p:nvGraphicFramePr>
                <p:cNvPr id="18" name="Object 17"/>
                <p:cNvGraphicFramePr>
                  <a:graphicFrameLocks noChangeAspect="1"/>
                </p:cNvGraphicFramePr>
                <p:nvPr>
                  <p:extLst>
                    <p:ext uri="{D42A27DB-BD31-4B8C-83A1-F6EECF244321}">
                      <p14:modId xmlns:p14="http://schemas.microsoft.com/office/powerpoint/2010/main" val="4042645268"/>
                    </p:ext>
                  </p:extLst>
                </p:nvPr>
              </p:nvGraphicFramePr>
              <p:xfrm>
                <a:off x="1786360" y="1874382"/>
                <a:ext cx="7200900" cy="800100"/>
              </p:xfrm>
              <a:graphic>
                <a:graphicData uri="http://schemas.openxmlformats.org/presentationml/2006/ole">
                  <mc:AlternateContent xmlns:mc="http://schemas.openxmlformats.org/markup-compatibility/2006">
                    <mc:Choice xmlns:v="urn:schemas-microsoft-com:vml" Requires="v">
                      <p:oleObj spid="_x0000_s54412" name="Equation" r:id="rId4" imgW="7200720" imgH="799920" progId="Equation.3">
                        <p:embed/>
                      </p:oleObj>
                    </mc:Choice>
                    <mc:Fallback>
                      <p:oleObj name="Equation" r:id="rId4" imgW="7200720" imgH="799920" progId="Equation.3">
                        <p:embed/>
                        <p:pic>
                          <p:nvPicPr>
                            <p:cNvPr id="0" name="Picture 30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6360" y="1874382"/>
                              <a:ext cx="72009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522600456"/>
                    </p:ext>
                  </p:extLst>
                </p:nvPr>
              </p:nvGraphicFramePr>
              <p:xfrm>
                <a:off x="1979712" y="2913684"/>
                <a:ext cx="4608512" cy="554606"/>
              </p:xfrm>
              <a:graphic>
                <a:graphicData uri="http://schemas.openxmlformats.org/presentationml/2006/ole">
                  <mc:AlternateContent xmlns:mc="http://schemas.openxmlformats.org/markup-compatibility/2006">
                    <mc:Choice xmlns:v="urn:schemas-microsoft-com:vml" Requires="v">
                      <p:oleObj spid="_x0000_s54413" name="Equation" r:id="rId6" imgW="4431960" imgH="533160" progId="Equation.3">
                        <p:embed/>
                      </p:oleObj>
                    </mc:Choice>
                    <mc:Fallback>
                      <p:oleObj name="Equation" r:id="rId6" imgW="4431960" imgH="533160" progId="Equation.3">
                        <p:embed/>
                        <p:pic>
                          <p:nvPicPr>
                            <p:cNvPr id="0" name="Picture 30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2913684"/>
                              <a:ext cx="4608512" cy="5546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063203813"/>
                    </p:ext>
                  </p:extLst>
                </p:nvPr>
              </p:nvGraphicFramePr>
              <p:xfrm>
                <a:off x="1603004" y="4096236"/>
                <a:ext cx="6151865" cy="598098"/>
              </p:xfrm>
              <a:graphic>
                <a:graphicData uri="http://schemas.openxmlformats.org/presentationml/2006/ole">
                  <mc:AlternateContent xmlns:mc="http://schemas.openxmlformats.org/markup-compatibility/2006">
                    <mc:Choice xmlns:v="urn:schemas-microsoft-com:vml" Requires="v">
                      <p:oleObj spid="_x0000_s54414" name="Equation" r:id="rId8" imgW="5486400" imgH="533160" progId="Equation.3">
                        <p:embed/>
                      </p:oleObj>
                    </mc:Choice>
                    <mc:Fallback>
                      <p:oleObj name="Equation" r:id="rId8" imgW="5486400" imgH="533160" progId="Equation.3">
                        <p:embed/>
                        <p:pic>
                          <p:nvPicPr>
                            <p:cNvPr id="0" name="Picture 30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3004" y="4096236"/>
                              <a:ext cx="6151865" cy="5980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952480878"/>
                    </p:ext>
                  </p:extLst>
                </p:nvPr>
              </p:nvGraphicFramePr>
              <p:xfrm>
                <a:off x="1023840" y="5517232"/>
                <a:ext cx="2501900" cy="533400"/>
              </p:xfrm>
              <a:graphic>
                <a:graphicData uri="http://schemas.openxmlformats.org/presentationml/2006/ole">
                  <mc:AlternateContent xmlns:mc="http://schemas.openxmlformats.org/markup-compatibility/2006">
                    <mc:Choice xmlns:v="urn:schemas-microsoft-com:vml" Requires="v">
                      <p:oleObj spid="_x0000_s54415" name="Equation" r:id="rId10" imgW="2501640" imgH="533160" progId="Equation.3">
                        <p:embed/>
                      </p:oleObj>
                    </mc:Choice>
                    <mc:Fallback>
                      <p:oleObj name="Equation" r:id="rId10" imgW="2501640" imgH="533160" progId="Equation.3">
                        <p:embed/>
                        <p:pic>
                          <p:nvPicPr>
                            <p:cNvPr id="0" name="Picture 30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3840" y="5517232"/>
                              <a:ext cx="25019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257452921"/>
                    </p:ext>
                  </p:extLst>
                </p:nvPr>
              </p:nvGraphicFramePr>
              <p:xfrm>
                <a:off x="4067944" y="5309810"/>
                <a:ext cx="2159000" cy="736600"/>
              </p:xfrm>
              <a:graphic>
                <a:graphicData uri="http://schemas.openxmlformats.org/presentationml/2006/ole">
                  <mc:AlternateContent xmlns:mc="http://schemas.openxmlformats.org/markup-compatibility/2006">
                    <mc:Choice xmlns:v="urn:schemas-microsoft-com:vml" Requires="v">
                      <p:oleObj spid="_x0000_s54416" name="Equation" r:id="rId12" imgW="2158920" imgH="736560" progId="Equation.3">
                        <p:embed/>
                      </p:oleObj>
                    </mc:Choice>
                    <mc:Fallback>
                      <p:oleObj name="Equation" r:id="rId12" imgW="2158920" imgH="736560" progId="Equation.3">
                        <p:embed/>
                        <p:pic>
                          <p:nvPicPr>
                            <p:cNvPr id="0" name="Picture 30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7944" y="5309810"/>
                              <a:ext cx="21590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683568" y="4751566"/>
                  <a:ext cx="7632848" cy="523220"/>
                </a:xfrm>
                <a:prstGeom prst="rect">
                  <a:avLst/>
                </a:prstGeom>
                <a:noFill/>
              </p:spPr>
              <p:txBody>
                <a:bodyPr wrap="square" rtlCol="0">
                  <a:spAutoFit/>
                </a:bodyPr>
                <a:lstStyle/>
                <a:p>
                  <a:r>
                    <a:rPr lang="en-US" sz="2800" dirty="0"/>
                    <a:t>When    becomes       at T, </a:t>
                  </a:r>
                  <a:endParaRPr lang="en-IN" sz="2800" dirty="0"/>
                </a:p>
              </p:txBody>
            </p:sp>
            <p:graphicFrame>
              <p:nvGraphicFramePr>
                <p:cNvPr id="24" name="Object 23"/>
                <p:cNvGraphicFramePr>
                  <a:graphicFrameLocks noChangeAspect="1"/>
                </p:cNvGraphicFramePr>
                <p:nvPr>
                  <p:extLst>
                    <p:ext uri="{D42A27DB-BD31-4B8C-83A1-F6EECF244321}">
                      <p14:modId xmlns:p14="http://schemas.microsoft.com/office/powerpoint/2010/main" val="404996064"/>
                    </p:ext>
                  </p:extLst>
                </p:nvPr>
              </p:nvGraphicFramePr>
              <p:xfrm>
                <a:off x="1683458" y="4817721"/>
                <a:ext cx="288032" cy="364841"/>
              </p:xfrm>
              <a:graphic>
                <a:graphicData uri="http://schemas.openxmlformats.org/presentationml/2006/ole">
                  <mc:AlternateContent xmlns:mc="http://schemas.openxmlformats.org/markup-compatibility/2006">
                    <mc:Choice xmlns:v="urn:schemas-microsoft-com:vml" Requires="v">
                      <p:oleObj spid="_x0000_s54417" name="Equation" r:id="rId14" imgW="190440" imgH="241200" progId="Equation.3">
                        <p:embed/>
                      </p:oleObj>
                    </mc:Choice>
                    <mc:Fallback>
                      <p:oleObj name="Equation" r:id="rId14" imgW="190440" imgH="241200" progId="Equation.3">
                        <p:embed/>
                        <p:pic>
                          <p:nvPicPr>
                            <p:cNvPr id="0" name="Picture 308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83458" y="4817721"/>
                              <a:ext cx="288032" cy="3648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260097243"/>
                    </p:ext>
                  </p:extLst>
                </p:nvPr>
              </p:nvGraphicFramePr>
              <p:xfrm>
                <a:off x="3309764" y="4798308"/>
                <a:ext cx="469900" cy="469900"/>
              </p:xfrm>
              <a:graphic>
                <a:graphicData uri="http://schemas.openxmlformats.org/presentationml/2006/ole">
                  <mc:AlternateContent xmlns:mc="http://schemas.openxmlformats.org/markup-compatibility/2006">
                    <mc:Choice xmlns:v="urn:schemas-microsoft-com:vml" Requires="v">
                      <p:oleObj spid="_x0000_s54418" name="Equation" r:id="rId16" imgW="469800" imgH="469800" progId="Equation.3">
                        <p:embed/>
                      </p:oleObj>
                    </mc:Choice>
                    <mc:Fallback>
                      <p:oleObj name="Equation" r:id="rId16" imgW="469800" imgH="469800" progId="Equation.3">
                        <p:embed/>
                        <p:pic>
                          <p:nvPicPr>
                            <p:cNvPr id="0" name="Picture 309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09764" y="4798308"/>
                              <a:ext cx="4699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1772916" y="3573016"/>
                  <a:ext cx="5184576" cy="523220"/>
                </a:xfrm>
                <a:prstGeom prst="rect">
                  <a:avLst/>
                </a:prstGeom>
                <a:noFill/>
              </p:spPr>
              <p:txBody>
                <a:bodyPr wrap="square" rtlCol="0">
                  <a:spAutoFit/>
                </a:bodyPr>
                <a:lstStyle/>
                <a:p>
                  <a:r>
                    <a:rPr lang="en-US" sz="2800" dirty="0"/>
                    <a:t>Voltage Capacitor,</a:t>
                  </a:r>
                  <a:endParaRPr lang="en-IN" sz="2800" dirty="0"/>
                </a:p>
              </p:txBody>
            </p:sp>
            <p:graphicFrame>
              <p:nvGraphicFramePr>
                <p:cNvPr id="27" name="Object 26"/>
                <p:cNvGraphicFramePr>
                  <a:graphicFrameLocks noChangeAspect="1"/>
                </p:cNvGraphicFramePr>
                <p:nvPr>
                  <p:extLst>
                    <p:ext uri="{D42A27DB-BD31-4B8C-83A1-F6EECF244321}">
                      <p14:modId xmlns:p14="http://schemas.microsoft.com/office/powerpoint/2010/main" val="655832140"/>
                    </p:ext>
                  </p:extLst>
                </p:nvPr>
              </p:nvGraphicFramePr>
              <p:xfrm>
                <a:off x="3707904" y="5661248"/>
                <a:ext cx="228600" cy="165100"/>
              </p:xfrm>
              <a:graphic>
                <a:graphicData uri="http://schemas.openxmlformats.org/presentationml/2006/ole">
                  <mc:AlternateContent xmlns:mc="http://schemas.openxmlformats.org/markup-compatibility/2006">
                    <mc:Choice xmlns:v="urn:schemas-microsoft-com:vml" Requires="v">
                      <p:oleObj spid="_x0000_s54419" name="Equation" r:id="rId18" imgW="228600" imgH="164880" progId="Equation.3">
                        <p:embed/>
                      </p:oleObj>
                    </mc:Choice>
                    <mc:Fallback>
                      <p:oleObj name="Equation" r:id="rId18" imgW="228600" imgH="164880" progId="Equation.3">
                        <p:embed/>
                        <p:pic>
                          <p:nvPicPr>
                            <p:cNvPr id="0" name="Picture 309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07904" y="5661248"/>
                              <a:ext cx="2286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 name="TextBox 28"/>
              <p:cNvSpPr txBox="1"/>
              <p:nvPr/>
            </p:nvSpPr>
            <p:spPr>
              <a:xfrm>
                <a:off x="1159620" y="3075169"/>
                <a:ext cx="511696" cy="461665"/>
              </a:xfrm>
              <a:prstGeom prst="rect">
                <a:avLst/>
              </a:prstGeom>
              <a:noFill/>
            </p:spPr>
            <p:txBody>
              <a:bodyPr wrap="square" rtlCol="0">
                <a:spAutoFit/>
              </a:bodyPr>
              <a:lstStyle/>
              <a:p>
                <a:r>
                  <a:rPr lang="en-US" sz="2400" dirty="0"/>
                  <a:t>I</a:t>
                </a:r>
                <a:r>
                  <a:rPr lang="en-US" sz="1400" dirty="0"/>
                  <a:t>c</a:t>
                </a:r>
                <a:endParaRPr lang="en-IN" sz="1400" dirty="0"/>
              </a:p>
            </p:txBody>
          </p:sp>
        </p:grpSp>
        <p:sp>
          <p:nvSpPr>
            <p:cNvPr id="31" name="TextBox 30"/>
            <p:cNvSpPr txBox="1"/>
            <p:nvPr/>
          </p:nvSpPr>
          <p:spPr>
            <a:xfrm>
              <a:off x="1907704" y="1007150"/>
              <a:ext cx="1800200" cy="523220"/>
            </a:xfrm>
            <a:prstGeom prst="rect">
              <a:avLst/>
            </a:prstGeom>
            <a:noFill/>
          </p:spPr>
          <p:txBody>
            <a:bodyPr wrap="square" rtlCol="0">
              <a:spAutoFit/>
            </a:bodyPr>
            <a:lstStyle/>
            <a:p>
              <a:r>
                <a:rPr lang="en-US" sz="2800" b="1" dirty="0">
                  <a:solidFill>
                    <a:srgbClr val="FF0000"/>
                  </a:solidFill>
                </a:rPr>
                <a:t>Analysis:</a:t>
              </a:r>
              <a:endParaRPr lang="en-IN" sz="2800" b="1" dirty="0">
                <a:solidFill>
                  <a:srgbClr val="FF0000"/>
                </a:solidFill>
              </a:endParaRPr>
            </a:p>
          </p:txBody>
        </p:sp>
      </p:grpSp>
      <p:sp>
        <p:nvSpPr>
          <p:cNvPr id="2049" name="Slide Number Placeholder 2048"/>
          <p:cNvSpPr>
            <a:spLocks noGrp="1"/>
          </p:cNvSpPr>
          <p:nvPr>
            <p:ph type="sldNum" sz="quarter" idx="12"/>
          </p:nvPr>
        </p:nvSpPr>
        <p:spPr/>
        <p:txBody>
          <a:bodyPr/>
          <a:lstStyle/>
          <a:p>
            <a:fld id="{507DB826-CE9C-4492-9F3D-952E23697AB3}" type="slidenum">
              <a:rPr lang="en-IN" smtClean="0"/>
              <a:pPr/>
              <a:t>24</a:t>
            </a:fld>
            <a:endParaRPr lang="en-IN"/>
          </a:p>
        </p:txBody>
      </p:sp>
    </p:spTree>
    <p:extLst>
      <p:ext uri="{BB962C8B-B14F-4D97-AF65-F5344CB8AC3E}">
        <p14:creationId xmlns:p14="http://schemas.microsoft.com/office/powerpoint/2010/main" val="2269326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br>
              <a:rPr lang="en-US" dirty="0"/>
            </a:br>
            <a:r>
              <a:rPr lang="en-US" b="1" dirty="0">
                <a:solidFill>
                  <a:schemeClr val="accent5">
                    <a:lumMod val="75000"/>
                  </a:schemeClr>
                </a:solidFill>
              </a:rPr>
              <a:t>3.Frequency Divider</a:t>
            </a:r>
            <a:br>
              <a:rPr lang="en-US" dirty="0"/>
            </a:br>
            <a:endParaRPr lang="en-IN" dirty="0"/>
          </a:p>
        </p:txBody>
      </p:sp>
      <p:grpSp>
        <p:nvGrpSpPr>
          <p:cNvPr id="6" name="Group 5"/>
          <p:cNvGrpSpPr/>
          <p:nvPr/>
        </p:nvGrpSpPr>
        <p:grpSpPr>
          <a:xfrm>
            <a:off x="85799" y="980728"/>
            <a:ext cx="9141919" cy="5724644"/>
            <a:chOff x="85799" y="980728"/>
            <a:chExt cx="9141919" cy="5724644"/>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9" y="1124742"/>
              <a:ext cx="4711331" cy="4320481"/>
            </a:xfrm>
            <a:prstGeom prst="rect">
              <a:avLst/>
            </a:prstGeom>
            <a:ln/>
          </p:spPr>
          <p:style>
            <a:lnRef idx="2">
              <a:schemeClr val="accent5"/>
            </a:lnRef>
            <a:fillRef idx="1">
              <a:schemeClr val="lt1"/>
            </a:fillRef>
            <a:effectRef idx="0">
              <a:schemeClr val="accent5"/>
            </a:effectRef>
            <a:fontRef idx="minor">
              <a:schemeClr val="dk1"/>
            </a:fontRef>
          </p:style>
        </p:pic>
        <p:sp>
          <p:nvSpPr>
            <p:cNvPr id="4" name="TextBox 3"/>
            <p:cNvSpPr txBox="1"/>
            <p:nvPr/>
          </p:nvSpPr>
          <p:spPr>
            <a:xfrm>
              <a:off x="1585888" y="5068623"/>
              <a:ext cx="4567461" cy="369332"/>
            </a:xfrm>
            <a:prstGeom prst="rect">
              <a:avLst/>
            </a:prstGeom>
            <a:noFill/>
          </p:spPr>
          <p:txBody>
            <a:bodyPr wrap="square" rtlCol="0">
              <a:spAutoFit/>
            </a:bodyPr>
            <a:lstStyle/>
            <a:p>
              <a:r>
                <a:rPr lang="en-US" dirty="0"/>
                <a:t>Fig: Diagram of Frequency Divider</a:t>
              </a:r>
              <a:endParaRPr lang="en-IN" dirty="0"/>
            </a:p>
          </p:txBody>
        </p:sp>
        <p:sp>
          <p:nvSpPr>
            <p:cNvPr id="8" name="TextBox 7"/>
            <p:cNvSpPr txBox="1"/>
            <p:nvPr/>
          </p:nvSpPr>
          <p:spPr>
            <a:xfrm>
              <a:off x="4835230" y="980728"/>
              <a:ext cx="4392488" cy="5724644"/>
            </a:xfrm>
            <a:prstGeom prst="rect">
              <a:avLst/>
            </a:prstGeom>
            <a:noFill/>
          </p:spPr>
          <p:txBody>
            <a:bodyPr wrap="square" rtlCol="0">
              <a:spAutoFit/>
            </a:bodyPr>
            <a:lstStyle/>
            <a:p>
              <a:r>
                <a:rPr lang="en-US" sz="2400" b="1" dirty="0">
                  <a:solidFill>
                    <a:schemeClr val="accent5">
                      <a:lumMod val="75000"/>
                    </a:schemeClr>
                  </a:solidFill>
                </a:rPr>
                <a:t>Description:</a:t>
              </a:r>
            </a:p>
            <a:p>
              <a:pPr>
                <a:lnSpc>
                  <a:spcPct val="150000"/>
                </a:lnSpc>
              </a:pPr>
              <a:r>
                <a:rPr lang="en-US" dirty="0"/>
                <a:t>	A continuously triggered monostable circuit  when triggered by a square wave generator can be used as a frequency divider, if the timing interval is adjusted to be longer than  the period of  the triggering square wave input signal.</a:t>
              </a:r>
            </a:p>
            <a:p>
              <a:pPr>
                <a:lnSpc>
                  <a:spcPct val="150000"/>
                </a:lnSpc>
              </a:pPr>
              <a:r>
                <a:rPr lang="en-US" dirty="0"/>
                <a:t>	 The monostable multivibrator will be triggered by the first negative going edge of the square wave input but the output will remain HIGH(because of greater timing interval) for  next negative going edge of the input square wave as shown fig.</a:t>
              </a:r>
            </a:p>
            <a:p>
              <a:endParaRPr lang="en-IN" dirty="0"/>
            </a:p>
          </p:txBody>
        </p:sp>
      </p:grpSp>
      <p:sp>
        <p:nvSpPr>
          <p:cNvPr id="7" name="Slide Number Placeholder 6"/>
          <p:cNvSpPr>
            <a:spLocks noGrp="1"/>
          </p:cNvSpPr>
          <p:nvPr>
            <p:ph type="sldNum" sz="quarter" idx="12"/>
          </p:nvPr>
        </p:nvSpPr>
        <p:spPr/>
        <p:txBody>
          <a:bodyPr/>
          <a:lstStyle/>
          <a:p>
            <a:fld id="{507DB826-CE9C-4492-9F3D-952E23697AB3}" type="slidenum">
              <a:rPr lang="en-IN" smtClean="0"/>
              <a:pPr/>
              <a:t>25</a:t>
            </a:fld>
            <a:endParaRPr lang="en-IN"/>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E7E387E-C0F4-46D3-9A70-F3A2FCF68A9D}"/>
                  </a:ext>
                </a:extLst>
              </p14:cNvPr>
              <p14:cNvContentPartPr/>
              <p14:nvPr/>
            </p14:nvContentPartPr>
            <p14:xfrm>
              <a:off x="2971800" y="2432160"/>
              <a:ext cx="1607040" cy="1333800"/>
            </p14:xfrm>
          </p:contentPart>
        </mc:Choice>
        <mc:Fallback>
          <p:pic>
            <p:nvPicPr>
              <p:cNvPr id="3" name="Ink 2">
                <a:extLst>
                  <a:ext uri="{FF2B5EF4-FFF2-40B4-BE49-F238E27FC236}">
                    <a16:creationId xmlns:a16="http://schemas.microsoft.com/office/drawing/2014/main" id="{2E7E387E-C0F4-46D3-9A70-F3A2FCF68A9D}"/>
                  </a:ext>
                </a:extLst>
              </p:cNvPr>
              <p:cNvPicPr/>
              <p:nvPr/>
            </p:nvPicPr>
            <p:blipFill>
              <a:blip r:embed="rId4"/>
              <a:stretch>
                <a:fillRect/>
              </a:stretch>
            </p:blipFill>
            <p:spPr>
              <a:xfrm>
                <a:off x="2962440" y="2422800"/>
                <a:ext cx="1625760" cy="1352520"/>
              </a:xfrm>
              <a:prstGeom prst="rect">
                <a:avLst/>
              </a:prstGeom>
            </p:spPr>
          </p:pic>
        </mc:Fallback>
      </mc:AlternateContent>
    </p:spTree>
    <p:extLst>
      <p:ext uri="{BB962C8B-B14F-4D97-AF65-F5344CB8AC3E}">
        <p14:creationId xmlns:p14="http://schemas.microsoft.com/office/powerpoint/2010/main" val="1179669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63" y="188640"/>
            <a:ext cx="8229600" cy="864096"/>
          </a:xfrm>
        </p:spPr>
        <p:txBody>
          <a:bodyPr>
            <a:normAutofit/>
          </a:bodyPr>
          <a:lstStyle/>
          <a:p>
            <a:r>
              <a:rPr lang="en-US" sz="4000" b="1" dirty="0">
                <a:solidFill>
                  <a:schemeClr val="accent5">
                    <a:lumMod val="75000"/>
                  </a:schemeClr>
                </a:solidFill>
              </a:rPr>
              <a:t>4.Pulse Width Modulation</a:t>
            </a:r>
            <a:endParaRPr lang="en-IN" sz="4000" b="1" dirty="0">
              <a:solidFill>
                <a:schemeClr val="accent5">
                  <a:lumMod val="75000"/>
                </a:schemeClr>
              </a:solidFill>
            </a:endParaRPr>
          </a:p>
        </p:txBody>
      </p:sp>
      <p:grpSp>
        <p:nvGrpSpPr>
          <p:cNvPr id="9" name="Group 8"/>
          <p:cNvGrpSpPr/>
          <p:nvPr/>
        </p:nvGrpSpPr>
        <p:grpSpPr>
          <a:xfrm>
            <a:off x="178644" y="1340768"/>
            <a:ext cx="8679598" cy="4400039"/>
            <a:chOff x="77044" y="1340768"/>
            <a:chExt cx="8679598" cy="4400039"/>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4" y="1340768"/>
              <a:ext cx="4981575" cy="3771900"/>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
          <p:nvSpPr>
            <p:cNvPr id="7" name="TextBox 6"/>
            <p:cNvSpPr txBox="1"/>
            <p:nvPr/>
          </p:nvSpPr>
          <p:spPr>
            <a:xfrm>
              <a:off x="539552" y="5371475"/>
              <a:ext cx="410445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Fig a: Pulse Width Modulation</a:t>
              </a:r>
              <a:endParaRPr lang="en-IN"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240" y="1365796"/>
              <a:ext cx="3621402" cy="3462695"/>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
          <p:nvSpPr>
            <p:cNvPr id="8" name="TextBox 7"/>
            <p:cNvSpPr txBox="1"/>
            <p:nvPr/>
          </p:nvSpPr>
          <p:spPr>
            <a:xfrm>
              <a:off x="5541785" y="5358150"/>
              <a:ext cx="2808312"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Fig b: PWM Wave Forms</a:t>
              </a:r>
              <a:endParaRPr lang="en-IN" dirty="0"/>
            </a:p>
          </p:txBody>
        </p:sp>
      </p:grpSp>
      <p:sp>
        <p:nvSpPr>
          <p:cNvPr id="11" name="Slide Number Placeholder 10"/>
          <p:cNvSpPr>
            <a:spLocks noGrp="1"/>
          </p:cNvSpPr>
          <p:nvPr>
            <p:ph type="sldNum" sz="quarter" idx="12"/>
          </p:nvPr>
        </p:nvSpPr>
        <p:spPr/>
        <p:txBody>
          <a:bodyPr/>
          <a:lstStyle/>
          <a:p>
            <a:fld id="{507DB826-CE9C-4492-9F3D-952E23697AB3}" type="slidenum">
              <a:rPr lang="en-IN" smtClean="0"/>
              <a:pPr/>
              <a:t>26</a:t>
            </a:fld>
            <a:endParaRPr lang="en-IN"/>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A8FBCD5-7759-46E7-A038-586F2267767A}"/>
                  </a:ext>
                </a:extLst>
              </p14:cNvPr>
              <p14:cNvContentPartPr/>
              <p14:nvPr/>
            </p14:nvContentPartPr>
            <p14:xfrm>
              <a:off x="2889360" y="3606840"/>
              <a:ext cx="292320" cy="305280"/>
            </p14:xfrm>
          </p:contentPart>
        </mc:Choice>
        <mc:Fallback>
          <p:pic>
            <p:nvPicPr>
              <p:cNvPr id="3" name="Ink 2">
                <a:extLst>
                  <a:ext uri="{FF2B5EF4-FFF2-40B4-BE49-F238E27FC236}">
                    <a16:creationId xmlns:a16="http://schemas.microsoft.com/office/drawing/2014/main" id="{BA8FBCD5-7759-46E7-A038-586F2267767A}"/>
                  </a:ext>
                </a:extLst>
              </p:cNvPr>
              <p:cNvPicPr/>
              <p:nvPr/>
            </p:nvPicPr>
            <p:blipFill>
              <a:blip r:embed="rId5"/>
              <a:stretch>
                <a:fillRect/>
              </a:stretch>
            </p:blipFill>
            <p:spPr>
              <a:xfrm>
                <a:off x="2880000" y="3597480"/>
                <a:ext cx="311040" cy="324000"/>
              </a:xfrm>
              <a:prstGeom prst="rect">
                <a:avLst/>
              </a:prstGeom>
            </p:spPr>
          </p:pic>
        </mc:Fallback>
      </mc:AlternateContent>
    </p:spTree>
    <p:extLst>
      <p:ext uri="{BB962C8B-B14F-4D97-AF65-F5344CB8AC3E}">
        <p14:creationId xmlns:p14="http://schemas.microsoft.com/office/powerpoint/2010/main" val="2732149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80" y="188640"/>
            <a:ext cx="8229600" cy="922114"/>
          </a:xfrm>
        </p:spPr>
        <p:txBody>
          <a:bodyPr>
            <a:normAutofit fontScale="90000"/>
          </a:bodyPr>
          <a:lstStyle/>
          <a:p>
            <a:r>
              <a:rPr lang="en-US" b="1" dirty="0">
                <a:solidFill>
                  <a:schemeClr val="accent5">
                    <a:lumMod val="75000"/>
                  </a:schemeClr>
                </a:solidFill>
              </a:rPr>
              <a:t>Pulse Width Modulation- Description</a:t>
            </a:r>
            <a:endParaRPr lang="en-IN" dirty="0"/>
          </a:p>
        </p:txBody>
      </p:sp>
      <p:sp>
        <p:nvSpPr>
          <p:cNvPr id="4" name="TextBox 3"/>
          <p:cNvSpPr txBox="1"/>
          <p:nvPr/>
        </p:nvSpPr>
        <p:spPr>
          <a:xfrm>
            <a:off x="107504" y="1081509"/>
            <a:ext cx="8906420" cy="5770811"/>
          </a:xfrm>
          <a:prstGeom prst="rect">
            <a:avLst/>
          </a:prstGeom>
          <a:noFill/>
        </p:spPr>
        <p:txBody>
          <a:bodyPr wrap="square" rtlCol="0">
            <a:spAutoFit/>
          </a:bodyPr>
          <a:lstStyle/>
          <a:p>
            <a:pPr>
              <a:lnSpc>
                <a:spcPct val="150000"/>
              </a:lnSpc>
            </a:pPr>
            <a:r>
              <a:rPr lang="en-US" sz="2400" dirty="0"/>
              <a:t>	The charging  time of capacitor is entirely depend upon 2V</a:t>
            </a:r>
            <a:r>
              <a:rPr lang="en-US" sz="1600" b="1" dirty="0"/>
              <a:t>cc</a:t>
            </a:r>
            <a:r>
              <a:rPr lang="en-US" sz="2400" dirty="0"/>
              <a:t>/3. When capacitor voltage just reaches about 2V</a:t>
            </a:r>
            <a:r>
              <a:rPr lang="en-US" sz="1600" b="1" dirty="0"/>
              <a:t>cc</a:t>
            </a:r>
            <a:r>
              <a:rPr lang="en-US" sz="2400" dirty="0"/>
              <a:t>/3 output of the timer is coming from HIGH to Low level.</a:t>
            </a:r>
          </a:p>
          <a:p>
            <a:pPr>
              <a:lnSpc>
                <a:spcPct val="150000"/>
              </a:lnSpc>
            </a:pPr>
            <a:r>
              <a:rPr lang="en-US" sz="2400" dirty="0"/>
              <a:t>	We can control this charging time of the capacitor by adding continuously varying signal at the pin-5 of the 555 timer which is denoted as control voltage point. Now each time the capacitor voltage is compared control voltage according to the o/p pulse width change. So o/p pulse width is changing according to the signal applied to control voltage point. So the output is pulse width modulated form.</a:t>
            </a:r>
            <a:endParaRPr lang="en-IN" sz="2400" dirty="0"/>
          </a:p>
          <a:p>
            <a:endParaRPr lang="en-IN" dirty="0"/>
          </a:p>
          <a:p>
            <a:pPr>
              <a:lnSpc>
                <a:spcPct val="150000"/>
              </a:lnSpc>
            </a:pPr>
            <a:endParaRPr lang="en-IN" dirty="0"/>
          </a:p>
        </p:txBody>
      </p:sp>
      <p:sp>
        <p:nvSpPr>
          <p:cNvPr id="5" name="Slide Number Placeholder 4"/>
          <p:cNvSpPr>
            <a:spLocks noGrp="1"/>
          </p:cNvSpPr>
          <p:nvPr>
            <p:ph type="sldNum" sz="quarter" idx="12"/>
          </p:nvPr>
        </p:nvSpPr>
        <p:spPr/>
        <p:txBody>
          <a:bodyPr/>
          <a:lstStyle/>
          <a:p>
            <a:fld id="{507DB826-CE9C-4492-9F3D-952E23697AB3}" type="slidenum">
              <a:rPr lang="en-IN" smtClean="0"/>
              <a:pPr/>
              <a:t>27</a:t>
            </a:fld>
            <a:endParaRPr lang="en-IN"/>
          </a:p>
        </p:txBody>
      </p:sp>
    </p:spTree>
    <p:extLst>
      <p:ext uri="{BB962C8B-B14F-4D97-AF65-F5344CB8AC3E}">
        <p14:creationId xmlns:p14="http://schemas.microsoft.com/office/powerpoint/2010/main" val="3947606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778098"/>
          </a:xfrm>
        </p:spPr>
        <p:txBody>
          <a:bodyPr>
            <a:normAutofit/>
          </a:bodyPr>
          <a:lstStyle/>
          <a:p>
            <a:r>
              <a:rPr lang="en-US" sz="4000" b="1" dirty="0">
                <a:solidFill>
                  <a:schemeClr val="accent5">
                    <a:lumMod val="75000"/>
                  </a:schemeClr>
                </a:solidFill>
              </a:rPr>
              <a:t>Pulse Width Modulation</a:t>
            </a:r>
            <a:endParaRPr lang="en-IN" sz="4000" dirty="0"/>
          </a:p>
        </p:txBody>
      </p:sp>
      <p:grpSp>
        <p:nvGrpSpPr>
          <p:cNvPr id="6" name="Group 5"/>
          <p:cNvGrpSpPr/>
          <p:nvPr/>
        </p:nvGrpSpPr>
        <p:grpSpPr>
          <a:xfrm>
            <a:off x="251520" y="1013193"/>
            <a:ext cx="8496943" cy="5429775"/>
            <a:chOff x="251520" y="1013193"/>
            <a:chExt cx="8496943" cy="5429775"/>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96" y="1377256"/>
              <a:ext cx="8168077" cy="4315369"/>
            </a:xfrm>
            <a:prstGeom prst="rect">
              <a:avLst/>
            </a:prstGeom>
            <a:ln/>
          </p:spPr>
          <p:style>
            <a:lnRef idx="2">
              <a:schemeClr val="accent1"/>
            </a:lnRef>
            <a:fillRef idx="1">
              <a:schemeClr val="lt1"/>
            </a:fillRef>
            <a:effectRef idx="0">
              <a:schemeClr val="accent1"/>
            </a:effectRef>
            <a:fontRef idx="minor">
              <a:schemeClr val="dk1"/>
            </a:fontRef>
          </p:style>
        </p:pic>
        <p:sp>
          <p:nvSpPr>
            <p:cNvPr id="3" name="TextBox 2"/>
            <p:cNvSpPr txBox="1"/>
            <p:nvPr/>
          </p:nvSpPr>
          <p:spPr>
            <a:xfrm>
              <a:off x="251520" y="1013193"/>
              <a:ext cx="4392488"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b="1" dirty="0"/>
                <a:t>Practical Representation</a:t>
              </a:r>
              <a:endParaRPr lang="en-IN" sz="3200" b="1"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4310112"/>
              <a:ext cx="3240359" cy="2132856"/>
            </a:xfrm>
            <a:prstGeom prst="rect">
              <a:avLst/>
            </a:prstGeom>
            <a:ln/>
          </p:spPr>
          <p:style>
            <a:lnRef idx="2">
              <a:schemeClr val="accent1"/>
            </a:lnRef>
            <a:fillRef idx="1">
              <a:schemeClr val="lt1"/>
            </a:fillRef>
            <a:effectRef idx="0">
              <a:schemeClr val="accent1"/>
            </a:effectRef>
            <a:fontRef idx="minor">
              <a:schemeClr val="dk1"/>
            </a:fontRef>
          </p:style>
        </p:pic>
        <p:sp>
          <p:nvSpPr>
            <p:cNvPr id="4" name="TextBox 3"/>
            <p:cNvSpPr txBox="1"/>
            <p:nvPr/>
          </p:nvSpPr>
          <p:spPr>
            <a:xfrm>
              <a:off x="2267744" y="5517232"/>
              <a:ext cx="266429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Fig: PWM &amp; Wave forms</a:t>
              </a:r>
              <a:endParaRPr lang="en-IN" b="1" dirty="0"/>
            </a:p>
          </p:txBody>
        </p:sp>
      </p:grpSp>
      <p:sp>
        <p:nvSpPr>
          <p:cNvPr id="7" name="Slide Number Placeholder 6"/>
          <p:cNvSpPr>
            <a:spLocks noGrp="1"/>
          </p:cNvSpPr>
          <p:nvPr>
            <p:ph type="sldNum" sz="quarter" idx="12"/>
          </p:nvPr>
        </p:nvSpPr>
        <p:spPr/>
        <p:txBody>
          <a:bodyPr/>
          <a:lstStyle/>
          <a:p>
            <a:fld id="{507DB826-CE9C-4492-9F3D-952E23697AB3}" type="slidenum">
              <a:rPr lang="en-IN" smtClean="0"/>
              <a:pPr/>
              <a:t>28</a:t>
            </a:fld>
            <a:endParaRPr lang="en-IN"/>
          </a:p>
        </p:txBody>
      </p:sp>
    </p:spTree>
    <p:extLst>
      <p:ext uri="{BB962C8B-B14F-4D97-AF65-F5344CB8AC3E}">
        <p14:creationId xmlns:p14="http://schemas.microsoft.com/office/powerpoint/2010/main" val="2082167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b="1" dirty="0">
                <a:solidFill>
                  <a:schemeClr val="accent5">
                    <a:lumMod val="75000"/>
                  </a:schemeClr>
                </a:solidFill>
              </a:rPr>
              <a:t>Astable Multivibrator</a:t>
            </a:r>
            <a:endParaRPr lang="en-IN" dirty="0"/>
          </a:p>
        </p:txBody>
      </p:sp>
      <p:sp>
        <p:nvSpPr>
          <p:cNvPr id="4" name="Slide Number Placeholder 3"/>
          <p:cNvSpPr>
            <a:spLocks noGrp="1"/>
          </p:cNvSpPr>
          <p:nvPr>
            <p:ph type="sldNum" sz="quarter" idx="12"/>
          </p:nvPr>
        </p:nvSpPr>
        <p:spPr/>
        <p:txBody>
          <a:bodyPr/>
          <a:lstStyle/>
          <a:p>
            <a:fld id="{507DB826-CE9C-4492-9F3D-952E23697AB3}" type="slidenum">
              <a:rPr lang="en-IN" smtClean="0"/>
              <a:pPr/>
              <a:t>29</a:t>
            </a:fld>
            <a:endParaRPr lang="en-IN"/>
          </a:p>
        </p:txBody>
      </p:sp>
      <p:sp>
        <p:nvSpPr>
          <p:cNvPr id="6" name="Text Box 4"/>
          <p:cNvSpPr txBox="1">
            <a:spLocks noChangeArrowheads="1"/>
          </p:cNvSpPr>
          <p:nvPr/>
        </p:nvSpPr>
        <p:spPr bwMode="auto">
          <a:xfrm>
            <a:off x="283344" y="5324698"/>
            <a:ext cx="8534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a:lstStyle>
          <a:p>
            <a:r>
              <a:rPr lang="en-US" sz="1800" dirty="0">
                <a:latin typeface="Times New Roman" pitchFamily="18" charset="0"/>
              </a:rPr>
              <a:t>1 – Ground				5 – FM Input (Tie to </a:t>
            </a:r>
            <a:r>
              <a:rPr lang="en-US" sz="1800" dirty="0" err="1">
                <a:latin typeface="Times New Roman" pitchFamily="18" charset="0"/>
              </a:rPr>
              <a:t>gnd</a:t>
            </a:r>
            <a:r>
              <a:rPr lang="en-US" sz="1800" dirty="0">
                <a:latin typeface="Times New Roman" pitchFamily="18" charset="0"/>
              </a:rPr>
              <a:t> via bypass cap)</a:t>
            </a:r>
          </a:p>
          <a:p>
            <a:r>
              <a:rPr lang="en-US" sz="1800" dirty="0">
                <a:latin typeface="Times New Roman" pitchFamily="18" charset="0"/>
              </a:rPr>
              <a:t>2 – Trigger				6 – Threshold</a:t>
            </a:r>
          </a:p>
          <a:p>
            <a:r>
              <a:rPr lang="en-US" sz="1800" dirty="0">
                <a:latin typeface="Times New Roman" pitchFamily="18" charset="0"/>
              </a:rPr>
              <a:t>3 – Output				7 – Discharge</a:t>
            </a:r>
          </a:p>
          <a:p>
            <a:r>
              <a:rPr lang="en-US" sz="1800" dirty="0">
                <a:latin typeface="Times New Roman" pitchFamily="18" charset="0"/>
              </a:rPr>
              <a:t>4 – Reset	(Set HIGH for normal operation)	8 – Voltage Supply (+5 to +15 V)</a:t>
            </a:r>
          </a:p>
        </p:txBody>
      </p:sp>
      <p:grpSp>
        <p:nvGrpSpPr>
          <p:cNvPr id="7" name="Group 6"/>
          <p:cNvGrpSpPr/>
          <p:nvPr/>
        </p:nvGrpSpPr>
        <p:grpSpPr>
          <a:xfrm>
            <a:off x="642020" y="1150664"/>
            <a:ext cx="7818412" cy="4197468"/>
            <a:chOff x="642020" y="1150664"/>
            <a:chExt cx="7818412" cy="4197468"/>
          </a:xfrm>
        </p:grpSpPr>
        <p:pic>
          <p:nvPicPr>
            <p:cNvPr id="5" name="Picture 4" descr="TOC F 05-57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0" y="1150664"/>
              <a:ext cx="7818412" cy="4197468"/>
            </a:xfrm>
            <a:prstGeom prst="rect">
              <a:avLst/>
            </a:prstGeom>
            <a:ln/>
          </p:spPr>
          <p:style>
            <a:lnRef idx="2">
              <a:schemeClr val="accent1"/>
            </a:lnRef>
            <a:fillRef idx="1">
              <a:schemeClr val="lt1"/>
            </a:fillRef>
            <a:effectRef idx="0">
              <a:schemeClr val="accent1"/>
            </a:effectRef>
            <a:fontRef idx="minor">
              <a:schemeClr val="dk1"/>
            </a:fontRef>
          </p:style>
        </p:pic>
        <p:sp>
          <p:nvSpPr>
            <p:cNvPr id="3" name="TextBox 2"/>
            <p:cNvSpPr txBox="1"/>
            <p:nvPr/>
          </p:nvSpPr>
          <p:spPr>
            <a:xfrm>
              <a:off x="2483768" y="4869160"/>
              <a:ext cx="4608512" cy="369332"/>
            </a:xfrm>
            <a:prstGeom prst="rect">
              <a:avLst/>
            </a:prstGeom>
            <a:noFill/>
          </p:spPr>
          <p:txBody>
            <a:bodyPr wrap="square" rtlCol="0">
              <a:spAutoFit/>
            </a:bodyPr>
            <a:lstStyle/>
            <a:p>
              <a:r>
                <a:rPr lang="en-US" b="1" dirty="0"/>
                <a:t>Fig (a): Diagram of Astable Multvibrator</a:t>
              </a:r>
              <a:endParaRPr lang="en-IN" b="1" dirty="0"/>
            </a:p>
          </p:txBody>
        </p:sp>
      </p:grpSp>
    </p:spTree>
    <p:extLst>
      <p:ext uri="{BB962C8B-B14F-4D97-AF65-F5344CB8AC3E}">
        <p14:creationId xmlns:p14="http://schemas.microsoft.com/office/powerpoint/2010/main" val="106505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chemeClr val="accent5">
                    <a:lumMod val="75000"/>
                  </a:schemeClr>
                </a:solidFill>
              </a:rPr>
              <a:t>555 timer- Pin Diagram</a:t>
            </a:r>
            <a:endParaRPr lang="en-IN" sz="4000" b="1" dirty="0">
              <a:solidFill>
                <a:schemeClr val="accent5">
                  <a:lumMod val="75000"/>
                </a:schemeClr>
              </a:solidFill>
            </a:endParaRPr>
          </a:p>
        </p:txBody>
      </p:sp>
      <p:sp>
        <p:nvSpPr>
          <p:cNvPr id="5" name="Text Box 8"/>
          <p:cNvSpPr txBox="1">
            <a:spLocks noChangeArrowheads="1"/>
          </p:cNvSpPr>
          <p:nvPr/>
        </p:nvSpPr>
        <p:spPr bwMode="auto">
          <a:xfrm>
            <a:off x="182563" y="1371600"/>
            <a:ext cx="8367712"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400" dirty="0"/>
              <a:t>The 555 timer is an 8-Pin D.I.L. Integrated Circuit or ‘chip’</a:t>
            </a:r>
          </a:p>
          <a:p>
            <a:pPr>
              <a:spcBef>
                <a:spcPct val="50000"/>
              </a:spcBef>
            </a:pPr>
            <a:endParaRPr lang="en-US" dirty="0"/>
          </a:p>
        </p:txBody>
      </p:sp>
      <p:grpSp>
        <p:nvGrpSpPr>
          <p:cNvPr id="4" name="Group 3"/>
          <p:cNvGrpSpPr/>
          <p:nvPr/>
        </p:nvGrpSpPr>
        <p:grpSpPr>
          <a:xfrm>
            <a:off x="182563" y="2307102"/>
            <a:ext cx="4677470" cy="3317639"/>
            <a:chOff x="182563" y="2307102"/>
            <a:chExt cx="4677470" cy="3317639"/>
          </a:xfrm>
        </p:grpSpPr>
        <p:pic>
          <p:nvPicPr>
            <p:cNvPr id="7" name="Picture 4" descr="555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80" y="2307102"/>
              <a:ext cx="3616953" cy="3201506"/>
            </a:xfrm>
            <a:prstGeom prst="rect">
              <a:avLst/>
            </a:prstGeom>
            <a:ln>
              <a:headEnd/>
              <a:tailEnd/>
            </a:ln>
          </p:spPr>
          <p:style>
            <a:lnRef idx="2">
              <a:schemeClr val="accent2"/>
            </a:lnRef>
            <a:fillRef idx="1">
              <a:schemeClr val="lt1"/>
            </a:fillRef>
            <a:effectRef idx="0">
              <a:schemeClr val="accent2"/>
            </a:effectRef>
            <a:fontRef idx="minor">
              <a:schemeClr val="dk1"/>
            </a:fontRef>
          </p:style>
        </p:pic>
        <p:grpSp>
          <p:nvGrpSpPr>
            <p:cNvPr id="8" name="Group 7"/>
            <p:cNvGrpSpPr/>
            <p:nvPr/>
          </p:nvGrpSpPr>
          <p:grpSpPr>
            <a:xfrm>
              <a:off x="182563" y="2624114"/>
              <a:ext cx="2515488" cy="3000627"/>
              <a:chOff x="731838" y="2514600"/>
              <a:chExt cx="2925762" cy="3035300"/>
            </a:xfrm>
          </p:grpSpPr>
          <p:sp>
            <p:nvSpPr>
              <p:cNvPr id="9" name="Oval 10"/>
              <p:cNvSpPr>
                <a:spLocks noChangeArrowheads="1"/>
              </p:cNvSpPr>
              <p:nvPr/>
            </p:nvSpPr>
            <p:spPr bwMode="auto">
              <a:xfrm>
                <a:off x="2697163" y="3201988"/>
                <a:ext cx="960437" cy="503237"/>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grpSp>
            <p:nvGrpSpPr>
              <p:cNvPr id="10" name="Group 9"/>
              <p:cNvGrpSpPr/>
              <p:nvPr/>
            </p:nvGrpSpPr>
            <p:grpSpPr>
              <a:xfrm>
                <a:off x="731838" y="2514600"/>
                <a:ext cx="2789237" cy="3035300"/>
                <a:chOff x="731838" y="2514600"/>
                <a:chExt cx="2789237" cy="3035300"/>
              </a:xfrm>
            </p:grpSpPr>
            <p:sp>
              <p:nvSpPr>
                <p:cNvPr id="11" name="Line 12"/>
                <p:cNvSpPr>
                  <a:spLocks noChangeShapeType="1"/>
                </p:cNvSpPr>
                <p:nvPr/>
              </p:nvSpPr>
              <p:spPr bwMode="auto">
                <a:xfrm>
                  <a:off x="1736725" y="2925763"/>
                  <a:ext cx="960438" cy="5032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2" name="Text Box 13"/>
                <p:cNvSpPr txBox="1">
                  <a:spLocks noChangeArrowheads="1"/>
                </p:cNvSpPr>
                <p:nvPr/>
              </p:nvSpPr>
              <p:spPr bwMode="auto">
                <a:xfrm>
                  <a:off x="822325" y="2514600"/>
                  <a:ext cx="118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400" dirty="0"/>
                    <a:t>Notch</a:t>
                  </a:r>
                  <a:endParaRPr lang="en-US" sz="2400" dirty="0"/>
                </a:p>
              </p:txBody>
            </p:sp>
            <p:sp>
              <p:nvSpPr>
                <p:cNvPr id="13" name="Line 15"/>
                <p:cNvSpPr>
                  <a:spLocks noChangeShapeType="1"/>
                </p:cNvSpPr>
                <p:nvPr/>
              </p:nvSpPr>
              <p:spPr bwMode="auto">
                <a:xfrm flipV="1">
                  <a:off x="1692275" y="4800600"/>
                  <a:ext cx="1828800" cy="50323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4" name="Text Box 16"/>
                <p:cNvSpPr txBox="1">
                  <a:spLocks noChangeArrowheads="1"/>
                </p:cNvSpPr>
                <p:nvPr/>
              </p:nvSpPr>
              <p:spPr bwMode="auto">
                <a:xfrm>
                  <a:off x="731838" y="50927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400" dirty="0"/>
                    <a:t>Pin 1</a:t>
                  </a:r>
                  <a:endParaRPr lang="en-US" sz="2400" dirty="0"/>
                </a:p>
              </p:txBody>
            </p:sp>
          </p:grpSp>
        </p:grpSp>
      </p:grpSp>
      <p:pic>
        <p:nvPicPr>
          <p:cNvPr id="19" name="Picture 18" descr="555_8"/>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450389"/>
            <a:ext cx="3817835" cy="2562787"/>
          </a:xfrm>
          <a:prstGeom prst="rect">
            <a:avLst/>
          </a:prstGeom>
          <a:ln/>
        </p:spPr>
        <p:style>
          <a:lnRef idx="2">
            <a:schemeClr val="accent2"/>
          </a:lnRef>
          <a:fillRef idx="1">
            <a:schemeClr val="lt1"/>
          </a:fillRef>
          <a:effectRef idx="0">
            <a:schemeClr val="accent2"/>
          </a:effectRef>
          <a:fontRef idx="minor">
            <a:schemeClr val="dk1"/>
          </a:fontRef>
        </p:style>
      </p:pic>
      <p:sp>
        <p:nvSpPr>
          <p:cNvPr id="6" name="Slide Number Placeholder 5"/>
          <p:cNvSpPr>
            <a:spLocks noGrp="1"/>
          </p:cNvSpPr>
          <p:nvPr>
            <p:ph type="sldNum" sz="quarter" idx="12"/>
          </p:nvPr>
        </p:nvSpPr>
        <p:spPr/>
        <p:txBody>
          <a:bodyPr/>
          <a:lstStyle/>
          <a:p>
            <a:fld id="{507DB826-CE9C-4492-9F3D-952E23697AB3}" type="slidenum">
              <a:rPr lang="en-IN" smtClean="0"/>
              <a:pPr/>
              <a:t>3</a:t>
            </a:fld>
            <a:endParaRPr lang="en-IN" dirty="0"/>
          </a:p>
        </p:txBody>
      </p:sp>
    </p:spTree>
    <p:extLst>
      <p:ext uri="{BB962C8B-B14F-4D97-AF65-F5344CB8AC3E}">
        <p14:creationId xmlns:p14="http://schemas.microsoft.com/office/powerpoint/2010/main" val="559201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a:solidFill>
                  <a:schemeClr val="accent5">
                    <a:lumMod val="75000"/>
                  </a:schemeClr>
                </a:solidFill>
              </a:rPr>
              <a:t>Astable Multivibrator</a:t>
            </a:r>
            <a:endParaRPr lang="en-IN" dirty="0"/>
          </a:p>
        </p:txBody>
      </p:sp>
      <p:sp>
        <p:nvSpPr>
          <p:cNvPr id="3" name="Slide Number Placeholder 2"/>
          <p:cNvSpPr>
            <a:spLocks noGrp="1"/>
          </p:cNvSpPr>
          <p:nvPr>
            <p:ph type="sldNum" sz="quarter" idx="12"/>
          </p:nvPr>
        </p:nvSpPr>
        <p:spPr/>
        <p:txBody>
          <a:bodyPr/>
          <a:lstStyle/>
          <a:p>
            <a:fld id="{507DB826-CE9C-4492-9F3D-952E23697AB3}" type="slidenum">
              <a:rPr lang="en-IN" smtClean="0"/>
              <a:pPr/>
              <a:t>30</a:t>
            </a:fld>
            <a:endParaRPr lang="en-IN"/>
          </a:p>
        </p:txBody>
      </p:sp>
      <p:sp>
        <p:nvSpPr>
          <p:cNvPr id="8" name="TextBox 7"/>
          <p:cNvSpPr txBox="1"/>
          <p:nvPr/>
        </p:nvSpPr>
        <p:spPr>
          <a:xfrm>
            <a:off x="1043608" y="5875531"/>
            <a:ext cx="6768752" cy="369332"/>
          </a:xfrm>
          <a:prstGeom prst="rect">
            <a:avLst/>
          </a:prstGeom>
          <a:noFill/>
        </p:spPr>
        <p:txBody>
          <a:bodyPr wrap="square" rtlCol="0">
            <a:spAutoFit/>
          </a:bodyPr>
          <a:lstStyle/>
          <a:p>
            <a:r>
              <a:rPr lang="en-US" b="1" dirty="0"/>
              <a:t>Fig (b): Functional Diagram of Astable Multivibrator using 555 Timer</a:t>
            </a:r>
            <a:endParaRPr lang="en-IN" b="1" dirty="0"/>
          </a:p>
        </p:txBody>
      </p:sp>
      <p:sp>
        <p:nvSpPr>
          <p:cNvPr id="4" name="TextBox 3"/>
          <p:cNvSpPr txBox="1"/>
          <p:nvPr/>
        </p:nvSpPr>
        <p:spPr>
          <a:xfrm>
            <a:off x="3529980" y="2830944"/>
            <a:ext cx="432048" cy="338554"/>
          </a:xfrm>
          <a:prstGeom prst="rect">
            <a:avLst/>
          </a:prstGeom>
          <a:noFill/>
        </p:spPr>
        <p:txBody>
          <a:bodyPr wrap="square" rtlCol="0">
            <a:spAutoFit/>
          </a:bodyPr>
          <a:lstStyle/>
          <a:p>
            <a:r>
              <a:rPr lang="en-US" sz="1600" dirty="0"/>
              <a:t>A</a:t>
            </a:r>
            <a:r>
              <a:rPr lang="en-US" sz="1000" b="1" dirty="0"/>
              <a:t>1</a:t>
            </a:r>
            <a:endParaRPr lang="en-IN" sz="1000" b="1" dirty="0"/>
          </a:p>
        </p:txBody>
      </p:sp>
      <p:sp>
        <p:nvSpPr>
          <p:cNvPr id="7" name="TextBox 6"/>
          <p:cNvSpPr txBox="1"/>
          <p:nvPr/>
        </p:nvSpPr>
        <p:spPr>
          <a:xfrm>
            <a:off x="3542680" y="3767832"/>
            <a:ext cx="432048" cy="338554"/>
          </a:xfrm>
          <a:prstGeom prst="rect">
            <a:avLst/>
          </a:prstGeom>
          <a:noFill/>
        </p:spPr>
        <p:txBody>
          <a:bodyPr wrap="square" rtlCol="0">
            <a:spAutoFit/>
          </a:bodyPr>
          <a:lstStyle/>
          <a:p>
            <a:r>
              <a:rPr lang="en-US" sz="1600" dirty="0"/>
              <a:t>A</a:t>
            </a:r>
            <a:r>
              <a:rPr lang="en-US" sz="1000" b="1" dirty="0"/>
              <a:t>2</a:t>
            </a:r>
            <a:endParaRPr lang="en-IN" sz="1000" b="1" dirty="0"/>
          </a:p>
        </p:txBody>
      </p:sp>
      <p:grpSp>
        <p:nvGrpSpPr>
          <p:cNvPr id="22" name="Group 21"/>
          <p:cNvGrpSpPr/>
          <p:nvPr/>
        </p:nvGrpSpPr>
        <p:grpSpPr>
          <a:xfrm>
            <a:off x="827584" y="1412776"/>
            <a:ext cx="6984776" cy="4296742"/>
            <a:chOff x="827584" y="1412776"/>
            <a:chExt cx="6984776" cy="4296742"/>
          </a:xfrm>
        </p:grpSpPr>
        <p:grpSp>
          <p:nvGrpSpPr>
            <p:cNvPr id="6" name="Group 5"/>
            <p:cNvGrpSpPr/>
            <p:nvPr/>
          </p:nvGrpSpPr>
          <p:grpSpPr>
            <a:xfrm>
              <a:off x="827584" y="1412776"/>
              <a:ext cx="6984776" cy="4296742"/>
              <a:chOff x="827584" y="1412776"/>
              <a:chExt cx="6480720" cy="4296742"/>
            </a:xfrm>
          </p:grpSpPr>
          <p:grpSp>
            <p:nvGrpSpPr>
              <p:cNvPr id="18" name="Group 17"/>
              <p:cNvGrpSpPr/>
              <p:nvPr/>
            </p:nvGrpSpPr>
            <p:grpSpPr>
              <a:xfrm>
                <a:off x="827584" y="1412776"/>
                <a:ext cx="6480720" cy="4296742"/>
                <a:chOff x="827584" y="1412776"/>
                <a:chExt cx="6480720" cy="4296742"/>
              </a:xfrm>
            </p:grpSpPr>
            <p:pic>
              <p:nvPicPr>
                <p:cNvPr id="5" name="Picture 2" descr="http://ecee.colorado.edu/%7Emathys/ecen2250/myDAQ01/555timer03_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6480720" cy="4296742"/>
                </a:xfrm>
                <a:prstGeom prst="rect">
                  <a:avLst/>
                </a:prstGeom>
              </p:spPr>
              <p:style>
                <a:lnRef idx="2">
                  <a:schemeClr val="accent1"/>
                </a:lnRef>
                <a:fillRef idx="1">
                  <a:schemeClr val="lt1"/>
                </a:fillRef>
                <a:effectRef idx="0">
                  <a:schemeClr val="accent1"/>
                </a:effectRef>
                <a:fontRef idx="minor">
                  <a:schemeClr val="dk1"/>
                </a:fontRef>
              </p:style>
            </p:pic>
            <p:sp>
              <p:nvSpPr>
                <p:cNvPr id="9" name="TextBox 8"/>
                <p:cNvSpPr txBox="1"/>
                <p:nvPr/>
              </p:nvSpPr>
              <p:spPr>
                <a:xfrm>
                  <a:off x="3013224" y="3038321"/>
                  <a:ext cx="432048" cy="338554"/>
                </a:xfrm>
                <a:prstGeom prst="rect">
                  <a:avLst/>
                </a:prstGeom>
                <a:noFill/>
              </p:spPr>
              <p:txBody>
                <a:bodyPr wrap="square" rtlCol="0">
                  <a:spAutoFit/>
                </a:bodyPr>
                <a:lstStyle/>
                <a:p>
                  <a:r>
                    <a:rPr lang="en-US" sz="1600" b="1" dirty="0"/>
                    <a:t>V</a:t>
                  </a:r>
                  <a:r>
                    <a:rPr lang="en-US" sz="1000" b="1" dirty="0"/>
                    <a:t>1</a:t>
                  </a:r>
                  <a:endParaRPr lang="en-IN" sz="1000" b="1" dirty="0"/>
                </a:p>
              </p:txBody>
            </p:sp>
            <p:sp>
              <p:nvSpPr>
                <p:cNvPr id="10" name="TextBox 9"/>
                <p:cNvSpPr txBox="1"/>
                <p:nvPr/>
              </p:nvSpPr>
              <p:spPr>
                <a:xfrm>
                  <a:off x="2987824" y="3717032"/>
                  <a:ext cx="432048" cy="338554"/>
                </a:xfrm>
                <a:prstGeom prst="rect">
                  <a:avLst/>
                </a:prstGeom>
                <a:noFill/>
              </p:spPr>
              <p:txBody>
                <a:bodyPr wrap="square" rtlCol="0">
                  <a:spAutoFit/>
                </a:bodyPr>
                <a:lstStyle/>
                <a:p>
                  <a:r>
                    <a:rPr lang="en-US" sz="1600" b="1" dirty="0"/>
                    <a:t>V</a:t>
                  </a:r>
                  <a:r>
                    <a:rPr lang="en-US" sz="1000" b="1" dirty="0"/>
                    <a:t>2</a:t>
                  </a:r>
                  <a:endParaRPr lang="en-IN" sz="1000" b="1" dirty="0"/>
                </a:p>
              </p:txBody>
            </p:sp>
            <p:sp>
              <p:nvSpPr>
                <p:cNvPr id="11" name="TextBox 10"/>
                <p:cNvSpPr txBox="1"/>
                <p:nvPr/>
              </p:nvSpPr>
              <p:spPr>
                <a:xfrm>
                  <a:off x="1979712" y="3992086"/>
                  <a:ext cx="432048" cy="338554"/>
                </a:xfrm>
                <a:prstGeom prst="rect">
                  <a:avLst/>
                </a:prstGeom>
                <a:noFill/>
              </p:spPr>
              <p:txBody>
                <a:bodyPr wrap="square" rtlCol="0">
                  <a:spAutoFit/>
                </a:bodyPr>
                <a:lstStyle/>
                <a:p>
                  <a:r>
                    <a:rPr lang="en-US" sz="1600" b="1" dirty="0"/>
                    <a:t>V</a:t>
                  </a:r>
                  <a:r>
                    <a:rPr lang="en-US" sz="1000" b="1" dirty="0"/>
                    <a:t>T</a:t>
                  </a:r>
                  <a:endParaRPr lang="en-IN" sz="1000" b="1" dirty="0"/>
                </a:p>
              </p:txBody>
            </p:sp>
            <p:sp>
              <p:nvSpPr>
                <p:cNvPr id="12" name="TextBox 11"/>
                <p:cNvSpPr txBox="1"/>
                <p:nvPr/>
              </p:nvSpPr>
              <p:spPr>
                <a:xfrm>
                  <a:off x="1556048" y="3924409"/>
                  <a:ext cx="432048" cy="338554"/>
                </a:xfrm>
                <a:prstGeom prst="rect">
                  <a:avLst/>
                </a:prstGeom>
                <a:noFill/>
              </p:spPr>
              <p:txBody>
                <a:bodyPr wrap="square" rtlCol="0">
                  <a:spAutoFit/>
                </a:bodyPr>
                <a:lstStyle/>
                <a:p>
                  <a:r>
                    <a:rPr lang="en-US" sz="1600" b="1" dirty="0"/>
                    <a:t>V</a:t>
                  </a:r>
                  <a:r>
                    <a:rPr lang="en-US" sz="1000" b="1" dirty="0"/>
                    <a:t>C</a:t>
                  </a:r>
                  <a:endParaRPr lang="en-IN" sz="1000" b="1" dirty="0"/>
                </a:p>
              </p:txBody>
            </p:sp>
            <p:sp>
              <p:nvSpPr>
                <p:cNvPr id="13" name="TextBox 12"/>
                <p:cNvSpPr txBox="1"/>
                <p:nvPr/>
              </p:nvSpPr>
              <p:spPr>
                <a:xfrm>
                  <a:off x="6300192" y="2946430"/>
                  <a:ext cx="432048" cy="338554"/>
                </a:xfrm>
                <a:prstGeom prst="rect">
                  <a:avLst/>
                </a:prstGeom>
                <a:noFill/>
              </p:spPr>
              <p:txBody>
                <a:bodyPr wrap="square" rtlCol="0">
                  <a:spAutoFit/>
                </a:bodyPr>
                <a:lstStyle/>
                <a:p>
                  <a:r>
                    <a:rPr lang="en-US" sz="1600" b="1" dirty="0"/>
                    <a:t>V</a:t>
                  </a:r>
                  <a:r>
                    <a:rPr lang="en-US" sz="1000" b="1" dirty="0"/>
                    <a:t>o</a:t>
                  </a:r>
                  <a:endParaRPr lang="en-IN" sz="1000" b="1" dirty="0"/>
                </a:p>
              </p:txBody>
            </p:sp>
            <p:sp>
              <p:nvSpPr>
                <p:cNvPr id="14" name="TextBox 13"/>
                <p:cNvSpPr txBox="1"/>
                <p:nvPr/>
              </p:nvSpPr>
              <p:spPr>
                <a:xfrm>
                  <a:off x="1576512" y="2492390"/>
                  <a:ext cx="432048" cy="338554"/>
                </a:xfrm>
                <a:prstGeom prst="rect">
                  <a:avLst/>
                </a:prstGeom>
                <a:noFill/>
              </p:spPr>
              <p:txBody>
                <a:bodyPr wrap="square" rtlCol="0">
                  <a:spAutoFit/>
                </a:bodyPr>
                <a:lstStyle/>
                <a:p>
                  <a:r>
                    <a:rPr lang="en-US" sz="1600" b="1" dirty="0"/>
                    <a:t>V</a:t>
                  </a:r>
                  <a:r>
                    <a:rPr lang="en-US" sz="1000" b="1" dirty="0"/>
                    <a:t>A</a:t>
                  </a:r>
                  <a:endParaRPr lang="en-IN" sz="1000" b="1" dirty="0"/>
                </a:p>
              </p:txBody>
            </p:sp>
            <p:sp>
              <p:nvSpPr>
                <p:cNvPr id="15" name="TextBox 14"/>
                <p:cNvSpPr txBox="1"/>
                <p:nvPr/>
              </p:nvSpPr>
              <p:spPr>
                <a:xfrm>
                  <a:off x="3288556" y="3285093"/>
                  <a:ext cx="432048" cy="338554"/>
                </a:xfrm>
                <a:prstGeom prst="rect">
                  <a:avLst/>
                </a:prstGeom>
                <a:noFill/>
              </p:spPr>
              <p:txBody>
                <a:bodyPr wrap="square" rtlCol="0">
                  <a:spAutoFit/>
                </a:bodyPr>
                <a:lstStyle/>
                <a:p>
                  <a:r>
                    <a:rPr lang="en-US" sz="1600" b="1" dirty="0"/>
                    <a:t>R</a:t>
                  </a:r>
                  <a:r>
                    <a:rPr lang="en-US" sz="1000" b="1" dirty="0"/>
                    <a:t>2</a:t>
                  </a:r>
                  <a:endParaRPr lang="en-IN" sz="1000" b="1" dirty="0"/>
                </a:p>
              </p:txBody>
            </p:sp>
            <p:sp>
              <p:nvSpPr>
                <p:cNvPr id="16" name="TextBox 15"/>
                <p:cNvSpPr txBox="1"/>
                <p:nvPr/>
              </p:nvSpPr>
              <p:spPr>
                <a:xfrm>
                  <a:off x="3275856" y="2010326"/>
                  <a:ext cx="432048" cy="338554"/>
                </a:xfrm>
                <a:prstGeom prst="rect">
                  <a:avLst/>
                </a:prstGeom>
                <a:noFill/>
              </p:spPr>
              <p:txBody>
                <a:bodyPr wrap="square" rtlCol="0">
                  <a:spAutoFit/>
                </a:bodyPr>
                <a:lstStyle/>
                <a:p>
                  <a:r>
                    <a:rPr lang="en-US" sz="1600" b="1" dirty="0"/>
                    <a:t>R</a:t>
                  </a:r>
                  <a:r>
                    <a:rPr lang="en-US" sz="1000" b="1" dirty="0"/>
                    <a:t>1</a:t>
                  </a:r>
                  <a:endParaRPr lang="en-IN" sz="1000" b="1" dirty="0"/>
                </a:p>
              </p:txBody>
            </p:sp>
            <p:sp>
              <p:nvSpPr>
                <p:cNvPr id="17" name="TextBox 16"/>
                <p:cNvSpPr txBox="1"/>
                <p:nvPr/>
              </p:nvSpPr>
              <p:spPr>
                <a:xfrm>
                  <a:off x="3275856" y="4161363"/>
                  <a:ext cx="432048" cy="338554"/>
                </a:xfrm>
                <a:prstGeom prst="rect">
                  <a:avLst/>
                </a:prstGeom>
                <a:noFill/>
              </p:spPr>
              <p:txBody>
                <a:bodyPr wrap="square" rtlCol="0">
                  <a:spAutoFit/>
                </a:bodyPr>
                <a:lstStyle/>
                <a:p>
                  <a:r>
                    <a:rPr lang="en-US" sz="1600" b="1" dirty="0"/>
                    <a:t>R</a:t>
                  </a:r>
                  <a:r>
                    <a:rPr lang="en-US" sz="1000" b="1" dirty="0"/>
                    <a:t>3</a:t>
                  </a:r>
                  <a:endParaRPr lang="en-IN" sz="1000" b="1" dirty="0"/>
                </a:p>
              </p:txBody>
            </p:sp>
          </p:grpSp>
          <p:sp>
            <p:nvSpPr>
              <p:cNvPr id="19" name="TextBox 18"/>
              <p:cNvSpPr txBox="1"/>
              <p:nvPr/>
            </p:nvSpPr>
            <p:spPr>
              <a:xfrm>
                <a:off x="3541936" y="2817088"/>
                <a:ext cx="432048" cy="338554"/>
              </a:xfrm>
              <a:prstGeom prst="rect">
                <a:avLst/>
              </a:prstGeom>
              <a:noFill/>
            </p:spPr>
            <p:txBody>
              <a:bodyPr wrap="square" rtlCol="0">
                <a:spAutoFit/>
              </a:bodyPr>
              <a:lstStyle/>
              <a:p>
                <a:r>
                  <a:rPr lang="en-US" sz="1600" b="1" dirty="0"/>
                  <a:t>A</a:t>
                </a:r>
                <a:r>
                  <a:rPr lang="en-US" sz="1000" b="1" dirty="0"/>
                  <a:t>1</a:t>
                </a:r>
                <a:endParaRPr lang="en-IN" sz="1000" b="1" dirty="0"/>
              </a:p>
            </p:txBody>
          </p:sp>
          <p:sp>
            <p:nvSpPr>
              <p:cNvPr id="20" name="TextBox 19"/>
              <p:cNvSpPr txBox="1"/>
              <p:nvPr/>
            </p:nvSpPr>
            <p:spPr>
              <a:xfrm>
                <a:off x="3553892" y="3742432"/>
                <a:ext cx="432048" cy="338554"/>
              </a:xfrm>
              <a:prstGeom prst="rect">
                <a:avLst/>
              </a:prstGeom>
              <a:noFill/>
            </p:spPr>
            <p:txBody>
              <a:bodyPr wrap="square" rtlCol="0">
                <a:spAutoFit/>
              </a:bodyPr>
              <a:lstStyle/>
              <a:p>
                <a:r>
                  <a:rPr lang="en-US" sz="1600" b="1" dirty="0"/>
                  <a:t>A</a:t>
                </a:r>
                <a:r>
                  <a:rPr lang="en-US" sz="1000" b="1" dirty="0"/>
                  <a:t>2</a:t>
                </a:r>
                <a:endParaRPr lang="en-IN" sz="1000" b="1" dirty="0"/>
              </a:p>
            </p:txBody>
          </p:sp>
        </p:grpSp>
        <p:sp>
          <p:nvSpPr>
            <p:cNvPr id="21" name="TextBox 20"/>
            <p:cNvSpPr txBox="1"/>
            <p:nvPr/>
          </p:nvSpPr>
          <p:spPr>
            <a:xfrm>
              <a:off x="3956438" y="4423717"/>
              <a:ext cx="471546" cy="400110"/>
            </a:xfrm>
            <a:prstGeom prst="rect">
              <a:avLst/>
            </a:prstGeom>
            <a:noFill/>
          </p:spPr>
          <p:txBody>
            <a:bodyPr wrap="square" rtlCol="0">
              <a:spAutoFit/>
            </a:bodyPr>
            <a:lstStyle/>
            <a:p>
              <a:r>
                <a:rPr lang="en-US" sz="2000" dirty="0"/>
                <a:t>Q</a:t>
              </a:r>
              <a:r>
                <a:rPr lang="en-US" sz="1200" b="1" dirty="0"/>
                <a:t>1</a:t>
              </a:r>
              <a:endParaRPr lang="en-IN" sz="1200" b="1" dirty="0"/>
            </a:p>
          </p:txBody>
        </p:sp>
      </p:grpSp>
    </p:spTree>
    <p:extLst>
      <p:ext uri="{BB962C8B-B14F-4D97-AF65-F5344CB8AC3E}">
        <p14:creationId xmlns:p14="http://schemas.microsoft.com/office/powerpoint/2010/main" val="2497445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22114"/>
          </a:xfrm>
        </p:spPr>
        <p:txBody>
          <a:bodyPr>
            <a:normAutofit/>
          </a:bodyPr>
          <a:lstStyle/>
          <a:p>
            <a:r>
              <a:rPr lang="en-US" sz="4000" b="1" dirty="0">
                <a:solidFill>
                  <a:schemeClr val="accent5">
                    <a:lumMod val="75000"/>
                  </a:schemeClr>
                </a:solidFill>
              </a:rPr>
              <a:t>Astable Multivibrator- Description</a:t>
            </a:r>
            <a:endParaRPr lang="en-IN" sz="4000" b="1" dirty="0">
              <a:solidFill>
                <a:schemeClr val="accent5">
                  <a:lumMod val="75000"/>
                </a:schemeClr>
              </a:solidFill>
            </a:endParaRPr>
          </a:p>
        </p:txBody>
      </p:sp>
      <p:sp>
        <p:nvSpPr>
          <p:cNvPr id="3" name="Slide Number Placeholder 2"/>
          <p:cNvSpPr>
            <a:spLocks noGrp="1"/>
          </p:cNvSpPr>
          <p:nvPr>
            <p:ph type="sldNum" sz="quarter" idx="12"/>
          </p:nvPr>
        </p:nvSpPr>
        <p:spPr/>
        <p:txBody>
          <a:bodyPr/>
          <a:lstStyle/>
          <a:p>
            <a:fld id="{507DB826-CE9C-4492-9F3D-952E23697AB3}" type="slidenum">
              <a:rPr lang="en-IN" smtClean="0"/>
              <a:pPr/>
              <a:t>31</a:t>
            </a:fld>
            <a:endParaRPr lang="en-IN"/>
          </a:p>
        </p:txBody>
      </p:sp>
      <p:sp>
        <p:nvSpPr>
          <p:cNvPr id="4" name="TextBox 3"/>
          <p:cNvSpPr txBox="1"/>
          <p:nvPr/>
        </p:nvSpPr>
        <p:spPr>
          <a:xfrm>
            <a:off x="179512" y="980728"/>
            <a:ext cx="8496944" cy="6047809"/>
          </a:xfrm>
          <a:prstGeom prst="rect">
            <a:avLst/>
          </a:prstGeom>
          <a:noFill/>
        </p:spPr>
        <p:txBody>
          <a:bodyPr wrap="square" rtlCol="0">
            <a:spAutoFit/>
          </a:bodyPr>
          <a:lstStyle/>
          <a:p>
            <a:pPr marL="342900" indent="-342900">
              <a:lnSpc>
                <a:spcPct val="150000"/>
              </a:lnSpc>
              <a:buFont typeface="Wingdings" pitchFamily="2" charset="2"/>
              <a:buChar char="Ø"/>
            </a:pPr>
            <a:r>
              <a:rPr lang="en-US" sz="2600" dirty="0"/>
              <a:t>Connect external timing capacitor between trigger point (pin 2) and Ground.</a:t>
            </a:r>
          </a:p>
          <a:p>
            <a:pPr marL="342900" indent="-342900">
              <a:lnSpc>
                <a:spcPct val="150000"/>
              </a:lnSpc>
              <a:buFont typeface="Wingdings" pitchFamily="2" charset="2"/>
              <a:buChar char="Ø"/>
            </a:pPr>
            <a:r>
              <a:rPr lang="en-US" sz="2600" dirty="0"/>
              <a:t>Split external timing resistor R into R</a:t>
            </a:r>
            <a:r>
              <a:rPr lang="en-US" sz="1200" b="1" dirty="0"/>
              <a:t>A</a:t>
            </a:r>
            <a:r>
              <a:rPr lang="en-US" sz="2600" dirty="0"/>
              <a:t> &amp; R</a:t>
            </a:r>
            <a:r>
              <a:rPr lang="en-US" sz="1200" b="1" dirty="0"/>
              <a:t>B</a:t>
            </a:r>
            <a:r>
              <a:rPr lang="en-US" sz="2600" dirty="0"/>
              <a:t>, and connect their junction to discharge terminal (pin 7).</a:t>
            </a:r>
          </a:p>
          <a:p>
            <a:pPr marL="342900" indent="-342900">
              <a:lnSpc>
                <a:spcPct val="150000"/>
              </a:lnSpc>
              <a:buFont typeface="Wingdings" pitchFamily="2" charset="2"/>
              <a:buChar char="Ø"/>
            </a:pPr>
            <a:r>
              <a:rPr lang="en-US" sz="2600" dirty="0"/>
              <a:t>Remove trigger input, monostable is converted to Astable multivibrator.</a:t>
            </a:r>
          </a:p>
          <a:p>
            <a:pPr marL="342900" indent="-342900">
              <a:lnSpc>
                <a:spcPct val="150000"/>
              </a:lnSpc>
              <a:buFont typeface="Wingdings" pitchFamily="2" charset="2"/>
              <a:buChar char="Ø"/>
            </a:pPr>
            <a:r>
              <a:rPr lang="en-US" sz="2600" dirty="0"/>
              <a:t>This circuit has no stable state. The circuits changes its state alternately. Hence the operation is also called free running oscillator. </a:t>
            </a:r>
            <a:endParaRPr lang="en-US" b="1" dirty="0"/>
          </a:p>
          <a:p>
            <a:pPr algn="r"/>
            <a:endParaRPr lang="en-US" b="1" dirty="0"/>
          </a:p>
          <a:p>
            <a:pPr algn="r"/>
            <a:r>
              <a:rPr lang="en-US" dirty="0"/>
              <a:t>  </a:t>
            </a:r>
            <a:endParaRPr lang="en-IN" dirty="0"/>
          </a:p>
        </p:txBody>
      </p:sp>
    </p:spTree>
    <p:extLst>
      <p:ext uri="{BB962C8B-B14F-4D97-AF65-F5344CB8AC3E}">
        <p14:creationId xmlns:p14="http://schemas.microsoft.com/office/powerpoint/2010/main" val="1739832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7DB826-CE9C-4492-9F3D-952E23697AB3}" type="slidenum">
              <a:rPr lang="en-IN" smtClean="0"/>
              <a:pPr/>
              <a:t>32</a:t>
            </a:fld>
            <a:endParaRPr lang="en-IN"/>
          </a:p>
        </p:txBody>
      </p:sp>
      <p:sp>
        <p:nvSpPr>
          <p:cNvPr id="5" name="Rectangle 4"/>
          <p:cNvSpPr>
            <a:spLocks noGrp="1" noChangeArrowheads="1"/>
          </p:cNvSpPr>
          <p:nvPr/>
        </p:nvSpPr>
        <p:spPr bwMode="auto">
          <a:xfrm>
            <a:off x="477292" y="1231900"/>
            <a:ext cx="8254156" cy="499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90000"/>
              </a:lnSpc>
            </a:pPr>
            <a:r>
              <a:rPr lang="en-US" sz="2400" dirty="0"/>
              <a:t>Resistive voltage divider (equal resistors) sets threshold voltages for comparators</a:t>
            </a:r>
          </a:p>
          <a:p>
            <a:pPr>
              <a:lnSpc>
                <a:spcPct val="90000"/>
              </a:lnSpc>
              <a:buFontTx/>
              <a:buNone/>
            </a:pPr>
            <a:endParaRPr lang="en-US" sz="1200" dirty="0"/>
          </a:p>
          <a:p>
            <a:pPr lvl="1">
              <a:lnSpc>
                <a:spcPct val="90000"/>
              </a:lnSpc>
              <a:buFontTx/>
              <a:buNone/>
            </a:pPr>
            <a:r>
              <a:rPr lang="en-US" sz="2400" dirty="0"/>
              <a:t>V</a:t>
            </a:r>
            <a:r>
              <a:rPr lang="en-US" sz="2400" baseline="-25000" dirty="0"/>
              <a:t>1</a:t>
            </a:r>
            <a:r>
              <a:rPr lang="en-US" sz="2400" dirty="0"/>
              <a:t> = </a:t>
            </a:r>
            <a:r>
              <a:rPr lang="en-US" sz="2400" dirty="0">
                <a:solidFill>
                  <a:srgbClr val="CC0000"/>
                </a:solidFill>
              </a:rPr>
              <a:t>V</a:t>
            </a:r>
            <a:r>
              <a:rPr lang="en-US" sz="2400" baseline="-25000" dirty="0">
                <a:solidFill>
                  <a:srgbClr val="CC0000"/>
                </a:solidFill>
              </a:rPr>
              <a:t>TH </a:t>
            </a:r>
            <a:r>
              <a:rPr lang="en-US" sz="2400" dirty="0">
                <a:solidFill>
                  <a:srgbClr val="CC0000"/>
                </a:solidFill>
              </a:rPr>
              <a:t>= 2/3 V</a:t>
            </a:r>
            <a:r>
              <a:rPr lang="en-US" sz="2400" baseline="-25000" dirty="0">
                <a:solidFill>
                  <a:srgbClr val="CC0000"/>
                </a:solidFill>
              </a:rPr>
              <a:t>CC</a:t>
            </a:r>
            <a:r>
              <a:rPr lang="en-US" sz="2400" dirty="0"/>
              <a:t>	V</a:t>
            </a:r>
            <a:r>
              <a:rPr lang="en-US" sz="2400" baseline="-25000" dirty="0"/>
              <a:t>2</a:t>
            </a:r>
            <a:r>
              <a:rPr lang="en-US" sz="2400" dirty="0"/>
              <a:t> = </a:t>
            </a:r>
            <a:r>
              <a:rPr lang="en-US" sz="2400" dirty="0">
                <a:solidFill>
                  <a:srgbClr val="CC0000"/>
                </a:solidFill>
              </a:rPr>
              <a:t>V</a:t>
            </a:r>
            <a:r>
              <a:rPr lang="en-US" sz="2400" baseline="-25000" dirty="0">
                <a:solidFill>
                  <a:srgbClr val="CC0000"/>
                </a:solidFill>
              </a:rPr>
              <a:t>TL </a:t>
            </a:r>
            <a:r>
              <a:rPr lang="en-US" sz="2400" dirty="0">
                <a:solidFill>
                  <a:srgbClr val="CC0000"/>
                </a:solidFill>
              </a:rPr>
              <a:t>= 1/3 V</a:t>
            </a:r>
            <a:r>
              <a:rPr lang="en-US" sz="2400" baseline="-25000" dirty="0">
                <a:solidFill>
                  <a:srgbClr val="CC0000"/>
                </a:solidFill>
              </a:rPr>
              <a:t>CC</a:t>
            </a:r>
            <a:endParaRPr lang="en-US" sz="2400" dirty="0"/>
          </a:p>
          <a:p>
            <a:pPr lvl="1">
              <a:lnSpc>
                <a:spcPct val="90000"/>
              </a:lnSpc>
              <a:buFontTx/>
              <a:buNone/>
            </a:pPr>
            <a:endParaRPr lang="en-US" sz="1200" dirty="0"/>
          </a:p>
          <a:p>
            <a:pPr>
              <a:lnSpc>
                <a:spcPct val="90000"/>
              </a:lnSpc>
            </a:pPr>
            <a:r>
              <a:rPr lang="en-US" sz="2400" dirty="0"/>
              <a:t>Two Voltage Comparators</a:t>
            </a:r>
          </a:p>
          <a:p>
            <a:pPr>
              <a:lnSpc>
                <a:spcPct val="90000"/>
              </a:lnSpc>
            </a:pPr>
            <a:endParaRPr lang="en-US" sz="800" dirty="0"/>
          </a:p>
          <a:p>
            <a:pPr lvl="1">
              <a:lnSpc>
                <a:spcPct val="90000"/>
              </a:lnSpc>
              <a:buFontTx/>
              <a:buChar char="-"/>
            </a:pPr>
            <a:r>
              <a:rPr lang="en-US" sz="2400" dirty="0"/>
              <a:t>For A</a:t>
            </a:r>
            <a:r>
              <a:rPr lang="en-US" sz="1400" b="1" dirty="0"/>
              <a:t>1</a:t>
            </a:r>
            <a:r>
              <a:rPr lang="en-US" sz="2400" dirty="0"/>
              <a:t>, if  </a:t>
            </a:r>
            <a:r>
              <a:rPr lang="en-US" sz="2400" dirty="0">
                <a:solidFill>
                  <a:srgbClr val="CC0000"/>
                </a:solidFill>
              </a:rPr>
              <a:t>V</a:t>
            </a:r>
            <a:r>
              <a:rPr lang="en-US" sz="2400" baseline="-25000" dirty="0">
                <a:solidFill>
                  <a:srgbClr val="CC0000"/>
                </a:solidFill>
              </a:rPr>
              <a:t>+</a:t>
            </a:r>
            <a:r>
              <a:rPr lang="en-US" sz="2400" dirty="0">
                <a:solidFill>
                  <a:srgbClr val="CC0000"/>
                </a:solidFill>
              </a:rPr>
              <a:t> &gt; V</a:t>
            </a:r>
            <a:r>
              <a:rPr lang="en-US" sz="2400" baseline="-25000" dirty="0">
                <a:solidFill>
                  <a:srgbClr val="CC0000"/>
                </a:solidFill>
              </a:rPr>
              <a:t>TH</a:t>
            </a:r>
            <a:r>
              <a:rPr lang="en-US" sz="2400" dirty="0"/>
              <a:t>  	  then  </a:t>
            </a:r>
            <a:r>
              <a:rPr lang="en-US" sz="2400" dirty="0">
                <a:solidFill>
                  <a:srgbClr val="CC0000"/>
                </a:solidFill>
              </a:rPr>
              <a:t>R =HIGH</a:t>
            </a:r>
          </a:p>
          <a:p>
            <a:pPr lvl="1">
              <a:lnSpc>
                <a:spcPct val="90000"/>
              </a:lnSpc>
              <a:buFontTx/>
              <a:buChar char="-"/>
            </a:pPr>
            <a:r>
              <a:rPr lang="en-US" sz="2400" dirty="0"/>
              <a:t>For A</a:t>
            </a:r>
            <a:r>
              <a:rPr lang="en-US" sz="1400" b="1" dirty="0"/>
              <a:t>2</a:t>
            </a:r>
            <a:r>
              <a:rPr lang="en-US" sz="2400" dirty="0"/>
              <a:t>, if  </a:t>
            </a:r>
            <a:r>
              <a:rPr lang="en-US" sz="2400" dirty="0">
                <a:solidFill>
                  <a:srgbClr val="CC0000"/>
                </a:solidFill>
              </a:rPr>
              <a:t>V</a:t>
            </a:r>
            <a:r>
              <a:rPr lang="en-US" sz="2400" baseline="-25000" dirty="0">
                <a:solidFill>
                  <a:srgbClr val="CC0000"/>
                </a:solidFill>
              </a:rPr>
              <a:t>-</a:t>
            </a:r>
            <a:r>
              <a:rPr lang="en-US" sz="2400" dirty="0">
                <a:solidFill>
                  <a:srgbClr val="CC0000"/>
                </a:solidFill>
              </a:rPr>
              <a:t> &lt; V</a:t>
            </a:r>
            <a:r>
              <a:rPr lang="en-US" sz="2400" baseline="-25000" dirty="0">
                <a:solidFill>
                  <a:srgbClr val="CC0000"/>
                </a:solidFill>
              </a:rPr>
              <a:t>TL	  </a:t>
            </a:r>
            <a:r>
              <a:rPr lang="en-US" sz="2400" dirty="0"/>
              <a:t> then  </a:t>
            </a:r>
            <a:r>
              <a:rPr lang="en-US" sz="2400" dirty="0">
                <a:solidFill>
                  <a:srgbClr val="CC0000"/>
                </a:solidFill>
              </a:rPr>
              <a:t>S = HIGH</a:t>
            </a:r>
          </a:p>
          <a:p>
            <a:pPr lvl="1">
              <a:lnSpc>
                <a:spcPct val="90000"/>
              </a:lnSpc>
              <a:buFontTx/>
              <a:buNone/>
            </a:pPr>
            <a:endParaRPr lang="en-US" sz="800" dirty="0"/>
          </a:p>
          <a:p>
            <a:pPr>
              <a:lnSpc>
                <a:spcPct val="90000"/>
              </a:lnSpc>
            </a:pPr>
            <a:r>
              <a:rPr lang="en-US" sz="2400" dirty="0"/>
              <a:t>RS FF</a:t>
            </a:r>
          </a:p>
          <a:p>
            <a:pPr>
              <a:lnSpc>
                <a:spcPct val="90000"/>
              </a:lnSpc>
            </a:pPr>
            <a:endParaRPr lang="en-US" sz="800" dirty="0"/>
          </a:p>
          <a:p>
            <a:pPr lvl="1">
              <a:lnSpc>
                <a:spcPct val="90000"/>
              </a:lnSpc>
              <a:buFontTx/>
              <a:buChar char="-"/>
            </a:pPr>
            <a:r>
              <a:rPr lang="en-US" sz="2000" dirty="0"/>
              <a:t>If S = HIGH,  then FF is </a:t>
            </a:r>
            <a:r>
              <a:rPr lang="en-US" sz="2000" dirty="0">
                <a:solidFill>
                  <a:srgbClr val="CC0000"/>
                </a:solidFill>
              </a:rPr>
              <a:t>SET,     = LOW, Q</a:t>
            </a:r>
            <a:r>
              <a:rPr lang="en-US" sz="1400" b="1" dirty="0">
                <a:solidFill>
                  <a:srgbClr val="CC0000"/>
                </a:solidFill>
              </a:rPr>
              <a:t>1</a:t>
            </a:r>
            <a:r>
              <a:rPr lang="en-US" sz="2000" dirty="0">
                <a:solidFill>
                  <a:srgbClr val="CC0000"/>
                </a:solidFill>
              </a:rPr>
              <a:t> OFF, V</a:t>
            </a:r>
            <a:r>
              <a:rPr lang="en-US" sz="2000" baseline="-25000" dirty="0">
                <a:solidFill>
                  <a:srgbClr val="CC0000"/>
                </a:solidFill>
              </a:rPr>
              <a:t>OUT</a:t>
            </a:r>
            <a:r>
              <a:rPr lang="en-US" sz="2000" dirty="0">
                <a:solidFill>
                  <a:srgbClr val="CC0000"/>
                </a:solidFill>
              </a:rPr>
              <a:t> = HIGH</a:t>
            </a:r>
            <a:endParaRPr lang="en-US" sz="2000" dirty="0"/>
          </a:p>
          <a:p>
            <a:pPr lvl="1">
              <a:lnSpc>
                <a:spcPct val="90000"/>
              </a:lnSpc>
              <a:buFontTx/>
              <a:buChar char="-"/>
            </a:pPr>
            <a:r>
              <a:rPr lang="en-US" sz="2000" dirty="0"/>
              <a:t>If R = HIGH,  then FF is </a:t>
            </a:r>
            <a:r>
              <a:rPr lang="en-US" sz="2000" dirty="0">
                <a:solidFill>
                  <a:srgbClr val="CC0000"/>
                </a:solidFill>
              </a:rPr>
              <a:t>RESET,     = HIGH, Q</a:t>
            </a:r>
            <a:r>
              <a:rPr lang="en-US" sz="1400" b="1" dirty="0">
                <a:solidFill>
                  <a:srgbClr val="CC0000"/>
                </a:solidFill>
              </a:rPr>
              <a:t>1</a:t>
            </a:r>
            <a:r>
              <a:rPr lang="en-US" sz="2000" dirty="0">
                <a:solidFill>
                  <a:srgbClr val="CC0000"/>
                </a:solidFill>
              </a:rPr>
              <a:t> ON, V</a:t>
            </a:r>
            <a:r>
              <a:rPr lang="en-US" sz="2000" baseline="-25000" dirty="0">
                <a:solidFill>
                  <a:srgbClr val="CC0000"/>
                </a:solidFill>
              </a:rPr>
              <a:t>OUT </a:t>
            </a:r>
            <a:r>
              <a:rPr lang="en-US" sz="2000" dirty="0">
                <a:solidFill>
                  <a:srgbClr val="CC0000"/>
                </a:solidFill>
              </a:rPr>
              <a:t>= LOW </a:t>
            </a:r>
          </a:p>
          <a:p>
            <a:pPr lvl="1">
              <a:lnSpc>
                <a:spcPct val="90000"/>
              </a:lnSpc>
              <a:buFontTx/>
              <a:buNone/>
            </a:pPr>
            <a:endParaRPr lang="en-US" sz="2000" dirty="0">
              <a:solidFill>
                <a:srgbClr val="CC0000"/>
              </a:solidFill>
            </a:endParaRPr>
          </a:p>
          <a:p>
            <a:pPr>
              <a:lnSpc>
                <a:spcPct val="90000"/>
              </a:lnSpc>
            </a:pPr>
            <a:r>
              <a:rPr lang="en-US" sz="2400" dirty="0"/>
              <a:t>Transistor Q</a:t>
            </a:r>
            <a:r>
              <a:rPr lang="en-US" sz="2400" baseline="-25000" dirty="0"/>
              <a:t>1</a:t>
            </a:r>
            <a:r>
              <a:rPr lang="en-US" sz="2400" dirty="0"/>
              <a:t> is used as a Switch</a:t>
            </a:r>
          </a:p>
        </p:txBody>
      </p:sp>
      <p:sp>
        <p:nvSpPr>
          <p:cNvPr id="6" name="Rectangle 2"/>
          <p:cNvSpPr>
            <a:spLocks noGrp="1" noChangeArrowheads="1"/>
          </p:cNvSpPr>
          <p:nvPr>
            <p:ph type="title"/>
          </p:nvPr>
        </p:nvSpPr>
        <p:spPr>
          <a:xfrm>
            <a:off x="302320" y="274638"/>
            <a:ext cx="8435280" cy="850900"/>
          </a:xfrm>
        </p:spPr>
        <p:txBody>
          <a:bodyPr>
            <a:normAutofit fontScale="90000"/>
          </a:bodyPr>
          <a:lstStyle/>
          <a:p>
            <a:r>
              <a:rPr lang="en-US" sz="4000" b="1" dirty="0">
                <a:solidFill>
                  <a:schemeClr val="accent5">
                    <a:lumMod val="75000"/>
                  </a:schemeClr>
                </a:solidFill>
              </a:rPr>
              <a:t>Astable 555 Timer Block Diagram Contents</a:t>
            </a:r>
          </a:p>
        </p:txBody>
      </p:sp>
      <p:grpSp>
        <p:nvGrpSpPr>
          <p:cNvPr id="7" name="Group 6"/>
          <p:cNvGrpSpPr/>
          <p:nvPr/>
        </p:nvGrpSpPr>
        <p:grpSpPr>
          <a:xfrm>
            <a:off x="4101852" y="4780384"/>
            <a:ext cx="542156" cy="720080"/>
            <a:chOff x="4101852" y="5085184"/>
            <a:chExt cx="542156" cy="720080"/>
          </a:xfrm>
        </p:grpSpPr>
        <p:graphicFrame>
          <p:nvGraphicFramePr>
            <p:cNvPr id="2" name="Object 1"/>
            <p:cNvGraphicFramePr>
              <a:graphicFrameLocks noChangeAspect="1"/>
            </p:cNvGraphicFramePr>
            <p:nvPr>
              <p:extLst>
                <p:ext uri="{D42A27DB-BD31-4B8C-83A1-F6EECF244321}">
                  <p14:modId xmlns:p14="http://schemas.microsoft.com/office/powerpoint/2010/main" val="2691735016"/>
                </p:ext>
              </p:extLst>
            </p:nvPr>
          </p:nvGraphicFramePr>
          <p:xfrm>
            <a:off x="4101852" y="5085184"/>
            <a:ext cx="254000" cy="381000"/>
          </p:xfrm>
          <a:graphic>
            <a:graphicData uri="http://schemas.openxmlformats.org/presentationml/2006/ole">
              <mc:AlternateContent xmlns:mc="http://schemas.openxmlformats.org/markup-compatibility/2006">
                <mc:Choice xmlns:v="urn:schemas-microsoft-com:vml" Requires="v">
                  <p:oleObj spid="_x0000_s20026" name="Equation" r:id="rId3" imgW="152334" imgH="228501" progId="">
                    <p:embed/>
                  </p:oleObj>
                </mc:Choice>
                <mc:Fallback>
                  <p:oleObj name="Equation" r:id="rId3" imgW="152334" imgH="228501" progId="">
                    <p:embed/>
                    <p:pic>
                      <p:nvPicPr>
                        <p:cNvPr id="0" name="Picture 5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52" y="5085184"/>
                          <a:ext cx="254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269708865"/>
                </p:ext>
              </p:extLst>
            </p:nvPr>
          </p:nvGraphicFramePr>
          <p:xfrm>
            <a:off x="4390008" y="5424264"/>
            <a:ext cx="254000" cy="381000"/>
          </p:xfrm>
          <a:graphic>
            <a:graphicData uri="http://schemas.openxmlformats.org/presentationml/2006/ole">
              <mc:AlternateContent xmlns:mc="http://schemas.openxmlformats.org/markup-compatibility/2006">
                <mc:Choice xmlns:v="urn:schemas-microsoft-com:vml" Requires="v">
                  <p:oleObj spid="_x0000_s20027" name="Equation" r:id="rId5" imgW="152334" imgH="228501" progId="">
                    <p:embed/>
                  </p:oleObj>
                </mc:Choice>
                <mc:Fallback>
                  <p:oleObj name="Equation" r:id="rId5" imgW="152334" imgH="228501" progId="">
                    <p:embed/>
                    <p:pic>
                      <p:nvPicPr>
                        <p:cNvPr id="0" name="Picture 5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0008" y="5424264"/>
                          <a:ext cx="254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003627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7DB826-CE9C-4492-9F3D-952E23697AB3}" type="slidenum">
              <a:rPr lang="en-IN" smtClean="0"/>
              <a:pPr/>
              <a:t>33</a:t>
            </a:fld>
            <a:endParaRPr lang="en-IN"/>
          </a:p>
        </p:txBody>
      </p:sp>
      <p:sp>
        <p:nvSpPr>
          <p:cNvPr id="5" name="Rectangle 1026"/>
          <p:cNvSpPr>
            <a:spLocks noGrp="1" noChangeArrowheads="1"/>
          </p:cNvSpPr>
          <p:nvPr>
            <p:ph type="title"/>
          </p:nvPr>
        </p:nvSpPr>
        <p:spPr>
          <a:xfrm>
            <a:off x="689248" y="228600"/>
            <a:ext cx="7772400" cy="990600"/>
          </a:xfrm>
        </p:spPr>
        <p:txBody>
          <a:bodyPr>
            <a:normAutofit/>
          </a:bodyPr>
          <a:lstStyle/>
          <a:p>
            <a:r>
              <a:rPr lang="en-US" sz="4000" b="1" dirty="0">
                <a:solidFill>
                  <a:schemeClr val="accent5">
                    <a:lumMod val="75000"/>
                  </a:schemeClr>
                </a:solidFill>
              </a:rPr>
              <a:t>Operation of a 555 Astable</a:t>
            </a:r>
          </a:p>
        </p:txBody>
      </p:sp>
      <p:grpSp>
        <p:nvGrpSpPr>
          <p:cNvPr id="7" name="Group 6"/>
          <p:cNvGrpSpPr/>
          <p:nvPr/>
        </p:nvGrpSpPr>
        <p:grpSpPr>
          <a:xfrm>
            <a:off x="2286000" y="3778250"/>
            <a:ext cx="4700588" cy="1555750"/>
            <a:chOff x="2286000" y="3778250"/>
            <a:chExt cx="4700588" cy="1555750"/>
          </a:xfrm>
        </p:grpSpPr>
        <p:sp>
          <p:nvSpPr>
            <p:cNvPr id="8" name="Line 1037"/>
            <p:cNvSpPr>
              <a:spLocks noChangeShapeType="1"/>
            </p:cNvSpPr>
            <p:nvPr/>
          </p:nvSpPr>
          <p:spPr bwMode="auto">
            <a:xfrm>
              <a:off x="5791200" y="4572000"/>
              <a:ext cx="0" cy="457200"/>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 name="Line 1058"/>
            <p:cNvSpPr>
              <a:spLocks noChangeShapeType="1"/>
            </p:cNvSpPr>
            <p:nvPr/>
          </p:nvSpPr>
          <p:spPr bwMode="auto">
            <a:xfrm flipV="1">
              <a:off x="4114800" y="4800600"/>
              <a:ext cx="609600" cy="0"/>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10" name="Group 9"/>
            <p:cNvGrpSpPr/>
            <p:nvPr/>
          </p:nvGrpSpPr>
          <p:grpSpPr>
            <a:xfrm>
              <a:off x="2286000" y="3778250"/>
              <a:ext cx="4700588" cy="1555750"/>
              <a:chOff x="2286000" y="3778250"/>
              <a:chExt cx="4700588" cy="1555750"/>
            </a:xfrm>
          </p:grpSpPr>
          <p:sp>
            <p:nvSpPr>
              <p:cNvPr id="11" name="Text Box 1038"/>
              <p:cNvSpPr txBox="1">
                <a:spLocks noChangeArrowheads="1"/>
              </p:cNvSpPr>
              <p:nvPr/>
            </p:nvSpPr>
            <p:spPr bwMode="auto">
              <a:xfrm>
                <a:off x="2286000" y="4346575"/>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sz="2000" dirty="0">
                    <a:latin typeface="Times New Roman" pitchFamily="18" charset="0"/>
                  </a:rPr>
                  <a:t>V</a:t>
                </a:r>
                <a:r>
                  <a:rPr lang="en-US" sz="2000" baseline="-25000" dirty="0">
                    <a:latin typeface="Times New Roman" pitchFamily="18" charset="0"/>
                  </a:rPr>
                  <a:t>CC</a:t>
                </a:r>
              </a:p>
            </p:txBody>
          </p:sp>
          <p:grpSp>
            <p:nvGrpSpPr>
              <p:cNvPr id="12" name="Group 1039"/>
              <p:cNvGrpSpPr>
                <a:grpSpLocks/>
              </p:cNvGrpSpPr>
              <p:nvPr/>
            </p:nvGrpSpPr>
            <p:grpSpPr bwMode="auto">
              <a:xfrm rot="5400000">
                <a:off x="4876800" y="4114800"/>
                <a:ext cx="304800" cy="762000"/>
                <a:chOff x="1296" y="2496"/>
                <a:chExt cx="192" cy="480"/>
              </a:xfrm>
            </p:grpSpPr>
            <p:sp>
              <p:nvSpPr>
                <p:cNvPr id="34" name="Line 1040"/>
                <p:cNvSpPr>
                  <a:spLocks noChangeShapeType="1"/>
                </p:cNvSpPr>
                <p:nvPr/>
              </p:nvSpPr>
              <p:spPr bwMode="auto">
                <a:xfrm>
                  <a:off x="1392" y="2496"/>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 name="Line 1041"/>
                <p:cNvSpPr>
                  <a:spLocks noChangeShapeType="1"/>
                </p:cNvSpPr>
                <p:nvPr/>
              </p:nvSpPr>
              <p:spPr bwMode="auto">
                <a:xfrm flipH="1">
                  <a:off x="1296" y="2544"/>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 name="Line 1042"/>
                <p:cNvSpPr>
                  <a:spLocks noChangeShapeType="1"/>
                </p:cNvSpPr>
                <p:nvPr/>
              </p:nvSpPr>
              <p:spPr bwMode="auto">
                <a:xfrm>
                  <a:off x="1296" y="2640"/>
                  <a:ext cx="19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 name="Line 1043"/>
                <p:cNvSpPr>
                  <a:spLocks noChangeShapeType="1"/>
                </p:cNvSpPr>
                <p:nvPr/>
              </p:nvSpPr>
              <p:spPr bwMode="auto">
                <a:xfrm flipH="1">
                  <a:off x="1296" y="2688"/>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Line 1044"/>
                <p:cNvSpPr>
                  <a:spLocks noChangeShapeType="1"/>
                </p:cNvSpPr>
                <p:nvPr/>
              </p:nvSpPr>
              <p:spPr bwMode="auto">
                <a:xfrm>
                  <a:off x="1296" y="2784"/>
                  <a:ext cx="19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 name="Line 1045"/>
                <p:cNvSpPr>
                  <a:spLocks noChangeShapeType="1"/>
                </p:cNvSpPr>
                <p:nvPr/>
              </p:nvSpPr>
              <p:spPr bwMode="auto">
                <a:xfrm flipH="1">
                  <a:off x="1296" y="2832"/>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 name="Line 1046"/>
                <p:cNvSpPr>
                  <a:spLocks noChangeShapeType="1"/>
                </p:cNvSpPr>
                <p:nvPr/>
              </p:nvSpPr>
              <p:spPr bwMode="auto">
                <a:xfrm>
                  <a:off x="1296" y="2928"/>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3" name="Line 1047"/>
              <p:cNvSpPr>
                <a:spLocks noChangeShapeType="1"/>
              </p:cNvSpPr>
              <p:nvPr/>
            </p:nvSpPr>
            <p:spPr bwMode="auto">
              <a:xfrm>
                <a:off x="5410200" y="4495800"/>
                <a:ext cx="1219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4" name="Group 1048"/>
              <p:cNvGrpSpPr>
                <a:grpSpLocks/>
              </p:cNvGrpSpPr>
              <p:nvPr/>
            </p:nvGrpSpPr>
            <p:grpSpPr bwMode="auto">
              <a:xfrm>
                <a:off x="5943600" y="4495800"/>
                <a:ext cx="457200" cy="838200"/>
                <a:chOff x="1920" y="2352"/>
                <a:chExt cx="288" cy="528"/>
              </a:xfrm>
            </p:grpSpPr>
            <p:grpSp>
              <p:nvGrpSpPr>
                <p:cNvPr id="27" name="Group 1049"/>
                <p:cNvGrpSpPr>
                  <a:grpSpLocks/>
                </p:cNvGrpSpPr>
                <p:nvPr/>
              </p:nvGrpSpPr>
              <p:grpSpPr bwMode="auto">
                <a:xfrm>
                  <a:off x="1920" y="2832"/>
                  <a:ext cx="288" cy="48"/>
                  <a:chOff x="1248" y="3216"/>
                  <a:chExt cx="288" cy="48"/>
                </a:xfrm>
              </p:grpSpPr>
              <p:sp>
                <p:nvSpPr>
                  <p:cNvPr id="32" name="Line 1050"/>
                  <p:cNvSpPr>
                    <a:spLocks noChangeShapeType="1"/>
                  </p:cNvSpPr>
                  <p:nvPr/>
                </p:nvSpPr>
                <p:spPr bwMode="auto">
                  <a:xfrm>
                    <a:off x="1248" y="321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 name="Line 1051"/>
                  <p:cNvSpPr>
                    <a:spLocks noChangeShapeType="1"/>
                  </p:cNvSpPr>
                  <p:nvPr/>
                </p:nvSpPr>
                <p:spPr bwMode="auto">
                  <a:xfrm>
                    <a:off x="1296" y="32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8" name="Line 1052"/>
                <p:cNvSpPr>
                  <a:spLocks noChangeShapeType="1"/>
                </p:cNvSpPr>
                <p:nvPr/>
              </p:nvSpPr>
              <p:spPr bwMode="auto">
                <a:xfrm>
                  <a:off x="2064" y="2352"/>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 name="Line 1053"/>
                <p:cNvSpPr>
                  <a:spLocks noChangeShapeType="1"/>
                </p:cNvSpPr>
                <p:nvPr/>
              </p:nvSpPr>
              <p:spPr bwMode="auto">
                <a:xfrm>
                  <a:off x="1920" y="2592"/>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 name="Line 1054"/>
                <p:cNvSpPr>
                  <a:spLocks noChangeShapeType="1"/>
                </p:cNvSpPr>
                <p:nvPr/>
              </p:nvSpPr>
              <p:spPr bwMode="auto">
                <a:xfrm>
                  <a:off x="1920" y="2640"/>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 name="Line 1055"/>
                <p:cNvSpPr>
                  <a:spLocks noChangeShapeType="1"/>
                </p:cNvSpPr>
                <p:nvPr/>
              </p:nvSpPr>
              <p:spPr bwMode="auto">
                <a:xfrm>
                  <a:off x="2064" y="2640"/>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5" name="Line 1056"/>
              <p:cNvSpPr>
                <a:spLocks noChangeShapeType="1"/>
              </p:cNvSpPr>
              <p:nvPr/>
            </p:nvSpPr>
            <p:spPr bwMode="auto">
              <a:xfrm>
                <a:off x="4191000" y="449580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Text Box 1057"/>
              <p:cNvSpPr txBox="1">
                <a:spLocks noChangeArrowheads="1"/>
              </p:cNvSpPr>
              <p:nvPr/>
            </p:nvSpPr>
            <p:spPr bwMode="auto">
              <a:xfrm>
                <a:off x="6324600" y="4140200"/>
                <a:ext cx="661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sz="1800">
                    <a:latin typeface="Arial" pitchFamily="34" charset="0"/>
                  </a:rPr>
                  <a:t>V</a:t>
                </a:r>
                <a:r>
                  <a:rPr lang="en-US" sz="1800" baseline="-25000">
                    <a:latin typeface="Arial" pitchFamily="34" charset="0"/>
                  </a:rPr>
                  <a:t>C</a:t>
                </a:r>
                <a:r>
                  <a:rPr lang="en-US" sz="1800">
                    <a:latin typeface="Arial" pitchFamily="34" charset="0"/>
                  </a:rPr>
                  <a:t>(t)</a:t>
                </a:r>
                <a:endParaRPr lang="en-US" sz="1800" baseline="-25000">
                  <a:latin typeface="Arial" pitchFamily="34" charset="0"/>
                </a:endParaRPr>
              </a:p>
            </p:txBody>
          </p:sp>
          <p:grpSp>
            <p:nvGrpSpPr>
              <p:cNvPr id="17" name="Group 1059"/>
              <p:cNvGrpSpPr>
                <a:grpSpLocks/>
              </p:cNvGrpSpPr>
              <p:nvPr/>
            </p:nvGrpSpPr>
            <p:grpSpPr bwMode="auto">
              <a:xfrm rot="5400000">
                <a:off x="3657600" y="4114800"/>
                <a:ext cx="304800" cy="762000"/>
                <a:chOff x="1296" y="2496"/>
                <a:chExt cx="192" cy="480"/>
              </a:xfrm>
            </p:grpSpPr>
            <p:sp>
              <p:nvSpPr>
                <p:cNvPr id="20" name="Line 1060"/>
                <p:cNvSpPr>
                  <a:spLocks noChangeShapeType="1"/>
                </p:cNvSpPr>
                <p:nvPr/>
              </p:nvSpPr>
              <p:spPr bwMode="auto">
                <a:xfrm>
                  <a:off x="1392" y="2496"/>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 name="Line 1061"/>
                <p:cNvSpPr>
                  <a:spLocks noChangeShapeType="1"/>
                </p:cNvSpPr>
                <p:nvPr/>
              </p:nvSpPr>
              <p:spPr bwMode="auto">
                <a:xfrm flipH="1">
                  <a:off x="1296" y="2544"/>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 name="Line 1062"/>
                <p:cNvSpPr>
                  <a:spLocks noChangeShapeType="1"/>
                </p:cNvSpPr>
                <p:nvPr/>
              </p:nvSpPr>
              <p:spPr bwMode="auto">
                <a:xfrm>
                  <a:off x="1296" y="2640"/>
                  <a:ext cx="19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 name="Line 1063"/>
                <p:cNvSpPr>
                  <a:spLocks noChangeShapeType="1"/>
                </p:cNvSpPr>
                <p:nvPr/>
              </p:nvSpPr>
              <p:spPr bwMode="auto">
                <a:xfrm flipH="1">
                  <a:off x="1296" y="2688"/>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 name="Line 1064"/>
                <p:cNvSpPr>
                  <a:spLocks noChangeShapeType="1"/>
                </p:cNvSpPr>
                <p:nvPr/>
              </p:nvSpPr>
              <p:spPr bwMode="auto">
                <a:xfrm>
                  <a:off x="1296" y="2784"/>
                  <a:ext cx="19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 name="Line 1065"/>
                <p:cNvSpPr>
                  <a:spLocks noChangeShapeType="1"/>
                </p:cNvSpPr>
                <p:nvPr/>
              </p:nvSpPr>
              <p:spPr bwMode="auto">
                <a:xfrm flipH="1">
                  <a:off x="1296" y="2832"/>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 name="Line 1066"/>
                <p:cNvSpPr>
                  <a:spLocks noChangeShapeType="1"/>
                </p:cNvSpPr>
                <p:nvPr/>
              </p:nvSpPr>
              <p:spPr bwMode="auto">
                <a:xfrm>
                  <a:off x="1296" y="2928"/>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8" name="Line 1067"/>
              <p:cNvSpPr>
                <a:spLocks noChangeShapeType="1"/>
              </p:cNvSpPr>
              <p:nvPr/>
            </p:nvSpPr>
            <p:spPr bwMode="auto">
              <a:xfrm>
                <a:off x="2971800" y="449580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 name="Text Box 1068"/>
              <p:cNvSpPr txBox="1">
                <a:spLocks noChangeArrowheads="1"/>
              </p:cNvSpPr>
              <p:nvPr/>
            </p:nvSpPr>
            <p:spPr bwMode="auto">
              <a:xfrm>
                <a:off x="3032125" y="3778250"/>
                <a:ext cx="224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dirty="0">
                    <a:latin typeface="Times New Roman" pitchFamily="18" charset="0"/>
                  </a:rPr>
                  <a:t>       R</a:t>
                </a:r>
                <a:r>
                  <a:rPr lang="en-US" baseline="-25000" dirty="0">
                    <a:latin typeface="Times New Roman" pitchFamily="18" charset="0"/>
                  </a:rPr>
                  <a:t>A</a:t>
                </a:r>
                <a:r>
                  <a:rPr lang="en-US" dirty="0">
                    <a:latin typeface="Times New Roman" pitchFamily="18" charset="0"/>
                  </a:rPr>
                  <a:t>           R</a:t>
                </a:r>
                <a:r>
                  <a:rPr lang="en-US" baseline="-25000" dirty="0">
                    <a:latin typeface="Times New Roman" pitchFamily="18" charset="0"/>
                  </a:rPr>
                  <a:t>B</a:t>
                </a:r>
              </a:p>
            </p:txBody>
          </p:sp>
        </p:grpSp>
      </p:grpSp>
      <p:grpSp>
        <p:nvGrpSpPr>
          <p:cNvPr id="3" name="Group 2"/>
          <p:cNvGrpSpPr/>
          <p:nvPr/>
        </p:nvGrpSpPr>
        <p:grpSpPr>
          <a:xfrm>
            <a:off x="460648" y="1447800"/>
            <a:ext cx="8001000" cy="4800600"/>
            <a:chOff x="460648" y="1447800"/>
            <a:chExt cx="8001000" cy="4800600"/>
          </a:xfrm>
        </p:grpSpPr>
        <p:sp>
          <p:nvSpPr>
            <p:cNvPr id="6" name="Rectangle 1027"/>
            <p:cNvSpPr txBox="1">
              <a:spLocks noChangeArrowheads="1"/>
            </p:cNvSpPr>
            <p:nvPr/>
          </p:nvSpPr>
          <p:spPr>
            <a:xfrm>
              <a:off x="460648" y="1447800"/>
              <a:ext cx="80010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80000"/>
                </a:lnSpc>
                <a:buFontTx/>
                <a:buAutoNum type="arabicParenR"/>
              </a:pPr>
              <a:r>
                <a:rPr lang="en-US" sz="2400" dirty="0"/>
                <a:t>Assume initially that the capacitor is discharged.</a:t>
              </a:r>
            </a:p>
            <a:p>
              <a:pPr marL="990600" lvl="1" indent="-533400">
                <a:lnSpc>
                  <a:spcPct val="80000"/>
                </a:lnSpc>
                <a:buFontTx/>
                <a:buAutoNum type="alphaLcParenR"/>
              </a:pPr>
              <a:r>
                <a:rPr lang="en-US" sz="2400" dirty="0"/>
                <a:t>For A</a:t>
              </a:r>
              <a:r>
                <a:rPr lang="en-US" sz="1400" b="1" dirty="0"/>
                <a:t>1</a:t>
              </a:r>
              <a:r>
                <a:rPr lang="en-US" sz="2400" dirty="0"/>
                <a:t>, V</a:t>
              </a:r>
              <a:r>
                <a:rPr lang="en-US" sz="2400" baseline="-25000" dirty="0"/>
                <a:t>+</a:t>
              </a:r>
              <a:r>
                <a:rPr lang="en-US" sz="2400" dirty="0"/>
                <a:t> = V</a:t>
              </a:r>
              <a:r>
                <a:rPr lang="en-US" sz="2400" baseline="-25000" dirty="0"/>
                <a:t>C </a:t>
              </a:r>
              <a:r>
                <a:rPr lang="en-US" sz="2400" dirty="0"/>
                <a:t>= 0V and for A</a:t>
              </a:r>
              <a:r>
                <a:rPr lang="en-US" sz="1400" b="1" dirty="0"/>
                <a:t>2</a:t>
              </a:r>
              <a:r>
                <a:rPr lang="en-US" sz="2400" dirty="0"/>
                <a:t>, V</a:t>
              </a:r>
              <a:r>
                <a:rPr lang="en-US" sz="2400" baseline="-25000" dirty="0"/>
                <a:t>-</a:t>
              </a:r>
              <a:r>
                <a:rPr lang="en-US" sz="2400" dirty="0"/>
                <a:t> = V</a:t>
              </a:r>
              <a:r>
                <a:rPr lang="en-US" sz="2400" baseline="-25000" dirty="0"/>
                <a:t>C</a:t>
              </a:r>
              <a:r>
                <a:rPr lang="en-US" sz="2400" dirty="0"/>
                <a:t> = 0V, so R=LOW, S=HIGH,    </a:t>
              </a:r>
              <a:r>
                <a:rPr lang="en-US" sz="2400" dirty="0">
                  <a:solidFill>
                    <a:srgbClr val="FF0000"/>
                  </a:solidFill>
                </a:rPr>
                <a:t>= LOW , Q1 OFF, V</a:t>
              </a:r>
              <a:r>
                <a:rPr lang="en-US" sz="2400" baseline="-25000" dirty="0">
                  <a:solidFill>
                    <a:srgbClr val="FF0000"/>
                  </a:solidFill>
                </a:rPr>
                <a:t>OUT </a:t>
              </a:r>
              <a:r>
                <a:rPr lang="en-US" sz="2400" dirty="0">
                  <a:solidFill>
                    <a:srgbClr val="FF0000"/>
                  </a:solidFill>
                </a:rPr>
                <a:t>= V</a:t>
              </a:r>
              <a:r>
                <a:rPr lang="en-US" sz="2400" baseline="-25000" dirty="0">
                  <a:solidFill>
                    <a:srgbClr val="FF0000"/>
                  </a:solidFill>
                </a:rPr>
                <a:t>CC</a:t>
              </a:r>
              <a:r>
                <a:rPr lang="en-US" sz="2400" dirty="0"/>
                <a:t>   </a:t>
              </a:r>
            </a:p>
            <a:p>
              <a:pPr marL="990600" lvl="1" indent="-533400">
                <a:lnSpc>
                  <a:spcPct val="80000"/>
                </a:lnSpc>
                <a:buFontTx/>
                <a:buAutoNum type="alphaLcParenR" startAt="2"/>
              </a:pPr>
              <a:r>
                <a:rPr lang="en-US" sz="2400" dirty="0"/>
                <a:t>Now as the capacitor charges through R</a:t>
              </a:r>
              <a:r>
                <a:rPr lang="en-US" sz="2400" baseline="-25000" dirty="0"/>
                <a:t>A</a:t>
              </a:r>
              <a:r>
                <a:rPr lang="en-US" sz="2400" dirty="0"/>
                <a:t> &amp; R</a:t>
              </a:r>
              <a:r>
                <a:rPr lang="en-US" sz="2400" baseline="-25000" dirty="0"/>
                <a:t>B</a:t>
              </a:r>
              <a:r>
                <a:rPr lang="en-US" sz="2400" dirty="0"/>
                <a:t>, eventually V</a:t>
              </a:r>
              <a:r>
                <a:rPr lang="en-US" sz="2400" baseline="-25000" dirty="0"/>
                <a:t>C</a:t>
              </a:r>
              <a:r>
                <a:rPr lang="en-US" sz="2400" dirty="0"/>
                <a:t> &gt; V</a:t>
              </a:r>
              <a:r>
                <a:rPr lang="en-US" sz="2400" baseline="-25000" dirty="0"/>
                <a:t>TL</a:t>
              </a:r>
              <a:r>
                <a:rPr lang="en-US" sz="2400" dirty="0"/>
                <a:t> so R=LOW &amp; S=LOW.</a:t>
              </a:r>
            </a:p>
            <a:p>
              <a:pPr marL="990600" lvl="1" indent="-533400">
                <a:lnSpc>
                  <a:spcPct val="80000"/>
                </a:lnSpc>
                <a:buFontTx/>
                <a:buNone/>
              </a:pPr>
              <a:r>
                <a:rPr lang="en-US" sz="2400" dirty="0"/>
                <a:t>	FF does not change state.</a:t>
              </a:r>
              <a:endParaRPr lang="en-US" sz="2000" dirty="0"/>
            </a:p>
            <a:p>
              <a:pPr marL="609600" indent="-609600">
                <a:lnSpc>
                  <a:spcPct val="80000"/>
                </a:lnSpc>
              </a:pPr>
              <a:endParaRPr lang="en-US"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3972003"/>
                </p:ext>
              </p:extLst>
            </p:nvPr>
          </p:nvGraphicFramePr>
          <p:xfrm>
            <a:off x="2592387" y="2099196"/>
            <a:ext cx="254000" cy="381000"/>
          </p:xfrm>
          <a:graphic>
            <a:graphicData uri="http://schemas.openxmlformats.org/presentationml/2006/ole">
              <mc:AlternateContent xmlns:mc="http://schemas.openxmlformats.org/markup-compatibility/2006">
                <mc:Choice xmlns:v="urn:schemas-microsoft-com:vml" Requires="v">
                  <p:oleObj spid="_x0000_s20764" name="Equation" r:id="rId3" imgW="152334" imgH="228501" progId="">
                    <p:embed/>
                  </p:oleObj>
                </mc:Choice>
                <mc:Fallback>
                  <p:oleObj name="Equation" r:id="rId3" imgW="152334" imgH="228501" progId="">
                    <p:embed/>
                    <p:pic>
                      <p:nvPicPr>
                        <p:cNvPr id="0" name="Picture 2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387" y="2099196"/>
                          <a:ext cx="254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84013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7DB826-CE9C-4492-9F3D-952E23697AB3}" type="slidenum">
              <a:rPr lang="en-IN" smtClean="0"/>
              <a:pPr/>
              <a:t>34</a:t>
            </a:fld>
            <a:endParaRPr lang="en-IN"/>
          </a:p>
        </p:txBody>
      </p:sp>
      <p:sp>
        <p:nvSpPr>
          <p:cNvPr id="30" name="Rectangle 2"/>
          <p:cNvSpPr>
            <a:spLocks noGrp="1" noChangeArrowheads="1"/>
          </p:cNvSpPr>
          <p:nvPr>
            <p:ph type="title"/>
          </p:nvPr>
        </p:nvSpPr>
        <p:spPr>
          <a:xfrm>
            <a:off x="587375" y="188640"/>
            <a:ext cx="8153400" cy="1676400"/>
          </a:xfrm>
        </p:spPr>
        <p:txBody>
          <a:bodyPr>
            <a:normAutofit/>
          </a:bodyPr>
          <a:lstStyle/>
          <a:p>
            <a:r>
              <a:rPr lang="en-US" sz="4000" b="1" dirty="0">
                <a:solidFill>
                  <a:schemeClr val="accent5">
                    <a:lumMod val="75000"/>
                  </a:schemeClr>
                </a:solidFill>
              </a:rPr>
              <a:t>Operation of a 555 Astable</a:t>
            </a:r>
            <a:br>
              <a:rPr lang="en-US" sz="4000" b="1" dirty="0">
                <a:solidFill>
                  <a:schemeClr val="accent5">
                    <a:lumMod val="75000"/>
                  </a:schemeClr>
                </a:solidFill>
              </a:rPr>
            </a:br>
            <a:r>
              <a:rPr lang="en-US" sz="3200" b="1" dirty="0">
                <a:solidFill>
                  <a:schemeClr val="accent5">
                    <a:lumMod val="75000"/>
                  </a:schemeClr>
                </a:solidFill>
              </a:rPr>
              <a:t>Continued……</a:t>
            </a:r>
          </a:p>
        </p:txBody>
      </p:sp>
      <p:grpSp>
        <p:nvGrpSpPr>
          <p:cNvPr id="82" name="Group 81"/>
          <p:cNvGrpSpPr/>
          <p:nvPr/>
        </p:nvGrpSpPr>
        <p:grpSpPr>
          <a:xfrm>
            <a:off x="2362200" y="3962400"/>
            <a:ext cx="4183063" cy="1600200"/>
            <a:chOff x="2362200" y="3962400"/>
            <a:chExt cx="4183063" cy="1600200"/>
          </a:xfrm>
        </p:grpSpPr>
        <p:grpSp>
          <p:nvGrpSpPr>
            <p:cNvPr id="83" name="Group 82"/>
            <p:cNvGrpSpPr/>
            <p:nvPr/>
          </p:nvGrpSpPr>
          <p:grpSpPr>
            <a:xfrm>
              <a:off x="5486400" y="4681538"/>
              <a:ext cx="457200" cy="881062"/>
              <a:chOff x="5486400" y="4681538"/>
              <a:chExt cx="457200" cy="881062"/>
            </a:xfrm>
          </p:grpSpPr>
          <p:grpSp>
            <p:nvGrpSpPr>
              <p:cNvPr id="113" name="Group 18"/>
              <p:cNvGrpSpPr>
                <a:grpSpLocks/>
              </p:cNvGrpSpPr>
              <p:nvPr/>
            </p:nvGrpSpPr>
            <p:grpSpPr bwMode="auto">
              <a:xfrm>
                <a:off x="5486400" y="5486400"/>
                <a:ext cx="457200" cy="76200"/>
                <a:chOff x="1248" y="3216"/>
                <a:chExt cx="288" cy="48"/>
              </a:xfrm>
            </p:grpSpPr>
            <p:sp>
              <p:nvSpPr>
                <p:cNvPr id="115" name="Line 19"/>
                <p:cNvSpPr>
                  <a:spLocks noChangeShapeType="1"/>
                </p:cNvSpPr>
                <p:nvPr/>
              </p:nvSpPr>
              <p:spPr bwMode="auto">
                <a:xfrm>
                  <a:off x="1248" y="321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 name="Line 20"/>
                <p:cNvSpPr>
                  <a:spLocks noChangeShapeType="1"/>
                </p:cNvSpPr>
                <p:nvPr/>
              </p:nvSpPr>
              <p:spPr bwMode="auto">
                <a:xfrm>
                  <a:off x="1296" y="32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4" name="Line 21"/>
              <p:cNvSpPr>
                <a:spLocks noChangeShapeType="1"/>
              </p:cNvSpPr>
              <p:nvPr/>
            </p:nvSpPr>
            <p:spPr bwMode="auto">
              <a:xfrm>
                <a:off x="5730875" y="4681538"/>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84" name="Line 22"/>
            <p:cNvSpPr>
              <a:spLocks noChangeShapeType="1"/>
            </p:cNvSpPr>
            <p:nvPr/>
          </p:nvSpPr>
          <p:spPr bwMode="auto">
            <a:xfrm>
              <a:off x="5502275" y="5062538"/>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85" name="Group 84"/>
            <p:cNvGrpSpPr/>
            <p:nvPr/>
          </p:nvGrpSpPr>
          <p:grpSpPr>
            <a:xfrm>
              <a:off x="3124200" y="4529138"/>
              <a:ext cx="2835275" cy="914400"/>
              <a:chOff x="3124200" y="4529138"/>
              <a:chExt cx="2835275" cy="914400"/>
            </a:xfrm>
          </p:grpSpPr>
          <p:grpSp>
            <p:nvGrpSpPr>
              <p:cNvPr id="97" name="Group 96"/>
              <p:cNvGrpSpPr/>
              <p:nvPr/>
            </p:nvGrpSpPr>
            <p:grpSpPr>
              <a:xfrm>
                <a:off x="5502275" y="5138738"/>
                <a:ext cx="457200" cy="304800"/>
                <a:chOff x="5502275" y="5138738"/>
                <a:chExt cx="457200" cy="304800"/>
              </a:xfrm>
            </p:grpSpPr>
            <p:sp>
              <p:nvSpPr>
                <p:cNvPr id="111" name="Line 23"/>
                <p:cNvSpPr>
                  <a:spLocks noChangeShapeType="1"/>
                </p:cNvSpPr>
                <p:nvPr/>
              </p:nvSpPr>
              <p:spPr bwMode="auto">
                <a:xfrm>
                  <a:off x="5502275" y="5138738"/>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 name="Line 24"/>
                <p:cNvSpPr>
                  <a:spLocks noChangeShapeType="1"/>
                </p:cNvSpPr>
                <p:nvPr/>
              </p:nvSpPr>
              <p:spPr bwMode="auto">
                <a:xfrm>
                  <a:off x="5730875" y="5138738"/>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98" name="Group 97"/>
              <p:cNvGrpSpPr/>
              <p:nvPr/>
            </p:nvGrpSpPr>
            <p:grpSpPr>
              <a:xfrm>
                <a:off x="3124200" y="4529138"/>
                <a:ext cx="2209800" cy="695325"/>
                <a:chOff x="3124200" y="4529138"/>
                <a:chExt cx="2209800" cy="695325"/>
              </a:xfrm>
            </p:grpSpPr>
            <p:grpSp>
              <p:nvGrpSpPr>
                <p:cNvPr id="99" name="Group 8"/>
                <p:cNvGrpSpPr>
                  <a:grpSpLocks/>
                </p:cNvGrpSpPr>
                <p:nvPr/>
              </p:nvGrpSpPr>
              <p:grpSpPr bwMode="auto">
                <a:xfrm rot="5400000">
                  <a:off x="4435475" y="4300538"/>
                  <a:ext cx="304800" cy="762000"/>
                  <a:chOff x="1296" y="2496"/>
                  <a:chExt cx="192" cy="480"/>
                </a:xfrm>
              </p:grpSpPr>
              <p:sp>
                <p:nvSpPr>
                  <p:cNvPr id="104" name="Line 9"/>
                  <p:cNvSpPr>
                    <a:spLocks noChangeShapeType="1"/>
                  </p:cNvSpPr>
                  <p:nvPr/>
                </p:nvSpPr>
                <p:spPr bwMode="auto">
                  <a:xfrm>
                    <a:off x="1392" y="2496"/>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 name="Line 10"/>
                  <p:cNvSpPr>
                    <a:spLocks noChangeShapeType="1"/>
                  </p:cNvSpPr>
                  <p:nvPr/>
                </p:nvSpPr>
                <p:spPr bwMode="auto">
                  <a:xfrm flipH="1">
                    <a:off x="1296" y="2544"/>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 name="Line 11"/>
                  <p:cNvSpPr>
                    <a:spLocks noChangeShapeType="1"/>
                  </p:cNvSpPr>
                  <p:nvPr/>
                </p:nvSpPr>
                <p:spPr bwMode="auto">
                  <a:xfrm>
                    <a:off x="1296" y="2640"/>
                    <a:ext cx="19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 name="Line 12"/>
                  <p:cNvSpPr>
                    <a:spLocks noChangeShapeType="1"/>
                  </p:cNvSpPr>
                  <p:nvPr/>
                </p:nvSpPr>
                <p:spPr bwMode="auto">
                  <a:xfrm flipH="1">
                    <a:off x="1296" y="2688"/>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8" name="Line 13"/>
                  <p:cNvSpPr>
                    <a:spLocks noChangeShapeType="1"/>
                  </p:cNvSpPr>
                  <p:nvPr/>
                </p:nvSpPr>
                <p:spPr bwMode="auto">
                  <a:xfrm>
                    <a:off x="1296" y="2784"/>
                    <a:ext cx="19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9" name="Line 14"/>
                  <p:cNvSpPr>
                    <a:spLocks noChangeShapeType="1"/>
                  </p:cNvSpPr>
                  <p:nvPr/>
                </p:nvSpPr>
                <p:spPr bwMode="auto">
                  <a:xfrm flipH="1">
                    <a:off x="1296" y="2832"/>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 name="Line 15"/>
                  <p:cNvSpPr>
                    <a:spLocks noChangeShapeType="1"/>
                  </p:cNvSpPr>
                  <p:nvPr/>
                </p:nvSpPr>
                <p:spPr bwMode="auto">
                  <a:xfrm>
                    <a:off x="1296" y="2928"/>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00" name="Line 25"/>
                <p:cNvSpPr>
                  <a:spLocks noChangeShapeType="1"/>
                </p:cNvSpPr>
                <p:nvPr/>
              </p:nvSpPr>
              <p:spPr bwMode="auto">
                <a:xfrm>
                  <a:off x="3124200" y="4681538"/>
                  <a:ext cx="10779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1" name="Line 27"/>
                <p:cNvSpPr>
                  <a:spLocks noChangeShapeType="1"/>
                </p:cNvSpPr>
                <p:nvPr/>
              </p:nvSpPr>
              <p:spPr bwMode="auto">
                <a:xfrm rot="10800000" flipV="1">
                  <a:off x="4114800" y="5029200"/>
                  <a:ext cx="609600" cy="0"/>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 name="Line 38"/>
                <p:cNvSpPr>
                  <a:spLocks noChangeShapeType="1"/>
                </p:cNvSpPr>
                <p:nvPr/>
              </p:nvSpPr>
              <p:spPr bwMode="auto">
                <a:xfrm flipV="1">
                  <a:off x="5334000" y="4800600"/>
                  <a:ext cx="0" cy="423863"/>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3" name="Line 47"/>
                <p:cNvSpPr>
                  <a:spLocks noChangeShapeType="1"/>
                </p:cNvSpPr>
                <p:nvPr/>
              </p:nvSpPr>
              <p:spPr bwMode="auto">
                <a:xfrm rot="5400000">
                  <a:off x="2895600" y="4953000"/>
                  <a:ext cx="457200" cy="0"/>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IN"/>
                </a:p>
              </p:txBody>
            </p:sp>
          </p:grpSp>
        </p:grpSp>
        <p:grpSp>
          <p:nvGrpSpPr>
            <p:cNvPr id="86" name="Group 85"/>
            <p:cNvGrpSpPr/>
            <p:nvPr/>
          </p:nvGrpSpPr>
          <p:grpSpPr>
            <a:xfrm>
              <a:off x="3124200" y="4681538"/>
              <a:ext cx="3063875" cy="804862"/>
              <a:chOff x="3124200" y="4681538"/>
              <a:chExt cx="3063875" cy="804862"/>
            </a:xfrm>
          </p:grpSpPr>
          <p:sp>
            <p:nvSpPr>
              <p:cNvPr id="95" name="Line 16"/>
              <p:cNvSpPr>
                <a:spLocks noChangeShapeType="1"/>
              </p:cNvSpPr>
              <p:nvPr/>
            </p:nvSpPr>
            <p:spPr bwMode="auto">
              <a:xfrm>
                <a:off x="4968875" y="4681538"/>
                <a:ext cx="1219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6" name="Line 48"/>
              <p:cNvSpPr>
                <a:spLocks noChangeShapeType="1"/>
              </p:cNvSpPr>
              <p:nvPr/>
            </p:nvSpPr>
            <p:spPr bwMode="auto">
              <a:xfrm>
                <a:off x="3124200" y="5181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7" name="Group 86"/>
            <p:cNvGrpSpPr/>
            <p:nvPr/>
          </p:nvGrpSpPr>
          <p:grpSpPr>
            <a:xfrm>
              <a:off x="2362200" y="3962400"/>
              <a:ext cx="4183063" cy="1600200"/>
              <a:chOff x="2362200" y="3962400"/>
              <a:chExt cx="4183063" cy="1600200"/>
            </a:xfrm>
          </p:grpSpPr>
          <p:grpSp>
            <p:nvGrpSpPr>
              <p:cNvPr id="88" name="Group 44"/>
              <p:cNvGrpSpPr>
                <a:grpSpLocks/>
              </p:cNvGrpSpPr>
              <p:nvPr/>
            </p:nvGrpSpPr>
            <p:grpSpPr bwMode="auto">
              <a:xfrm>
                <a:off x="2895600" y="5486400"/>
                <a:ext cx="457200" cy="76200"/>
                <a:chOff x="1248" y="3216"/>
                <a:chExt cx="288" cy="48"/>
              </a:xfrm>
            </p:grpSpPr>
            <p:sp>
              <p:nvSpPr>
                <p:cNvPr id="93" name="Line 45"/>
                <p:cNvSpPr>
                  <a:spLocks noChangeShapeType="1"/>
                </p:cNvSpPr>
                <p:nvPr/>
              </p:nvSpPr>
              <p:spPr bwMode="auto">
                <a:xfrm>
                  <a:off x="1248" y="321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4" name="Line 46"/>
                <p:cNvSpPr>
                  <a:spLocks noChangeShapeType="1"/>
                </p:cNvSpPr>
                <p:nvPr/>
              </p:nvSpPr>
              <p:spPr bwMode="auto">
                <a:xfrm>
                  <a:off x="1296" y="32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9" name="Group 88"/>
              <p:cNvGrpSpPr/>
              <p:nvPr/>
            </p:nvGrpSpPr>
            <p:grpSpPr>
              <a:xfrm>
                <a:off x="2362200" y="3962400"/>
                <a:ext cx="4183063" cy="1219200"/>
                <a:chOff x="2362200" y="3962400"/>
                <a:chExt cx="4183063" cy="1219200"/>
              </a:xfrm>
            </p:grpSpPr>
            <p:sp>
              <p:nvSpPr>
                <p:cNvPr id="90" name="Text Box 26"/>
                <p:cNvSpPr txBox="1">
                  <a:spLocks noChangeArrowheads="1"/>
                </p:cNvSpPr>
                <p:nvPr/>
              </p:nvSpPr>
              <p:spPr bwMode="auto">
                <a:xfrm>
                  <a:off x="5883275" y="4325938"/>
                  <a:ext cx="6619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sz="1800" dirty="0">
                      <a:latin typeface="Arial" pitchFamily="34" charset="0"/>
                    </a:rPr>
                    <a:t>V</a:t>
                  </a:r>
                  <a:r>
                    <a:rPr lang="en-US" sz="1800" baseline="-25000" dirty="0">
                      <a:latin typeface="Arial" pitchFamily="34" charset="0"/>
                    </a:rPr>
                    <a:t>C</a:t>
                  </a:r>
                  <a:r>
                    <a:rPr lang="en-US" sz="1800" dirty="0">
                      <a:latin typeface="Arial" pitchFamily="34" charset="0"/>
                    </a:rPr>
                    <a:t>(t)</a:t>
                  </a:r>
                  <a:endParaRPr lang="en-US" sz="1800" baseline="-25000" dirty="0">
                    <a:latin typeface="Arial" pitchFamily="34" charset="0"/>
                  </a:endParaRPr>
                </a:p>
              </p:txBody>
            </p:sp>
            <p:sp>
              <p:nvSpPr>
                <p:cNvPr id="91" name="Text Box 37"/>
                <p:cNvSpPr txBox="1">
                  <a:spLocks noChangeArrowheads="1"/>
                </p:cNvSpPr>
                <p:nvPr/>
              </p:nvSpPr>
              <p:spPr bwMode="auto">
                <a:xfrm>
                  <a:off x="2590800" y="3962400"/>
                  <a:ext cx="219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dirty="0">
                      <a:latin typeface="Times New Roman" pitchFamily="18" charset="0"/>
                    </a:rPr>
                    <a:t>                      R</a:t>
                  </a:r>
                  <a:r>
                    <a:rPr lang="en-US" baseline="-25000" dirty="0">
                      <a:latin typeface="Times New Roman" pitchFamily="18" charset="0"/>
                    </a:rPr>
                    <a:t>B</a:t>
                  </a:r>
                </a:p>
              </p:txBody>
            </p:sp>
            <p:sp>
              <p:nvSpPr>
                <p:cNvPr id="92" name="Text Box 49"/>
                <p:cNvSpPr txBox="1">
                  <a:spLocks noChangeArrowheads="1"/>
                </p:cNvSpPr>
                <p:nvPr/>
              </p:nvSpPr>
              <p:spPr bwMode="auto">
                <a:xfrm>
                  <a:off x="2362200" y="47244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dirty="0">
                      <a:latin typeface="Times New Roman" pitchFamily="18" charset="0"/>
                    </a:rPr>
                    <a:t>Q1</a:t>
                  </a:r>
                </a:p>
              </p:txBody>
            </p:sp>
          </p:grpSp>
        </p:grpSp>
      </p:grpSp>
      <p:grpSp>
        <p:nvGrpSpPr>
          <p:cNvPr id="3" name="Group 2"/>
          <p:cNvGrpSpPr/>
          <p:nvPr/>
        </p:nvGrpSpPr>
        <p:grpSpPr>
          <a:xfrm>
            <a:off x="587375" y="1865040"/>
            <a:ext cx="8001000" cy="4343400"/>
            <a:chOff x="587375" y="1865040"/>
            <a:chExt cx="8001000" cy="4343400"/>
          </a:xfrm>
        </p:grpSpPr>
        <p:sp>
          <p:nvSpPr>
            <p:cNvPr id="31" name="Rectangle 3"/>
            <p:cNvSpPr txBox="1">
              <a:spLocks noChangeArrowheads="1"/>
            </p:cNvSpPr>
            <p:nvPr/>
          </p:nvSpPr>
          <p:spPr>
            <a:xfrm>
              <a:off x="587375" y="1865040"/>
              <a:ext cx="8001000" cy="434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80000"/>
                </a:lnSpc>
                <a:buFontTx/>
                <a:buAutoNum type="arabicParenR" startAt="2"/>
              </a:pPr>
              <a:r>
                <a:rPr lang="en-US" sz="2400" dirty="0"/>
                <a:t>Once V</a:t>
              </a:r>
              <a:r>
                <a:rPr lang="en-US" sz="2400" baseline="-25000" dirty="0"/>
                <a:t>C</a:t>
              </a:r>
              <a:r>
                <a:rPr lang="en-US" sz="2400" dirty="0"/>
                <a:t> </a:t>
              </a:r>
              <a:r>
                <a:rPr lang="en-US" sz="2400" dirty="0">
                  <a:sym typeface="Symbol" pitchFamily="18" charset="2"/>
                </a:rPr>
                <a:t></a:t>
              </a:r>
              <a:r>
                <a:rPr lang="en-US" sz="2400" dirty="0"/>
                <a:t> V</a:t>
              </a:r>
              <a:r>
                <a:rPr lang="en-US" sz="2400" baseline="-25000" dirty="0"/>
                <a:t>TH</a:t>
              </a:r>
            </a:p>
            <a:p>
              <a:pPr marL="990600" lvl="1" indent="-533400">
                <a:lnSpc>
                  <a:spcPct val="80000"/>
                </a:lnSpc>
                <a:buFontTx/>
                <a:buAutoNum type="alphaLcParenR"/>
              </a:pPr>
              <a:r>
                <a:rPr lang="en-US" sz="2400" dirty="0"/>
                <a:t>R=HIGH, S=LOW,     </a:t>
              </a:r>
              <a:r>
                <a:rPr lang="en-US" sz="2400" dirty="0">
                  <a:solidFill>
                    <a:srgbClr val="FF0000"/>
                  </a:solidFill>
                </a:rPr>
                <a:t>= HIGH ,Q1 ON, V</a:t>
              </a:r>
              <a:r>
                <a:rPr lang="en-US" sz="2400" baseline="-25000" dirty="0">
                  <a:solidFill>
                    <a:srgbClr val="FF0000"/>
                  </a:solidFill>
                </a:rPr>
                <a:t>OUT </a:t>
              </a:r>
              <a:r>
                <a:rPr lang="en-US" sz="2400" dirty="0">
                  <a:solidFill>
                    <a:srgbClr val="FF0000"/>
                  </a:solidFill>
                </a:rPr>
                <a:t>= 0</a:t>
              </a:r>
              <a:endParaRPr lang="en-US" sz="2400" dirty="0"/>
            </a:p>
            <a:p>
              <a:pPr marL="990600" lvl="1" indent="-533400">
                <a:lnSpc>
                  <a:spcPct val="80000"/>
                </a:lnSpc>
                <a:buFontTx/>
                <a:buAutoNum type="alphaLcParenR"/>
              </a:pPr>
              <a:r>
                <a:rPr lang="en-US" sz="2400" dirty="0"/>
                <a:t>Capacitor is now discharging through R</a:t>
              </a:r>
              <a:r>
                <a:rPr lang="en-US" sz="2400" baseline="-25000" dirty="0"/>
                <a:t>B</a:t>
              </a:r>
              <a:r>
                <a:rPr lang="en-US" sz="2400" dirty="0"/>
                <a:t> and Q</a:t>
              </a:r>
              <a:r>
                <a:rPr lang="en-US" sz="2400" baseline="-25000" dirty="0"/>
                <a:t>1</a:t>
              </a:r>
              <a:r>
                <a:rPr lang="en-US" sz="2400" dirty="0"/>
                <a:t> to ground.</a:t>
              </a:r>
            </a:p>
            <a:p>
              <a:pPr marL="990600" lvl="1" indent="-533400">
                <a:lnSpc>
                  <a:spcPct val="80000"/>
                </a:lnSpc>
                <a:buFontTx/>
                <a:buAutoNum type="alphaLcParenR"/>
              </a:pPr>
              <a:r>
                <a:rPr lang="en-US" sz="2400" dirty="0"/>
                <a:t>Meanwhile at FF, R=LOW &amp; S=LOW since </a:t>
              </a:r>
            </a:p>
            <a:p>
              <a:pPr marL="990600" lvl="1" indent="-533400">
                <a:lnSpc>
                  <a:spcPct val="80000"/>
                </a:lnSpc>
                <a:buFontTx/>
                <a:buNone/>
              </a:pPr>
              <a:r>
                <a:rPr lang="en-US" sz="2400" dirty="0"/>
                <a:t>	V</a:t>
              </a:r>
              <a:r>
                <a:rPr lang="en-US" sz="2400" baseline="-25000" dirty="0"/>
                <a:t>C</a:t>
              </a:r>
              <a:r>
                <a:rPr lang="en-US" sz="2400" dirty="0"/>
                <a:t> &lt; V</a:t>
              </a:r>
              <a:r>
                <a:rPr lang="en-US" sz="2400" baseline="-25000" dirty="0"/>
                <a:t>TH</a:t>
              </a:r>
              <a:r>
                <a:rPr lang="en-US" sz="2400" dirty="0"/>
                <a:t>.</a:t>
              </a:r>
            </a:p>
            <a:p>
              <a:pPr marL="609600" indent="-609600">
                <a:lnSpc>
                  <a:spcPct val="80000"/>
                </a:lnSpc>
              </a:pPr>
              <a:endParaRPr lang="en-US" sz="2400" dirty="0"/>
            </a:p>
            <a:p>
              <a:pPr marL="609600" indent="-609600">
                <a:lnSpc>
                  <a:spcPct val="80000"/>
                </a:lnSpc>
              </a:pPr>
              <a:endParaRPr lang="en-US"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1000304813"/>
                </p:ext>
              </p:extLst>
            </p:nvPr>
          </p:nvGraphicFramePr>
          <p:xfrm>
            <a:off x="3813174" y="2204864"/>
            <a:ext cx="254000" cy="381000"/>
          </p:xfrm>
          <a:graphic>
            <a:graphicData uri="http://schemas.openxmlformats.org/presentationml/2006/ole">
              <mc:AlternateContent xmlns:mc="http://schemas.openxmlformats.org/markup-compatibility/2006">
                <mc:Choice xmlns:v="urn:schemas-microsoft-com:vml" Requires="v">
                  <p:oleObj spid="_x0000_s21788" name="Equation" r:id="rId3" imgW="152334" imgH="228501" progId="">
                    <p:embed/>
                  </p:oleObj>
                </mc:Choice>
                <mc:Fallback>
                  <p:oleObj name="Equation" r:id="rId3" imgW="152334" imgH="228501" progId="">
                    <p:embed/>
                    <p:pic>
                      <p:nvPicPr>
                        <p:cNvPr id="0" name="Picture 2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174" y="2204864"/>
                          <a:ext cx="254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237919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7DB826-CE9C-4492-9F3D-952E23697AB3}" type="slidenum">
              <a:rPr lang="en-IN" smtClean="0"/>
              <a:pPr/>
              <a:t>35</a:t>
            </a:fld>
            <a:endParaRPr lang="en-IN"/>
          </a:p>
        </p:txBody>
      </p:sp>
      <p:sp>
        <p:nvSpPr>
          <p:cNvPr id="5" name="Rectangle 2"/>
          <p:cNvSpPr>
            <a:spLocks noGrp="1" noChangeArrowheads="1"/>
          </p:cNvSpPr>
          <p:nvPr>
            <p:ph type="title"/>
          </p:nvPr>
        </p:nvSpPr>
        <p:spPr>
          <a:xfrm>
            <a:off x="685800" y="304800"/>
            <a:ext cx="7772400" cy="1219200"/>
          </a:xfrm>
        </p:spPr>
        <p:txBody>
          <a:bodyPr>
            <a:noAutofit/>
          </a:bodyPr>
          <a:lstStyle/>
          <a:p>
            <a:r>
              <a:rPr lang="en-US" sz="4000" b="1" dirty="0">
                <a:solidFill>
                  <a:schemeClr val="accent5">
                    <a:lumMod val="75000"/>
                  </a:schemeClr>
                </a:solidFill>
              </a:rPr>
              <a:t>Operation of a 555 Astable </a:t>
            </a:r>
            <a:r>
              <a:rPr lang="en-US" sz="3200" b="1" dirty="0">
                <a:solidFill>
                  <a:schemeClr val="accent5">
                    <a:lumMod val="75000"/>
                  </a:schemeClr>
                </a:solidFill>
              </a:rPr>
              <a:t>Continued…..</a:t>
            </a:r>
          </a:p>
        </p:txBody>
      </p:sp>
      <p:grpSp>
        <p:nvGrpSpPr>
          <p:cNvPr id="3" name="Group 2"/>
          <p:cNvGrpSpPr/>
          <p:nvPr/>
        </p:nvGrpSpPr>
        <p:grpSpPr>
          <a:xfrm>
            <a:off x="228600" y="1828800"/>
            <a:ext cx="8077200" cy="3690938"/>
            <a:chOff x="228600" y="1828800"/>
            <a:chExt cx="8077200" cy="3690938"/>
          </a:xfrm>
        </p:grpSpPr>
        <p:sp>
          <p:nvSpPr>
            <p:cNvPr id="6" name="Rectangle 3"/>
            <p:cNvSpPr txBox="1">
              <a:spLocks noChangeArrowheads="1"/>
            </p:cNvSpPr>
            <p:nvPr/>
          </p:nvSpPr>
          <p:spPr>
            <a:xfrm>
              <a:off x="228600" y="1828800"/>
              <a:ext cx="8077200"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AutoNum type="arabicParenR" startAt="3"/>
              </a:pPr>
              <a:r>
                <a:rPr lang="en-US" sz="2400" dirty="0"/>
                <a:t>Once V</a:t>
              </a:r>
              <a:r>
                <a:rPr lang="en-US" sz="2400" baseline="-25000" dirty="0"/>
                <a:t>C</a:t>
              </a:r>
              <a:r>
                <a:rPr lang="en-US" sz="2400" dirty="0"/>
                <a:t> &lt; V</a:t>
              </a:r>
              <a:r>
                <a:rPr lang="en-US" sz="2400" baseline="-25000" dirty="0"/>
                <a:t>TL</a:t>
              </a:r>
            </a:p>
            <a:p>
              <a:pPr marL="990600" lvl="1" indent="-533400">
                <a:buFontTx/>
                <a:buAutoNum type="alphaLcParenR"/>
              </a:pPr>
              <a:r>
                <a:rPr lang="en-US" sz="2400" dirty="0"/>
                <a:t>R=LOW, S=HIGH,    </a:t>
              </a:r>
              <a:r>
                <a:rPr lang="en-US" sz="2400" dirty="0">
                  <a:solidFill>
                    <a:srgbClr val="FF0000"/>
                  </a:solidFill>
                </a:rPr>
                <a:t>= LOW , Q1 OFF, V</a:t>
              </a:r>
              <a:r>
                <a:rPr lang="en-US" sz="2400" baseline="-25000" dirty="0">
                  <a:solidFill>
                    <a:srgbClr val="FF0000"/>
                  </a:solidFill>
                </a:rPr>
                <a:t>OUT </a:t>
              </a:r>
              <a:r>
                <a:rPr lang="en-US" sz="2400" dirty="0">
                  <a:solidFill>
                    <a:srgbClr val="FF0000"/>
                  </a:solidFill>
                </a:rPr>
                <a:t>= V</a:t>
              </a:r>
              <a:r>
                <a:rPr lang="en-US" sz="2400" baseline="-25000" dirty="0">
                  <a:solidFill>
                    <a:srgbClr val="FF0000"/>
                  </a:solidFill>
                </a:rPr>
                <a:t>CC</a:t>
              </a:r>
              <a:r>
                <a:rPr lang="en-US" sz="2400" dirty="0"/>
                <a:t> </a:t>
              </a:r>
            </a:p>
            <a:p>
              <a:pPr marL="990600" lvl="1" indent="-533400">
                <a:buFontTx/>
                <a:buAutoNum type="alphaLcParenR"/>
              </a:pPr>
              <a:r>
                <a:rPr lang="en-US" sz="2400" dirty="0"/>
                <a:t>Capacitor is now charging through R</a:t>
              </a:r>
              <a:r>
                <a:rPr lang="en-US" sz="2400" baseline="-25000" dirty="0"/>
                <a:t>A</a:t>
              </a:r>
              <a:r>
                <a:rPr lang="en-US" sz="2400" dirty="0"/>
                <a:t> &amp; R</a:t>
              </a:r>
              <a:r>
                <a:rPr lang="en-US" sz="2400" baseline="-25000" dirty="0"/>
                <a:t>B</a:t>
              </a:r>
              <a:r>
                <a:rPr lang="en-US" sz="2400" dirty="0"/>
                <a:t> again.</a:t>
              </a:r>
            </a:p>
            <a:p>
              <a:pPr marL="609600" indent="-609600">
                <a:buFontTx/>
                <a:buNone/>
              </a:pPr>
              <a:endParaRPr lang="en-US" sz="2400" dirty="0"/>
            </a:p>
          </p:txBody>
        </p:sp>
        <p:grpSp>
          <p:nvGrpSpPr>
            <p:cNvPr id="7" name="Group 6"/>
            <p:cNvGrpSpPr/>
            <p:nvPr/>
          </p:nvGrpSpPr>
          <p:grpSpPr>
            <a:xfrm>
              <a:off x="1997075" y="3962400"/>
              <a:ext cx="4700588" cy="1557338"/>
              <a:chOff x="1997075" y="3962400"/>
              <a:chExt cx="4700588" cy="1557338"/>
            </a:xfrm>
          </p:grpSpPr>
          <p:sp>
            <p:nvSpPr>
              <p:cNvPr id="8" name="Line 35"/>
              <p:cNvSpPr>
                <a:spLocks noChangeShapeType="1"/>
              </p:cNvSpPr>
              <p:nvPr/>
            </p:nvSpPr>
            <p:spPr bwMode="auto">
              <a:xfrm>
                <a:off x="5502275" y="4757738"/>
                <a:ext cx="0" cy="457200"/>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 name="Text Box 36"/>
              <p:cNvSpPr txBox="1">
                <a:spLocks noChangeArrowheads="1"/>
              </p:cNvSpPr>
              <p:nvPr/>
            </p:nvSpPr>
            <p:spPr bwMode="auto">
              <a:xfrm>
                <a:off x="1997075" y="4532313"/>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sz="2000" dirty="0">
                    <a:latin typeface="Times New Roman" pitchFamily="18" charset="0"/>
                  </a:rPr>
                  <a:t>V</a:t>
                </a:r>
                <a:r>
                  <a:rPr lang="en-US" sz="2000" baseline="-25000" dirty="0">
                    <a:latin typeface="Times New Roman" pitchFamily="18" charset="0"/>
                  </a:rPr>
                  <a:t>CC</a:t>
                </a:r>
              </a:p>
            </p:txBody>
          </p:sp>
          <p:grpSp>
            <p:nvGrpSpPr>
              <p:cNvPr id="10" name="Group 37"/>
              <p:cNvGrpSpPr>
                <a:grpSpLocks/>
              </p:cNvGrpSpPr>
              <p:nvPr/>
            </p:nvGrpSpPr>
            <p:grpSpPr bwMode="auto">
              <a:xfrm rot="5400000">
                <a:off x="4587875" y="4300538"/>
                <a:ext cx="304800" cy="762000"/>
                <a:chOff x="1296" y="2496"/>
                <a:chExt cx="192" cy="480"/>
              </a:xfrm>
            </p:grpSpPr>
            <p:sp>
              <p:nvSpPr>
                <p:cNvPr id="33" name="Line 38"/>
                <p:cNvSpPr>
                  <a:spLocks noChangeShapeType="1"/>
                </p:cNvSpPr>
                <p:nvPr/>
              </p:nvSpPr>
              <p:spPr bwMode="auto">
                <a:xfrm>
                  <a:off x="1392" y="2496"/>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 name="Line 39"/>
                <p:cNvSpPr>
                  <a:spLocks noChangeShapeType="1"/>
                </p:cNvSpPr>
                <p:nvPr/>
              </p:nvSpPr>
              <p:spPr bwMode="auto">
                <a:xfrm flipH="1">
                  <a:off x="1296" y="2544"/>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 name="Line 40"/>
                <p:cNvSpPr>
                  <a:spLocks noChangeShapeType="1"/>
                </p:cNvSpPr>
                <p:nvPr/>
              </p:nvSpPr>
              <p:spPr bwMode="auto">
                <a:xfrm>
                  <a:off x="1296" y="2640"/>
                  <a:ext cx="19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 name="Line 41"/>
                <p:cNvSpPr>
                  <a:spLocks noChangeShapeType="1"/>
                </p:cNvSpPr>
                <p:nvPr/>
              </p:nvSpPr>
              <p:spPr bwMode="auto">
                <a:xfrm flipH="1">
                  <a:off x="1296" y="2688"/>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 name="Line 42"/>
                <p:cNvSpPr>
                  <a:spLocks noChangeShapeType="1"/>
                </p:cNvSpPr>
                <p:nvPr/>
              </p:nvSpPr>
              <p:spPr bwMode="auto">
                <a:xfrm>
                  <a:off x="1296" y="2784"/>
                  <a:ext cx="19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Line 43"/>
                <p:cNvSpPr>
                  <a:spLocks noChangeShapeType="1"/>
                </p:cNvSpPr>
                <p:nvPr/>
              </p:nvSpPr>
              <p:spPr bwMode="auto">
                <a:xfrm flipH="1">
                  <a:off x="1296" y="2832"/>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 name="Line 44"/>
                <p:cNvSpPr>
                  <a:spLocks noChangeShapeType="1"/>
                </p:cNvSpPr>
                <p:nvPr/>
              </p:nvSpPr>
              <p:spPr bwMode="auto">
                <a:xfrm>
                  <a:off x="1296" y="2928"/>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 name="Line 45"/>
              <p:cNvSpPr>
                <a:spLocks noChangeShapeType="1"/>
              </p:cNvSpPr>
              <p:nvPr/>
            </p:nvSpPr>
            <p:spPr bwMode="auto">
              <a:xfrm>
                <a:off x="5121275" y="4681538"/>
                <a:ext cx="1219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2" name="Group 46"/>
              <p:cNvGrpSpPr>
                <a:grpSpLocks/>
              </p:cNvGrpSpPr>
              <p:nvPr/>
            </p:nvGrpSpPr>
            <p:grpSpPr bwMode="auto">
              <a:xfrm>
                <a:off x="5654675" y="4681538"/>
                <a:ext cx="457200" cy="838200"/>
                <a:chOff x="1920" y="2352"/>
                <a:chExt cx="288" cy="528"/>
              </a:xfrm>
            </p:grpSpPr>
            <p:grpSp>
              <p:nvGrpSpPr>
                <p:cNvPr id="26" name="Group 47"/>
                <p:cNvGrpSpPr>
                  <a:grpSpLocks/>
                </p:cNvGrpSpPr>
                <p:nvPr/>
              </p:nvGrpSpPr>
              <p:grpSpPr bwMode="auto">
                <a:xfrm>
                  <a:off x="1920" y="2832"/>
                  <a:ext cx="288" cy="48"/>
                  <a:chOff x="1248" y="3216"/>
                  <a:chExt cx="288" cy="48"/>
                </a:xfrm>
              </p:grpSpPr>
              <p:sp>
                <p:nvSpPr>
                  <p:cNvPr id="31" name="Line 48"/>
                  <p:cNvSpPr>
                    <a:spLocks noChangeShapeType="1"/>
                  </p:cNvSpPr>
                  <p:nvPr/>
                </p:nvSpPr>
                <p:spPr bwMode="auto">
                  <a:xfrm>
                    <a:off x="1248" y="321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 name="Line 49"/>
                  <p:cNvSpPr>
                    <a:spLocks noChangeShapeType="1"/>
                  </p:cNvSpPr>
                  <p:nvPr/>
                </p:nvSpPr>
                <p:spPr bwMode="auto">
                  <a:xfrm>
                    <a:off x="1296" y="32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7" name="Line 50"/>
                <p:cNvSpPr>
                  <a:spLocks noChangeShapeType="1"/>
                </p:cNvSpPr>
                <p:nvPr/>
              </p:nvSpPr>
              <p:spPr bwMode="auto">
                <a:xfrm>
                  <a:off x="2064" y="2352"/>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 name="Line 51"/>
                <p:cNvSpPr>
                  <a:spLocks noChangeShapeType="1"/>
                </p:cNvSpPr>
                <p:nvPr/>
              </p:nvSpPr>
              <p:spPr bwMode="auto">
                <a:xfrm>
                  <a:off x="1920" y="2592"/>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 name="Line 52"/>
                <p:cNvSpPr>
                  <a:spLocks noChangeShapeType="1"/>
                </p:cNvSpPr>
                <p:nvPr/>
              </p:nvSpPr>
              <p:spPr bwMode="auto">
                <a:xfrm>
                  <a:off x="1920" y="2640"/>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 name="Line 53"/>
                <p:cNvSpPr>
                  <a:spLocks noChangeShapeType="1"/>
                </p:cNvSpPr>
                <p:nvPr/>
              </p:nvSpPr>
              <p:spPr bwMode="auto">
                <a:xfrm>
                  <a:off x="2064" y="2640"/>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3" name="Line 54"/>
              <p:cNvSpPr>
                <a:spLocks noChangeShapeType="1"/>
              </p:cNvSpPr>
              <p:nvPr/>
            </p:nvSpPr>
            <p:spPr bwMode="auto">
              <a:xfrm>
                <a:off x="3902075" y="4681538"/>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Text Box 55"/>
              <p:cNvSpPr txBox="1">
                <a:spLocks noChangeArrowheads="1"/>
              </p:cNvSpPr>
              <p:nvPr/>
            </p:nvSpPr>
            <p:spPr bwMode="auto">
              <a:xfrm>
                <a:off x="6035675" y="4325938"/>
                <a:ext cx="6619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sz="1800">
                    <a:latin typeface="Arial" pitchFamily="34" charset="0"/>
                  </a:rPr>
                  <a:t>V</a:t>
                </a:r>
                <a:r>
                  <a:rPr lang="en-US" sz="1800" baseline="-25000">
                    <a:latin typeface="Arial" pitchFamily="34" charset="0"/>
                  </a:rPr>
                  <a:t>C</a:t>
                </a:r>
                <a:r>
                  <a:rPr lang="en-US" sz="1800">
                    <a:latin typeface="Arial" pitchFamily="34" charset="0"/>
                  </a:rPr>
                  <a:t>(t)</a:t>
                </a:r>
                <a:endParaRPr lang="en-US" sz="1800" baseline="-25000">
                  <a:latin typeface="Arial" pitchFamily="34" charset="0"/>
                </a:endParaRPr>
              </a:p>
            </p:txBody>
          </p:sp>
          <p:sp>
            <p:nvSpPr>
              <p:cNvPr id="15" name="Line 56"/>
              <p:cNvSpPr>
                <a:spLocks noChangeShapeType="1"/>
              </p:cNvSpPr>
              <p:nvPr/>
            </p:nvSpPr>
            <p:spPr bwMode="auto">
              <a:xfrm flipV="1">
                <a:off x="3825875" y="4986338"/>
                <a:ext cx="609600" cy="0"/>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16" name="Group 57"/>
              <p:cNvGrpSpPr>
                <a:grpSpLocks/>
              </p:cNvGrpSpPr>
              <p:nvPr/>
            </p:nvGrpSpPr>
            <p:grpSpPr bwMode="auto">
              <a:xfrm rot="5400000">
                <a:off x="3368675" y="4300538"/>
                <a:ext cx="304800" cy="762000"/>
                <a:chOff x="1296" y="2496"/>
                <a:chExt cx="192" cy="480"/>
              </a:xfrm>
            </p:grpSpPr>
            <p:sp>
              <p:nvSpPr>
                <p:cNvPr id="19" name="Line 58"/>
                <p:cNvSpPr>
                  <a:spLocks noChangeShapeType="1"/>
                </p:cNvSpPr>
                <p:nvPr/>
              </p:nvSpPr>
              <p:spPr bwMode="auto">
                <a:xfrm>
                  <a:off x="1392" y="2496"/>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Line 59"/>
                <p:cNvSpPr>
                  <a:spLocks noChangeShapeType="1"/>
                </p:cNvSpPr>
                <p:nvPr/>
              </p:nvSpPr>
              <p:spPr bwMode="auto">
                <a:xfrm flipH="1">
                  <a:off x="1296" y="2544"/>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 name="Line 60"/>
                <p:cNvSpPr>
                  <a:spLocks noChangeShapeType="1"/>
                </p:cNvSpPr>
                <p:nvPr/>
              </p:nvSpPr>
              <p:spPr bwMode="auto">
                <a:xfrm>
                  <a:off x="1296" y="2640"/>
                  <a:ext cx="19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 name="Line 61"/>
                <p:cNvSpPr>
                  <a:spLocks noChangeShapeType="1"/>
                </p:cNvSpPr>
                <p:nvPr/>
              </p:nvSpPr>
              <p:spPr bwMode="auto">
                <a:xfrm flipH="1">
                  <a:off x="1296" y="2688"/>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 name="Line 62"/>
                <p:cNvSpPr>
                  <a:spLocks noChangeShapeType="1"/>
                </p:cNvSpPr>
                <p:nvPr/>
              </p:nvSpPr>
              <p:spPr bwMode="auto">
                <a:xfrm>
                  <a:off x="1296" y="2784"/>
                  <a:ext cx="19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 name="Line 63"/>
                <p:cNvSpPr>
                  <a:spLocks noChangeShapeType="1"/>
                </p:cNvSpPr>
                <p:nvPr/>
              </p:nvSpPr>
              <p:spPr bwMode="auto">
                <a:xfrm flipH="1">
                  <a:off x="1296" y="2832"/>
                  <a:ext cx="192"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 name="Line 64"/>
                <p:cNvSpPr>
                  <a:spLocks noChangeShapeType="1"/>
                </p:cNvSpPr>
                <p:nvPr/>
              </p:nvSpPr>
              <p:spPr bwMode="auto">
                <a:xfrm>
                  <a:off x="1296" y="2928"/>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7" name="Line 65"/>
              <p:cNvSpPr>
                <a:spLocks noChangeShapeType="1"/>
              </p:cNvSpPr>
              <p:nvPr/>
            </p:nvSpPr>
            <p:spPr bwMode="auto">
              <a:xfrm>
                <a:off x="2682875" y="4681538"/>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 name="Text Box 66"/>
              <p:cNvSpPr txBox="1">
                <a:spLocks noChangeArrowheads="1"/>
              </p:cNvSpPr>
              <p:nvPr/>
            </p:nvSpPr>
            <p:spPr bwMode="auto">
              <a:xfrm>
                <a:off x="2743200" y="3962400"/>
                <a:ext cx="224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a:latin typeface="Times New Roman" pitchFamily="18" charset="0"/>
                  </a:rPr>
                  <a:t>       R</a:t>
                </a:r>
                <a:r>
                  <a:rPr lang="en-US" baseline="-25000">
                    <a:latin typeface="Times New Roman" pitchFamily="18" charset="0"/>
                  </a:rPr>
                  <a:t>A</a:t>
                </a:r>
                <a:r>
                  <a:rPr lang="en-US">
                    <a:latin typeface="Times New Roman" pitchFamily="18" charset="0"/>
                  </a:rPr>
                  <a:t>           R</a:t>
                </a:r>
                <a:r>
                  <a:rPr lang="en-US" baseline="-25000">
                    <a:latin typeface="Times New Roman" pitchFamily="18" charset="0"/>
                  </a:rPr>
                  <a:t>B</a:t>
                </a:r>
              </a:p>
            </p:txBody>
          </p:sp>
        </p:grpSp>
        <p:graphicFrame>
          <p:nvGraphicFramePr>
            <p:cNvPr id="2" name="Object 1"/>
            <p:cNvGraphicFramePr>
              <a:graphicFrameLocks noChangeAspect="1"/>
            </p:cNvGraphicFramePr>
            <p:nvPr>
              <p:extLst>
                <p:ext uri="{D42A27DB-BD31-4B8C-83A1-F6EECF244321}">
                  <p14:modId xmlns:p14="http://schemas.microsoft.com/office/powerpoint/2010/main" val="408143373"/>
                </p:ext>
              </p:extLst>
            </p:nvPr>
          </p:nvGraphicFramePr>
          <p:xfrm>
            <a:off x="3407172" y="2320925"/>
            <a:ext cx="254000" cy="381000"/>
          </p:xfrm>
          <a:graphic>
            <a:graphicData uri="http://schemas.openxmlformats.org/presentationml/2006/ole">
              <mc:AlternateContent xmlns:mc="http://schemas.openxmlformats.org/markup-compatibility/2006">
                <mc:Choice xmlns:v="urn:schemas-microsoft-com:vml" Requires="v">
                  <p:oleObj spid="_x0000_s22812" name="Equation" r:id="rId3" imgW="152334" imgH="228501" progId="">
                    <p:embed/>
                  </p:oleObj>
                </mc:Choice>
                <mc:Fallback>
                  <p:oleObj name="Equation" r:id="rId3" imgW="152334" imgH="228501" progId="">
                    <p:embed/>
                    <p:pic>
                      <p:nvPicPr>
                        <p:cNvPr id="0" name="Picture 2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172" y="2320925"/>
                          <a:ext cx="254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488042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4000" b="1" dirty="0">
                <a:solidFill>
                  <a:schemeClr val="accent5">
                    <a:lumMod val="75000"/>
                  </a:schemeClr>
                </a:solidFill>
              </a:rPr>
              <a:t>Timing Diagram of a 555 Astable</a:t>
            </a:r>
            <a:endParaRPr lang="en-IN" sz="4000" b="1" dirty="0">
              <a:solidFill>
                <a:schemeClr val="accent5">
                  <a:lumMod val="75000"/>
                </a:schemeClr>
              </a:solidFill>
            </a:endParaRPr>
          </a:p>
        </p:txBody>
      </p:sp>
      <p:sp>
        <p:nvSpPr>
          <p:cNvPr id="4" name="Slide Number Placeholder 3"/>
          <p:cNvSpPr>
            <a:spLocks noGrp="1"/>
          </p:cNvSpPr>
          <p:nvPr>
            <p:ph type="sldNum" sz="quarter" idx="12"/>
          </p:nvPr>
        </p:nvSpPr>
        <p:spPr/>
        <p:txBody>
          <a:bodyPr/>
          <a:lstStyle/>
          <a:p>
            <a:fld id="{507DB826-CE9C-4492-9F3D-952E23697AB3}" type="slidenum">
              <a:rPr lang="en-IN" smtClean="0"/>
              <a:pPr/>
              <a:t>36</a:t>
            </a:fld>
            <a:endParaRPr lang="en-IN"/>
          </a:p>
        </p:txBody>
      </p:sp>
      <p:grpSp>
        <p:nvGrpSpPr>
          <p:cNvPr id="9" name="Group 8"/>
          <p:cNvGrpSpPr/>
          <p:nvPr/>
        </p:nvGrpSpPr>
        <p:grpSpPr>
          <a:xfrm>
            <a:off x="1089677" y="1386298"/>
            <a:ext cx="6984386" cy="4476761"/>
            <a:chOff x="1089677" y="1386298"/>
            <a:chExt cx="6984386" cy="4476761"/>
          </a:xfrm>
        </p:grpSpPr>
        <p:grpSp>
          <p:nvGrpSpPr>
            <p:cNvPr id="8" name="Group 7"/>
            <p:cNvGrpSpPr/>
            <p:nvPr/>
          </p:nvGrpSpPr>
          <p:grpSpPr>
            <a:xfrm>
              <a:off x="1089677" y="1386298"/>
              <a:ext cx="6984386" cy="4267211"/>
              <a:chOff x="1089677" y="1386298"/>
              <a:chExt cx="6984386" cy="4267211"/>
            </a:xfrm>
          </p:grpSpPr>
          <p:grpSp>
            <p:nvGrpSpPr>
              <p:cNvPr id="165" name="Group 164"/>
              <p:cNvGrpSpPr/>
              <p:nvPr/>
            </p:nvGrpSpPr>
            <p:grpSpPr>
              <a:xfrm>
                <a:off x="1089677" y="1386298"/>
                <a:ext cx="6984386" cy="3984431"/>
                <a:chOff x="685800" y="1516063"/>
                <a:chExt cx="6821488" cy="4679111"/>
              </a:xfrm>
            </p:grpSpPr>
            <p:grpSp>
              <p:nvGrpSpPr>
                <p:cNvPr id="166" name="Group 165"/>
                <p:cNvGrpSpPr/>
                <p:nvPr/>
              </p:nvGrpSpPr>
              <p:grpSpPr>
                <a:xfrm>
                  <a:off x="685800" y="1524000"/>
                  <a:ext cx="6821488" cy="4671174"/>
                  <a:chOff x="685800" y="1524000"/>
                  <a:chExt cx="6821488" cy="4671174"/>
                </a:xfrm>
              </p:grpSpPr>
              <p:sp>
                <p:nvSpPr>
                  <p:cNvPr id="168" name="Line 41"/>
                  <p:cNvSpPr>
                    <a:spLocks noChangeShapeType="1"/>
                  </p:cNvSpPr>
                  <p:nvPr/>
                </p:nvSpPr>
                <p:spPr bwMode="auto">
                  <a:xfrm>
                    <a:off x="3733800" y="2133600"/>
                    <a:ext cx="0" cy="358140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69" name="Line 42"/>
                  <p:cNvSpPr>
                    <a:spLocks noChangeShapeType="1"/>
                  </p:cNvSpPr>
                  <p:nvPr/>
                </p:nvSpPr>
                <p:spPr bwMode="auto">
                  <a:xfrm>
                    <a:off x="4267200" y="2743200"/>
                    <a:ext cx="0" cy="297180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70" name="Line 43"/>
                  <p:cNvSpPr>
                    <a:spLocks noChangeShapeType="1"/>
                  </p:cNvSpPr>
                  <p:nvPr/>
                </p:nvSpPr>
                <p:spPr bwMode="auto">
                  <a:xfrm>
                    <a:off x="5334000" y="2209800"/>
                    <a:ext cx="0" cy="358140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71" name="Line 44"/>
                  <p:cNvSpPr>
                    <a:spLocks noChangeShapeType="1"/>
                  </p:cNvSpPr>
                  <p:nvPr/>
                </p:nvSpPr>
                <p:spPr bwMode="auto">
                  <a:xfrm>
                    <a:off x="5867400" y="2743200"/>
                    <a:ext cx="0" cy="304800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72" name="Group 171"/>
                  <p:cNvGrpSpPr/>
                  <p:nvPr/>
                </p:nvGrpSpPr>
                <p:grpSpPr>
                  <a:xfrm>
                    <a:off x="685800" y="1524000"/>
                    <a:ext cx="6821488" cy="4671174"/>
                    <a:chOff x="685800" y="1524000"/>
                    <a:chExt cx="6821488" cy="4671174"/>
                  </a:xfrm>
                </p:grpSpPr>
                <p:grpSp>
                  <p:nvGrpSpPr>
                    <p:cNvPr id="173" name="Group 7"/>
                    <p:cNvGrpSpPr>
                      <a:grpSpLocks/>
                    </p:cNvGrpSpPr>
                    <p:nvPr/>
                  </p:nvGrpSpPr>
                  <p:grpSpPr bwMode="auto">
                    <a:xfrm>
                      <a:off x="2286000" y="1752600"/>
                      <a:ext cx="4876800" cy="1524000"/>
                      <a:chOff x="1008" y="672"/>
                      <a:chExt cx="3408" cy="864"/>
                    </a:xfrm>
                  </p:grpSpPr>
                  <p:sp>
                    <p:nvSpPr>
                      <p:cNvPr id="199" name="Line 8"/>
                      <p:cNvSpPr>
                        <a:spLocks noChangeShapeType="1"/>
                      </p:cNvSpPr>
                      <p:nvPr/>
                    </p:nvSpPr>
                    <p:spPr bwMode="auto">
                      <a:xfrm>
                        <a:off x="1008" y="672"/>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0" name="Line 9"/>
                      <p:cNvSpPr>
                        <a:spLocks noChangeShapeType="1"/>
                      </p:cNvSpPr>
                      <p:nvPr/>
                    </p:nvSpPr>
                    <p:spPr bwMode="auto">
                      <a:xfrm>
                        <a:off x="1008" y="1536"/>
                        <a:ext cx="34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74" name="Line 13"/>
                    <p:cNvSpPr>
                      <a:spLocks noChangeShapeType="1"/>
                    </p:cNvSpPr>
                    <p:nvPr/>
                  </p:nvSpPr>
                  <p:spPr bwMode="auto">
                    <a:xfrm>
                      <a:off x="2286000" y="2133600"/>
                      <a:ext cx="4648200" cy="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75" name="Line 14"/>
                    <p:cNvSpPr>
                      <a:spLocks noChangeShapeType="1"/>
                    </p:cNvSpPr>
                    <p:nvPr/>
                  </p:nvSpPr>
                  <p:spPr bwMode="auto">
                    <a:xfrm>
                      <a:off x="2286000" y="2743200"/>
                      <a:ext cx="4648200" cy="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76" name="Text Box 15"/>
                    <p:cNvSpPr txBox="1">
                      <a:spLocks noChangeArrowheads="1"/>
                    </p:cNvSpPr>
                    <p:nvPr/>
                  </p:nvSpPr>
                  <p:spPr bwMode="auto">
                    <a:xfrm>
                      <a:off x="838200" y="1524000"/>
                      <a:ext cx="149701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sz="2000" dirty="0"/>
                        <a:t>     </a:t>
                      </a:r>
                      <a:r>
                        <a:rPr lang="en-US" sz="2000" dirty="0">
                          <a:latin typeface="Times New Roman" pitchFamily="18" charset="0"/>
                        </a:rPr>
                        <a:t>V</a:t>
                      </a:r>
                      <a:r>
                        <a:rPr lang="en-US" sz="2000" baseline="-25000" dirty="0">
                          <a:latin typeface="Times New Roman" pitchFamily="18" charset="0"/>
                        </a:rPr>
                        <a:t>C</a:t>
                      </a:r>
                      <a:r>
                        <a:rPr lang="en-US" sz="2000" dirty="0">
                          <a:latin typeface="Times New Roman" pitchFamily="18" charset="0"/>
                        </a:rPr>
                        <a:t>(t)</a:t>
                      </a:r>
                    </a:p>
                    <a:p>
                      <a:r>
                        <a:rPr lang="en-US" sz="2000" dirty="0">
                          <a:latin typeface="Times New Roman" pitchFamily="18" charset="0"/>
                        </a:rPr>
                        <a:t>             V</a:t>
                      </a:r>
                      <a:r>
                        <a:rPr lang="en-US" sz="2000" baseline="-25000" dirty="0">
                          <a:latin typeface="Times New Roman" pitchFamily="18" charset="0"/>
                        </a:rPr>
                        <a:t>TH</a:t>
                      </a:r>
                    </a:p>
                    <a:p>
                      <a:r>
                        <a:rPr lang="en-US" sz="2000" dirty="0">
                          <a:latin typeface="Times New Roman" pitchFamily="18" charset="0"/>
                        </a:rPr>
                        <a:t>              </a:t>
                      </a:r>
                    </a:p>
                    <a:p>
                      <a:r>
                        <a:rPr lang="en-US" sz="2000" dirty="0">
                          <a:latin typeface="Times New Roman" pitchFamily="18" charset="0"/>
                        </a:rPr>
                        <a:t>             V</a:t>
                      </a:r>
                      <a:r>
                        <a:rPr lang="en-US" sz="2000" baseline="-25000" dirty="0">
                          <a:latin typeface="Times New Roman" pitchFamily="18" charset="0"/>
                        </a:rPr>
                        <a:t>TL</a:t>
                      </a:r>
                    </a:p>
                  </p:txBody>
                </p:sp>
                <p:sp>
                  <p:nvSpPr>
                    <p:cNvPr id="177" name="Arc 16"/>
                    <p:cNvSpPr>
                      <a:spLocks/>
                    </p:cNvSpPr>
                    <p:nvPr/>
                  </p:nvSpPr>
                  <p:spPr bwMode="auto">
                    <a:xfrm rot="16200000">
                      <a:off x="2362200" y="2133600"/>
                      <a:ext cx="1676400" cy="1676400"/>
                    </a:xfrm>
                    <a:custGeom>
                      <a:avLst/>
                      <a:gdLst>
                        <a:gd name="T0" fmla="*/ 2147483647 w 21201"/>
                        <a:gd name="T1" fmla="*/ 0 h 20211"/>
                        <a:gd name="T2" fmla="*/ 2147483647 w 21201"/>
                        <a:gd name="T3" fmla="*/ 2147483647 h 20211"/>
                        <a:gd name="T4" fmla="*/ 0 w 21201"/>
                        <a:gd name="T5" fmla="*/ 2147483647 h 20211"/>
                        <a:gd name="T6" fmla="*/ 0 60000 65536"/>
                        <a:gd name="T7" fmla="*/ 0 60000 65536"/>
                        <a:gd name="T8" fmla="*/ 0 60000 65536"/>
                        <a:gd name="T9" fmla="*/ 0 w 21201"/>
                        <a:gd name="T10" fmla="*/ 0 h 20211"/>
                        <a:gd name="T11" fmla="*/ 21201 w 21201"/>
                        <a:gd name="T12" fmla="*/ 20211 h 20211"/>
                      </a:gdLst>
                      <a:ahLst/>
                      <a:cxnLst>
                        <a:cxn ang="T6">
                          <a:pos x="T0" y="T1"/>
                        </a:cxn>
                        <a:cxn ang="T7">
                          <a:pos x="T2" y="T3"/>
                        </a:cxn>
                        <a:cxn ang="T8">
                          <a:pos x="T4" y="T5"/>
                        </a:cxn>
                      </a:cxnLst>
                      <a:rect l="T9" t="T10" r="T11" b="T12"/>
                      <a:pathLst>
                        <a:path w="21201" h="20211" fill="none" extrusionOk="0">
                          <a:moveTo>
                            <a:pt x="7619" y="-1"/>
                          </a:moveTo>
                          <a:cubicBezTo>
                            <a:pt x="14628" y="2641"/>
                            <a:pt x="19768" y="8727"/>
                            <a:pt x="21201" y="16079"/>
                          </a:cubicBezTo>
                        </a:path>
                        <a:path w="21201" h="20211" stroke="0" extrusionOk="0">
                          <a:moveTo>
                            <a:pt x="7619" y="-1"/>
                          </a:moveTo>
                          <a:cubicBezTo>
                            <a:pt x="14628" y="2641"/>
                            <a:pt x="19768" y="8727"/>
                            <a:pt x="21201" y="16079"/>
                          </a:cubicBezTo>
                          <a:lnTo>
                            <a:pt x="0" y="20211"/>
                          </a:lnTo>
                          <a:close/>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78" name="Arc 17"/>
                    <p:cNvSpPr>
                      <a:spLocks/>
                    </p:cNvSpPr>
                    <p:nvPr/>
                  </p:nvSpPr>
                  <p:spPr bwMode="auto">
                    <a:xfrm flipH="1" flipV="1">
                      <a:off x="3733800" y="2133600"/>
                      <a:ext cx="533400" cy="609600"/>
                    </a:xfrm>
                    <a:custGeom>
                      <a:avLst/>
                      <a:gdLst>
                        <a:gd name="T0" fmla="*/ 11279137 w 21600"/>
                        <a:gd name="T1" fmla="*/ 0 h 21587"/>
                        <a:gd name="T2" fmla="*/ 325275598 w 21600"/>
                        <a:gd name="T3" fmla="*/ 486127571 h 21587"/>
                        <a:gd name="T4" fmla="*/ 0 w 21600"/>
                        <a:gd name="T5" fmla="*/ 486127571 h 21587"/>
                        <a:gd name="T6" fmla="*/ 0 60000 65536"/>
                        <a:gd name="T7" fmla="*/ 0 60000 65536"/>
                        <a:gd name="T8" fmla="*/ 0 60000 65536"/>
                        <a:gd name="T9" fmla="*/ 0 w 21600"/>
                        <a:gd name="T10" fmla="*/ 0 h 21587"/>
                        <a:gd name="T11" fmla="*/ 21600 w 21600"/>
                        <a:gd name="T12" fmla="*/ 21587 h 21587"/>
                      </a:gdLst>
                      <a:ahLst/>
                      <a:cxnLst>
                        <a:cxn ang="T6">
                          <a:pos x="T0" y="T1"/>
                        </a:cxn>
                        <a:cxn ang="T7">
                          <a:pos x="T2" y="T3"/>
                        </a:cxn>
                        <a:cxn ang="T8">
                          <a:pos x="T4" y="T5"/>
                        </a:cxn>
                      </a:cxnLst>
                      <a:rect l="T9" t="T10" r="T11" b="T12"/>
                      <a:pathLst>
                        <a:path w="21600" h="21587" fill="none" extrusionOk="0">
                          <a:moveTo>
                            <a:pt x="749" y="-1"/>
                          </a:moveTo>
                          <a:cubicBezTo>
                            <a:pt x="12379" y="403"/>
                            <a:pt x="21600" y="9949"/>
                            <a:pt x="21600" y="21587"/>
                          </a:cubicBezTo>
                        </a:path>
                        <a:path w="21600" h="21587" stroke="0" extrusionOk="0">
                          <a:moveTo>
                            <a:pt x="749" y="-1"/>
                          </a:moveTo>
                          <a:cubicBezTo>
                            <a:pt x="12379" y="403"/>
                            <a:pt x="21600" y="9949"/>
                            <a:pt x="21600" y="21587"/>
                          </a:cubicBezTo>
                          <a:lnTo>
                            <a:pt x="0" y="21587"/>
                          </a:lnTo>
                          <a:close/>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79" name="Arc 19"/>
                    <p:cNvSpPr>
                      <a:spLocks/>
                    </p:cNvSpPr>
                    <p:nvPr/>
                  </p:nvSpPr>
                  <p:spPr bwMode="auto">
                    <a:xfrm rot="16200000">
                      <a:off x="4495800" y="1905000"/>
                      <a:ext cx="914400" cy="1371600"/>
                    </a:xfrm>
                    <a:custGeom>
                      <a:avLst/>
                      <a:gdLst>
                        <a:gd name="T0" fmla="*/ 611276498 w 21201"/>
                        <a:gd name="T1" fmla="*/ 0 h 20211"/>
                        <a:gd name="T2" fmla="*/ 1700966072 w 21201"/>
                        <a:gd name="T3" fmla="*/ 2147483647 h 20211"/>
                        <a:gd name="T4" fmla="*/ 0 w 21201"/>
                        <a:gd name="T5" fmla="*/ 2147483647 h 20211"/>
                        <a:gd name="T6" fmla="*/ 0 60000 65536"/>
                        <a:gd name="T7" fmla="*/ 0 60000 65536"/>
                        <a:gd name="T8" fmla="*/ 0 60000 65536"/>
                        <a:gd name="T9" fmla="*/ 0 w 21201"/>
                        <a:gd name="T10" fmla="*/ 0 h 20211"/>
                        <a:gd name="T11" fmla="*/ 21201 w 21201"/>
                        <a:gd name="T12" fmla="*/ 20211 h 20211"/>
                      </a:gdLst>
                      <a:ahLst/>
                      <a:cxnLst>
                        <a:cxn ang="T6">
                          <a:pos x="T0" y="T1"/>
                        </a:cxn>
                        <a:cxn ang="T7">
                          <a:pos x="T2" y="T3"/>
                        </a:cxn>
                        <a:cxn ang="T8">
                          <a:pos x="T4" y="T5"/>
                        </a:cxn>
                      </a:cxnLst>
                      <a:rect l="T9" t="T10" r="T11" b="T12"/>
                      <a:pathLst>
                        <a:path w="21201" h="20211" fill="none" extrusionOk="0">
                          <a:moveTo>
                            <a:pt x="7619" y="-1"/>
                          </a:moveTo>
                          <a:cubicBezTo>
                            <a:pt x="14628" y="2641"/>
                            <a:pt x="19768" y="8727"/>
                            <a:pt x="21201" y="16079"/>
                          </a:cubicBezTo>
                        </a:path>
                        <a:path w="21201" h="20211" stroke="0" extrusionOk="0">
                          <a:moveTo>
                            <a:pt x="7619" y="-1"/>
                          </a:moveTo>
                          <a:cubicBezTo>
                            <a:pt x="14628" y="2641"/>
                            <a:pt x="19768" y="8727"/>
                            <a:pt x="21201" y="16079"/>
                          </a:cubicBezTo>
                          <a:lnTo>
                            <a:pt x="0" y="20211"/>
                          </a:lnTo>
                          <a:close/>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0" name="Arc 20"/>
                    <p:cNvSpPr>
                      <a:spLocks/>
                    </p:cNvSpPr>
                    <p:nvPr/>
                  </p:nvSpPr>
                  <p:spPr bwMode="auto">
                    <a:xfrm flipH="1" flipV="1">
                      <a:off x="5334000" y="2133600"/>
                      <a:ext cx="533400" cy="609600"/>
                    </a:xfrm>
                    <a:custGeom>
                      <a:avLst/>
                      <a:gdLst>
                        <a:gd name="T0" fmla="*/ 11279137 w 21600"/>
                        <a:gd name="T1" fmla="*/ 0 h 21587"/>
                        <a:gd name="T2" fmla="*/ 325275598 w 21600"/>
                        <a:gd name="T3" fmla="*/ 486127571 h 21587"/>
                        <a:gd name="T4" fmla="*/ 0 w 21600"/>
                        <a:gd name="T5" fmla="*/ 486127571 h 21587"/>
                        <a:gd name="T6" fmla="*/ 0 60000 65536"/>
                        <a:gd name="T7" fmla="*/ 0 60000 65536"/>
                        <a:gd name="T8" fmla="*/ 0 60000 65536"/>
                        <a:gd name="T9" fmla="*/ 0 w 21600"/>
                        <a:gd name="T10" fmla="*/ 0 h 21587"/>
                        <a:gd name="T11" fmla="*/ 21600 w 21600"/>
                        <a:gd name="T12" fmla="*/ 21587 h 21587"/>
                      </a:gdLst>
                      <a:ahLst/>
                      <a:cxnLst>
                        <a:cxn ang="T6">
                          <a:pos x="T0" y="T1"/>
                        </a:cxn>
                        <a:cxn ang="T7">
                          <a:pos x="T2" y="T3"/>
                        </a:cxn>
                        <a:cxn ang="T8">
                          <a:pos x="T4" y="T5"/>
                        </a:cxn>
                      </a:cxnLst>
                      <a:rect l="T9" t="T10" r="T11" b="T12"/>
                      <a:pathLst>
                        <a:path w="21600" h="21587" fill="none" extrusionOk="0">
                          <a:moveTo>
                            <a:pt x="749" y="-1"/>
                          </a:moveTo>
                          <a:cubicBezTo>
                            <a:pt x="12379" y="403"/>
                            <a:pt x="21600" y="9949"/>
                            <a:pt x="21600" y="21587"/>
                          </a:cubicBezTo>
                        </a:path>
                        <a:path w="21600" h="21587" stroke="0" extrusionOk="0">
                          <a:moveTo>
                            <a:pt x="749" y="-1"/>
                          </a:moveTo>
                          <a:cubicBezTo>
                            <a:pt x="12379" y="403"/>
                            <a:pt x="21600" y="9949"/>
                            <a:pt x="21600" y="21587"/>
                          </a:cubicBezTo>
                          <a:lnTo>
                            <a:pt x="0" y="21587"/>
                          </a:lnTo>
                          <a:close/>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1" name="Arc 21"/>
                    <p:cNvSpPr>
                      <a:spLocks/>
                    </p:cNvSpPr>
                    <p:nvPr/>
                  </p:nvSpPr>
                  <p:spPr bwMode="auto">
                    <a:xfrm rot="16200000">
                      <a:off x="6096000" y="1981200"/>
                      <a:ext cx="914400" cy="1371600"/>
                    </a:xfrm>
                    <a:custGeom>
                      <a:avLst/>
                      <a:gdLst>
                        <a:gd name="T0" fmla="*/ 611276498 w 21201"/>
                        <a:gd name="T1" fmla="*/ 0 h 20211"/>
                        <a:gd name="T2" fmla="*/ 1700966072 w 21201"/>
                        <a:gd name="T3" fmla="*/ 2147483647 h 20211"/>
                        <a:gd name="T4" fmla="*/ 0 w 21201"/>
                        <a:gd name="T5" fmla="*/ 2147483647 h 20211"/>
                        <a:gd name="T6" fmla="*/ 0 60000 65536"/>
                        <a:gd name="T7" fmla="*/ 0 60000 65536"/>
                        <a:gd name="T8" fmla="*/ 0 60000 65536"/>
                        <a:gd name="T9" fmla="*/ 0 w 21201"/>
                        <a:gd name="T10" fmla="*/ 0 h 20211"/>
                        <a:gd name="T11" fmla="*/ 21201 w 21201"/>
                        <a:gd name="T12" fmla="*/ 20211 h 20211"/>
                      </a:gdLst>
                      <a:ahLst/>
                      <a:cxnLst>
                        <a:cxn ang="T6">
                          <a:pos x="T0" y="T1"/>
                        </a:cxn>
                        <a:cxn ang="T7">
                          <a:pos x="T2" y="T3"/>
                        </a:cxn>
                        <a:cxn ang="T8">
                          <a:pos x="T4" y="T5"/>
                        </a:cxn>
                      </a:cxnLst>
                      <a:rect l="T9" t="T10" r="T11" b="T12"/>
                      <a:pathLst>
                        <a:path w="21201" h="20211" fill="none" extrusionOk="0">
                          <a:moveTo>
                            <a:pt x="7619" y="-1"/>
                          </a:moveTo>
                          <a:cubicBezTo>
                            <a:pt x="14628" y="2641"/>
                            <a:pt x="19768" y="8727"/>
                            <a:pt x="21201" y="16079"/>
                          </a:cubicBezTo>
                        </a:path>
                        <a:path w="21201" h="20211" stroke="0" extrusionOk="0">
                          <a:moveTo>
                            <a:pt x="7619" y="-1"/>
                          </a:moveTo>
                          <a:cubicBezTo>
                            <a:pt x="14628" y="2641"/>
                            <a:pt x="19768" y="8727"/>
                            <a:pt x="21201" y="16079"/>
                          </a:cubicBezTo>
                          <a:lnTo>
                            <a:pt x="0" y="20211"/>
                          </a:lnTo>
                          <a:close/>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182" name="Group 22"/>
                    <p:cNvGrpSpPr>
                      <a:grpSpLocks/>
                    </p:cNvGrpSpPr>
                    <p:nvPr/>
                  </p:nvGrpSpPr>
                  <p:grpSpPr bwMode="auto">
                    <a:xfrm>
                      <a:off x="2230192" y="4191000"/>
                      <a:ext cx="4876800" cy="1524000"/>
                      <a:chOff x="969" y="672"/>
                      <a:chExt cx="3408" cy="864"/>
                    </a:xfrm>
                  </p:grpSpPr>
                  <p:sp>
                    <p:nvSpPr>
                      <p:cNvPr id="197" name="Line 23"/>
                      <p:cNvSpPr>
                        <a:spLocks noChangeShapeType="1"/>
                      </p:cNvSpPr>
                      <p:nvPr/>
                    </p:nvSpPr>
                    <p:spPr bwMode="auto">
                      <a:xfrm>
                        <a:off x="1008" y="672"/>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8" name="Line 24"/>
                      <p:cNvSpPr>
                        <a:spLocks noChangeShapeType="1"/>
                      </p:cNvSpPr>
                      <p:nvPr/>
                    </p:nvSpPr>
                    <p:spPr bwMode="auto">
                      <a:xfrm>
                        <a:off x="969" y="1536"/>
                        <a:ext cx="34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84" name="Rectangle 30"/>
                    <p:cNvSpPr>
                      <a:spLocks noChangeArrowheads="1"/>
                    </p:cNvSpPr>
                    <p:nvPr/>
                  </p:nvSpPr>
                  <p:spPr bwMode="auto">
                    <a:xfrm>
                      <a:off x="685800" y="4038600"/>
                      <a:ext cx="2514600" cy="215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dirty="0"/>
                        <a:t>               </a:t>
                      </a:r>
                      <a:endParaRPr lang="en-US" sz="2000" baseline="-25000" dirty="0">
                        <a:latin typeface="Times New Roman" pitchFamily="18" charset="0"/>
                      </a:endParaRPr>
                    </a:p>
                    <a:p>
                      <a:endParaRPr lang="en-US" sz="2000" dirty="0">
                        <a:latin typeface="Times New Roman" pitchFamily="18" charset="0"/>
                      </a:endParaRPr>
                    </a:p>
                    <a:p>
                      <a:r>
                        <a:rPr lang="en-US" sz="2000" dirty="0">
                          <a:latin typeface="Times New Roman" pitchFamily="18" charset="0"/>
                        </a:rPr>
                        <a:t>   V</a:t>
                      </a:r>
                      <a:r>
                        <a:rPr lang="en-US" sz="2000" baseline="-25000" dirty="0">
                          <a:latin typeface="Times New Roman" pitchFamily="18" charset="0"/>
                        </a:rPr>
                        <a:t>OUT</a:t>
                      </a:r>
                      <a:r>
                        <a:rPr lang="en-US" sz="2000" dirty="0">
                          <a:latin typeface="Times New Roman" pitchFamily="18" charset="0"/>
                        </a:rPr>
                        <a:t>(t)</a:t>
                      </a:r>
                    </a:p>
                    <a:p>
                      <a:r>
                        <a:rPr lang="en-US" sz="2000" dirty="0">
                          <a:latin typeface="Times New Roman" pitchFamily="18" charset="0"/>
                        </a:rPr>
                        <a:t>              </a:t>
                      </a:r>
                    </a:p>
                    <a:p>
                      <a:endParaRPr lang="en-US" sz="2000" dirty="0">
                        <a:latin typeface="Times New Roman" pitchFamily="18" charset="0"/>
                      </a:endParaRPr>
                    </a:p>
                    <a:p>
                      <a:endParaRPr lang="en-US" sz="2000" baseline="-25000" dirty="0">
                        <a:latin typeface="Times New Roman" pitchFamily="18" charset="0"/>
                      </a:endParaRPr>
                    </a:p>
                  </p:txBody>
                </p:sp>
                <p:sp>
                  <p:nvSpPr>
                    <p:cNvPr id="185" name="Line 31"/>
                    <p:cNvSpPr>
                      <a:spLocks noChangeShapeType="1"/>
                    </p:cNvSpPr>
                    <p:nvPr/>
                  </p:nvSpPr>
                  <p:spPr bwMode="auto">
                    <a:xfrm>
                      <a:off x="2298001" y="4351799"/>
                      <a:ext cx="1447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6" name="Line 32"/>
                    <p:cNvSpPr>
                      <a:spLocks noChangeShapeType="1"/>
                    </p:cNvSpPr>
                    <p:nvPr/>
                  </p:nvSpPr>
                  <p:spPr bwMode="auto">
                    <a:xfrm>
                      <a:off x="3733800" y="56388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7" name="Line 33"/>
                    <p:cNvSpPr>
                      <a:spLocks noChangeShapeType="1"/>
                    </p:cNvSpPr>
                    <p:nvPr/>
                  </p:nvSpPr>
                  <p:spPr bwMode="auto">
                    <a:xfrm flipV="1">
                      <a:off x="4239918" y="4343398"/>
                      <a:ext cx="1106487" cy="431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8" name="Line 34"/>
                    <p:cNvSpPr>
                      <a:spLocks noChangeShapeType="1"/>
                    </p:cNvSpPr>
                    <p:nvPr/>
                  </p:nvSpPr>
                  <p:spPr bwMode="auto">
                    <a:xfrm>
                      <a:off x="5844369" y="4343400"/>
                      <a:ext cx="1066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9" name="Line 35"/>
                    <p:cNvSpPr>
                      <a:spLocks noChangeShapeType="1"/>
                    </p:cNvSpPr>
                    <p:nvPr/>
                  </p:nvSpPr>
                  <p:spPr bwMode="auto">
                    <a:xfrm>
                      <a:off x="4267200" y="5410200"/>
                      <a:ext cx="10668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90" name="Line 36"/>
                    <p:cNvSpPr>
                      <a:spLocks noChangeShapeType="1"/>
                    </p:cNvSpPr>
                    <p:nvPr/>
                  </p:nvSpPr>
                  <p:spPr bwMode="auto">
                    <a:xfrm>
                      <a:off x="3733800" y="5410200"/>
                      <a:ext cx="5334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91" name="Text Box 37"/>
                    <p:cNvSpPr txBox="1">
                      <a:spLocks noChangeArrowheads="1"/>
                    </p:cNvSpPr>
                    <p:nvPr/>
                  </p:nvSpPr>
                  <p:spPr bwMode="auto">
                    <a:xfrm>
                      <a:off x="3733800" y="4800600"/>
                      <a:ext cx="493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dirty="0"/>
                        <a:t>T</a:t>
                      </a:r>
                      <a:r>
                        <a:rPr lang="en-US" baseline="-25000" dirty="0"/>
                        <a:t>L</a:t>
                      </a:r>
                    </a:p>
                  </p:txBody>
                </p:sp>
                <p:sp>
                  <p:nvSpPr>
                    <p:cNvPr id="192" name="Text Box 38"/>
                    <p:cNvSpPr txBox="1">
                      <a:spLocks noChangeArrowheads="1"/>
                    </p:cNvSpPr>
                    <p:nvPr/>
                  </p:nvSpPr>
                  <p:spPr bwMode="auto">
                    <a:xfrm>
                      <a:off x="4572000" y="4800600"/>
                      <a:ext cx="51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a:t>T</a:t>
                      </a:r>
                      <a:r>
                        <a:rPr lang="en-US" baseline="-25000"/>
                        <a:t>H</a:t>
                      </a:r>
                    </a:p>
                  </p:txBody>
                </p:sp>
                <p:sp>
                  <p:nvSpPr>
                    <p:cNvPr id="193" name="Text Box 39"/>
                    <p:cNvSpPr txBox="1">
                      <a:spLocks noChangeArrowheads="1"/>
                    </p:cNvSpPr>
                    <p:nvPr/>
                  </p:nvSpPr>
                  <p:spPr bwMode="auto">
                    <a:xfrm>
                      <a:off x="3200400" y="5715000"/>
                      <a:ext cx="1585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a:t>  </a:t>
                      </a:r>
                      <a:r>
                        <a:rPr lang="en-US" sz="2000">
                          <a:latin typeface="Times New Roman" pitchFamily="18" charset="0"/>
                        </a:rPr>
                        <a:t>t = 0    t = 0'</a:t>
                      </a:r>
                    </a:p>
                  </p:txBody>
                </p:sp>
                <p:sp>
                  <p:nvSpPr>
                    <p:cNvPr id="194" name="Line 40"/>
                    <p:cNvSpPr>
                      <a:spLocks noChangeShapeType="1"/>
                    </p:cNvSpPr>
                    <p:nvPr/>
                  </p:nvSpPr>
                  <p:spPr bwMode="auto">
                    <a:xfrm>
                      <a:off x="5334000" y="56388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5" name="Text Box 45"/>
                    <p:cNvSpPr txBox="1">
                      <a:spLocks noChangeArrowheads="1"/>
                    </p:cNvSpPr>
                    <p:nvPr/>
                  </p:nvSpPr>
                  <p:spPr bwMode="auto">
                    <a:xfrm>
                      <a:off x="7239000" y="54864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a:t>t</a:t>
                      </a:r>
                    </a:p>
                  </p:txBody>
                </p:sp>
                <p:sp>
                  <p:nvSpPr>
                    <p:cNvPr id="196" name="Text Box 46"/>
                    <p:cNvSpPr txBox="1">
                      <a:spLocks noChangeArrowheads="1"/>
                    </p:cNvSpPr>
                    <p:nvPr/>
                  </p:nvSpPr>
                  <p:spPr bwMode="auto">
                    <a:xfrm>
                      <a:off x="7223125" y="3014663"/>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a:t>t</a:t>
                      </a:r>
                    </a:p>
                  </p:txBody>
                </p:sp>
              </p:grpSp>
            </p:grpSp>
            <p:sp>
              <p:nvSpPr>
                <p:cNvPr id="167" name="Text Box 47"/>
                <p:cNvSpPr txBox="1">
                  <a:spLocks noChangeArrowheads="1"/>
                </p:cNvSpPr>
                <p:nvPr/>
              </p:nvSpPr>
              <p:spPr bwMode="auto">
                <a:xfrm>
                  <a:off x="2803525" y="1516063"/>
                  <a:ext cx="2228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sz="2800" b="1" i="1" dirty="0">
                      <a:solidFill>
                        <a:srgbClr val="FF0000"/>
                      </a:solidFill>
                    </a:rPr>
                    <a:t>1          2       3</a:t>
                  </a:r>
                </a:p>
              </p:txBody>
            </p:sp>
          </p:gr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41" y="1796065"/>
                <a:ext cx="981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741" y="2367317"/>
                <a:ext cx="6381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267" y="4856584"/>
                <a:ext cx="3905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2916" y="3721946"/>
                <a:ext cx="5429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7814" y="4996284"/>
                <a:ext cx="9144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Line 31"/>
              <p:cNvSpPr>
                <a:spLocks noChangeShapeType="1"/>
              </p:cNvSpPr>
              <p:nvPr/>
            </p:nvSpPr>
            <p:spPr bwMode="auto">
              <a:xfrm>
                <a:off x="4213578" y="3776823"/>
                <a:ext cx="0" cy="1120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 name="Line 31"/>
              <p:cNvSpPr>
                <a:spLocks noChangeShapeType="1"/>
              </p:cNvSpPr>
              <p:nvPr/>
            </p:nvSpPr>
            <p:spPr bwMode="auto">
              <a:xfrm>
                <a:off x="4754116" y="3797548"/>
                <a:ext cx="0" cy="1120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4" name="Line 31"/>
              <p:cNvSpPr>
                <a:spLocks noChangeShapeType="1"/>
              </p:cNvSpPr>
              <p:nvPr/>
            </p:nvSpPr>
            <p:spPr bwMode="auto">
              <a:xfrm>
                <a:off x="5846936" y="3810248"/>
                <a:ext cx="0" cy="1120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 name="Line 31"/>
              <p:cNvSpPr>
                <a:spLocks noChangeShapeType="1"/>
              </p:cNvSpPr>
              <p:nvPr/>
            </p:nvSpPr>
            <p:spPr bwMode="auto">
              <a:xfrm>
                <a:off x="6384900" y="3797548"/>
                <a:ext cx="0" cy="1120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639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3434" y="1466391"/>
                <a:ext cx="7143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5215" y="4001021"/>
                <a:ext cx="571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639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7328" y="4996284"/>
              <a:ext cx="7334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22312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22114"/>
          </a:xfrm>
        </p:spPr>
        <p:txBody>
          <a:bodyPr>
            <a:normAutofit/>
          </a:bodyPr>
          <a:lstStyle/>
          <a:p>
            <a:r>
              <a:rPr lang="en-US" sz="4000" b="1" dirty="0">
                <a:solidFill>
                  <a:schemeClr val="accent5">
                    <a:lumMod val="75000"/>
                  </a:schemeClr>
                </a:solidFill>
              </a:rPr>
              <a:t>Astable Multivibrator- Analysis</a:t>
            </a:r>
            <a:endParaRPr lang="en-IN" sz="4000" b="1" dirty="0">
              <a:solidFill>
                <a:schemeClr val="accent5">
                  <a:lumMod val="75000"/>
                </a:schemeClr>
              </a:solidFill>
            </a:endParaRPr>
          </a:p>
        </p:txBody>
      </p:sp>
      <p:sp>
        <p:nvSpPr>
          <p:cNvPr id="4" name="Slide Number Placeholder 3"/>
          <p:cNvSpPr>
            <a:spLocks noGrp="1"/>
          </p:cNvSpPr>
          <p:nvPr>
            <p:ph type="sldNum" sz="quarter" idx="12"/>
          </p:nvPr>
        </p:nvSpPr>
        <p:spPr/>
        <p:txBody>
          <a:bodyPr/>
          <a:lstStyle/>
          <a:p>
            <a:fld id="{507DB826-CE9C-4492-9F3D-952E23697AB3}" type="slidenum">
              <a:rPr lang="en-IN" smtClean="0"/>
              <a:pPr/>
              <a:t>37</a:t>
            </a:fld>
            <a:endParaRPr lang="en-IN"/>
          </a:p>
        </p:txBody>
      </p:sp>
      <p:sp>
        <p:nvSpPr>
          <p:cNvPr id="21" name="TextBox 20"/>
          <p:cNvSpPr txBox="1"/>
          <p:nvPr/>
        </p:nvSpPr>
        <p:spPr>
          <a:xfrm>
            <a:off x="7308304" y="6237312"/>
            <a:ext cx="962251" cy="369332"/>
          </a:xfrm>
          <a:prstGeom prst="rect">
            <a:avLst/>
          </a:prstGeom>
          <a:noFill/>
        </p:spPr>
        <p:txBody>
          <a:bodyPr wrap="none" rtlCol="0">
            <a:spAutoFit/>
          </a:bodyPr>
          <a:lstStyle/>
          <a:p>
            <a:r>
              <a:rPr lang="en-US" dirty="0">
                <a:solidFill>
                  <a:srgbClr val="FF0000"/>
                </a:solidFill>
              </a:rPr>
              <a:t>Contd…</a:t>
            </a:r>
            <a:r>
              <a:rPr lang="en-US" dirty="0"/>
              <a:t>.</a:t>
            </a:r>
            <a:endParaRPr lang="en-IN" dirty="0"/>
          </a:p>
        </p:txBody>
      </p:sp>
      <p:grpSp>
        <p:nvGrpSpPr>
          <p:cNvPr id="22" name="Group 21"/>
          <p:cNvGrpSpPr/>
          <p:nvPr/>
        </p:nvGrpSpPr>
        <p:grpSpPr>
          <a:xfrm>
            <a:off x="179512" y="1282040"/>
            <a:ext cx="9144000" cy="4774778"/>
            <a:chOff x="179512" y="1282040"/>
            <a:chExt cx="9144000" cy="4774778"/>
          </a:xfrm>
        </p:grpSpPr>
        <p:grpSp>
          <p:nvGrpSpPr>
            <p:cNvPr id="20" name="Group 19"/>
            <p:cNvGrpSpPr/>
            <p:nvPr/>
          </p:nvGrpSpPr>
          <p:grpSpPr>
            <a:xfrm>
              <a:off x="179512" y="1282040"/>
              <a:ext cx="9144000" cy="4774778"/>
              <a:chOff x="107504" y="1636722"/>
              <a:chExt cx="9144000" cy="4774778"/>
            </a:xfrm>
          </p:grpSpPr>
          <p:sp>
            <p:nvSpPr>
              <p:cNvPr id="6" name="TextBox 5"/>
              <p:cNvSpPr txBox="1"/>
              <p:nvPr/>
            </p:nvSpPr>
            <p:spPr>
              <a:xfrm>
                <a:off x="107504" y="1636722"/>
                <a:ext cx="9144000" cy="707886"/>
              </a:xfrm>
              <a:prstGeom prst="rect">
                <a:avLst/>
              </a:prstGeom>
              <a:noFill/>
            </p:spPr>
            <p:txBody>
              <a:bodyPr wrap="square" rtlCol="0">
                <a:spAutoFit/>
              </a:bodyPr>
              <a:lstStyle/>
              <a:p>
                <a:r>
                  <a:rPr lang="en-US" sz="2000" dirty="0"/>
                  <a:t>The capacitor  voltage for a low pass RC circuit subjected to a step input of V</a:t>
                </a:r>
                <a:r>
                  <a:rPr lang="en-US" sz="1100" b="1" dirty="0"/>
                  <a:t>cc</a:t>
                </a:r>
                <a:r>
                  <a:rPr lang="en-US" sz="2000" dirty="0"/>
                  <a:t> volts is given by,</a:t>
                </a:r>
                <a:endParaRPr lang="en-IN" sz="2000" dirty="0"/>
              </a:p>
            </p:txBody>
          </p:sp>
          <p:sp>
            <p:nvSpPr>
              <p:cNvPr id="7" name="TextBox 6"/>
              <p:cNvSpPr txBox="1"/>
              <p:nvPr/>
            </p:nvSpPr>
            <p:spPr>
              <a:xfrm>
                <a:off x="467544" y="2492896"/>
                <a:ext cx="6624736" cy="400110"/>
              </a:xfrm>
              <a:prstGeom prst="rect">
                <a:avLst/>
              </a:prstGeom>
              <a:noFill/>
            </p:spPr>
            <p:txBody>
              <a:bodyPr wrap="square" rtlCol="0">
                <a:spAutoFit/>
              </a:bodyPr>
              <a:lstStyle/>
              <a:p>
                <a:r>
                  <a:rPr lang="en-US" sz="2000" dirty="0"/>
                  <a:t>The time t</a:t>
                </a:r>
                <a:r>
                  <a:rPr lang="en-US" sz="1100" b="1" dirty="0"/>
                  <a:t>1</a:t>
                </a:r>
                <a:r>
                  <a:rPr lang="en-US" sz="2000" dirty="0"/>
                  <a:t> taken by the circuit to change from 0 to 2V</a:t>
                </a:r>
                <a:r>
                  <a:rPr lang="en-US" sz="1100" b="1" dirty="0"/>
                  <a:t>cc</a:t>
                </a:r>
                <a:r>
                  <a:rPr lang="en-US" sz="2000" dirty="0"/>
                  <a:t>/3 is,</a:t>
                </a:r>
                <a:endParaRPr lang="en-IN" sz="2000" dirty="0"/>
              </a:p>
            </p:txBody>
          </p:sp>
          <p:graphicFrame>
            <p:nvGraphicFramePr>
              <p:cNvPr id="8" name="Object 7"/>
              <p:cNvGraphicFramePr>
                <a:graphicFrameLocks noChangeAspect="1"/>
              </p:cNvGraphicFramePr>
              <p:nvPr>
                <p:extLst>
                  <p:ext uri="{D42A27DB-BD31-4B8C-83A1-F6EECF244321}">
                    <p14:modId xmlns:p14="http://schemas.microsoft.com/office/powerpoint/2010/main" val="509339417"/>
                  </p:ext>
                </p:extLst>
              </p:nvPr>
            </p:nvGraphicFramePr>
            <p:xfrm>
              <a:off x="1475656" y="2035150"/>
              <a:ext cx="1971408" cy="457746"/>
            </p:xfrm>
            <a:graphic>
              <a:graphicData uri="http://schemas.openxmlformats.org/presentationml/2006/ole">
                <mc:AlternateContent xmlns:mc="http://schemas.openxmlformats.org/markup-compatibility/2006">
                  <mc:Choice xmlns:v="urn:schemas-microsoft-com:vml" Requires="v">
                    <p:oleObj spid="_x0000_s40850" name="Equation" r:id="rId3" imgW="1384200" imgH="291960" progId="Equation.3">
                      <p:embed/>
                    </p:oleObj>
                  </mc:Choice>
                  <mc:Fallback>
                    <p:oleObj name="Equation" r:id="rId3" imgW="1384200" imgH="291960" progId="Equation.3">
                      <p:embed/>
                      <p:pic>
                        <p:nvPicPr>
                          <p:cNvPr id="0" name="Picture 28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035150"/>
                            <a:ext cx="1971408" cy="457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63184292"/>
                  </p:ext>
                </p:extLst>
              </p:nvPr>
            </p:nvGraphicFramePr>
            <p:xfrm>
              <a:off x="2195736" y="2862228"/>
              <a:ext cx="3456384" cy="571055"/>
            </p:xfrm>
            <a:graphic>
              <a:graphicData uri="http://schemas.openxmlformats.org/presentationml/2006/ole">
                <mc:AlternateContent xmlns:mc="http://schemas.openxmlformats.org/markup-compatibility/2006">
                  <mc:Choice xmlns:v="urn:schemas-microsoft-com:vml" Requires="v">
                    <p:oleObj spid="_x0000_s40851" name="Equation" r:id="rId5" imgW="2920680" imgH="482400" progId="Equation.3">
                      <p:embed/>
                    </p:oleObj>
                  </mc:Choice>
                  <mc:Fallback>
                    <p:oleObj name="Equation" r:id="rId5" imgW="2920680" imgH="482400" progId="Equation.3">
                      <p:embed/>
                      <p:pic>
                        <p:nvPicPr>
                          <p:cNvPr id="0" name="Picture 2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2862228"/>
                            <a:ext cx="3456384" cy="5710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604529688"/>
                  </p:ext>
                </p:extLst>
              </p:nvPr>
            </p:nvGraphicFramePr>
            <p:xfrm>
              <a:off x="7108255" y="2437482"/>
              <a:ext cx="963612" cy="515938"/>
            </p:xfrm>
            <a:graphic>
              <a:graphicData uri="http://schemas.openxmlformats.org/presentationml/2006/ole">
                <mc:AlternateContent xmlns:mc="http://schemas.openxmlformats.org/markup-compatibility/2006">
                  <mc:Choice xmlns:v="urn:schemas-microsoft-com:vml" Requires="v">
                    <p:oleObj spid="_x0000_s40852" name="Equation" r:id="rId7" imgW="876240" imgH="469800" progId="Equation.3">
                      <p:embed/>
                    </p:oleObj>
                  </mc:Choice>
                  <mc:Fallback>
                    <p:oleObj name="Equation" r:id="rId7" imgW="876240" imgH="469800" progId="Equation.3">
                      <p:embed/>
                      <p:pic>
                        <p:nvPicPr>
                          <p:cNvPr id="0" name="Picture 28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8255" y="2437482"/>
                            <a:ext cx="963612"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966912" y="3356992"/>
                <a:ext cx="6336704" cy="400110"/>
              </a:xfrm>
              <a:prstGeom prst="rect">
                <a:avLst/>
              </a:prstGeom>
              <a:noFill/>
            </p:spPr>
            <p:txBody>
              <a:bodyPr wrap="square" rtlCol="0">
                <a:spAutoFit/>
              </a:bodyPr>
              <a:lstStyle/>
              <a:p>
                <a:r>
                  <a:rPr lang="en-US" sz="2000" dirty="0"/>
                  <a:t>The time t</a:t>
                </a:r>
                <a:r>
                  <a:rPr lang="en-US" sz="1100" b="1" dirty="0"/>
                  <a:t>2</a:t>
                </a:r>
                <a:r>
                  <a:rPr lang="en-US" sz="2000" dirty="0"/>
                  <a:t> to charge from 0 to v</a:t>
                </a:r>
                <a:r>
                  <a:rPr lang="en-US" sz="1100" b="1" dirty="0"/>
                  <a:t>cc</a:t>
                </a:r>
                <a:r>
                  <a:rPr lang="en-US" sz="2000" dirty="0"/>
                  <a:t>/3 is </a:t>
                </a:r>
                <a:endParaRPr lang="en-IN" sz="2000" dirty="0"/>
              </a:p>
            </p:txBody>
          </p:sp>
          <p:graphicFrame>
            <p:nvGraphicFramePr>
              <p:cNvPr id="12" name="Object 11"/>
              <p:cNvGraphicFramePr>
                <a:graphicFrameLocks noChangeAspect="1"/>
              </p:cNvGraphicFramePr>
              <p:nvPr>
                <p:extLst>
                  <p:ext uri="{D42A27DB-BD31-4B8C-83A1-F6EECF244321}">
                    <p14:modId xmlns:p14="http://schemas.microsoft.com/office/powerpoint/2010/main" val="2148859797"/>
                  </p:ext>
                </p:extLst>
              </p:nvPr>
            </p:nvGraphicFramePr>
            <p:xfrm>
              <a:off x="5247705" y="3286795"/>
              <a:ext cx="952500" cy="519112"/>
            </p:xfrm>
            <a:graphic>
              <a:graphicData uri="http://schemas.openxmlformats.org/presentationml/2006/ole">
                <mc:AlternateContent xmlns:mc="http://schemas.openxmlformats.org/markup-compatibility/2006">
                  <mc:Choice xmlns:v="urn:schemas-microsoft-com:vml" Requires="v">
                    <p:oleObj spid="_x0000_s40853" name="Equation" r:id="rId9" imgW="863280" imgH="469800" progId="Equation.3">
                      <p:embed/>
                    </p:oleObj>
                  </mc:Choice>
                  <mc:Fallback>
                    <p:oleObj name="Equation" r:id="rId9" imgW="863280" imgH="469800" progId="Equation.3">
                      <p:embed/>
                      <p:pic>
                        <p:nvPicPr>
                          <p:cNvPr id="0" name="Picture 28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7705" y="3286795"/>
                            <a:ext cx="9525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31334696"/>
                  </p:ext>
                </p:extLst>
              </p:nvPr>
            </p:nvGraphicFramePr>
            <p:xfrm>
              <a:off x="2339752" y="3861047"/>
              <a:ext cx="3384376" cy="551959"/>
            </p:xfrm>
            <a:graphic>
              <a:graphicData uri="http://schemas.openxmlformats.org/presentationml/2006/ole">
                <mc:AlternateContent xmlns:mc="http://schemas.openxmlformats.org/markup-compatibility/2006">
                  <mc:Choice xmlns:v="urn:schemas-microsoft-com:vml" Requires="v">
                    <p:oleObj spid="_x0000_s40854" name="Equation" r:id="rId11" imgW="2958840" imgH="482400" progId="Equation.3">
                      <p:embed/>
                    </p:oleObj>
                  </mc:Choice>
                  <mc:Fallback>
                    <p:oleObj name="Equation" r:id="rId11" imgW="2958840" imgH="482400" progId="Equation.3">
                      <p:embed/>
                      <p:pic>
                        <p:nvPicPr>
                          <p:cNvPr id="0" name="Picture 28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752" y="3861047"/>
                            <a:ext cx="3384376" cy="5519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179512" y="4437112"/>
                <a:ext cx="5184576" cy="400110"/>
              </a:xfrm>
              <a:prstGeom prst="rect">
                <a:avLst/>
              </a:prstGeom>
              <a:noFill/>
            </p:spPr>
            <p:txBody>
              <a:bodyPr wrap="square" rtlCol="0">
                <a:spAutoFit/>
              </a:bodyPr>
              <a:lstStyle/>
              <a:p>
                <a:r>
                  <a:rPr lang="en-US" sz="2000" dirty="0"/>
                  <a:t>So the time to change from V</a:t>
                </a:r>
                <a:r>
                  <a:rPr lang="en-US" sz="1100" b="1" dirty="0"/>
                  <a:t>cc</a:t>
                </a:r>
                <a:r>
                  <a:rPr lang="en-US" sz="2000" dirty="0"/>
                  <a:t>/3 to 2V</a:t>
                </a:r>
                <a:r>
                  <a:rPr lang="en-US" sz="1100" b="1" dirty="0"/>
                  <a:t>cc</a:t>
                </a:r>
                <a:r>
                  <a:rPr lang="en-US" sz="2000" dirty="0"/>
                  <a:t>/3 is</a:t>
                </a:r>
                <a:r>
                  <a:rPr lang="en-US" dirty="0"/>
                  <a:t>, </a:t>
                </a:r>
                <a:endParaRPr lang="en-IN" dirty="0"/>
              </a:p>
            </p:txBody>
          </p:sp>
          <p:graphicFrame>
            <p:nvGraphicFramePr>
              <p:cNvPr id="15" name="Object 14"/>
              <p:cNvGraphicFramePr>
                <a:graphicFrameLocks noChangeAspect="1"/>
              </p:cNvGraphicFramePr>
              <p:nvPr>
                <p:extLst>
                  <p:ext uri="{D42A27DB-BD31-4B8C-83A1-F6EECF244321}">
                    <p14:modId xmlns:p14="http://schemas.microsoft.com/office/powerpoint/2010/main" val="4079653061"/>
                  </p:ext>
                </p:extLst>
              </p:nvPr>
            </p:nvGraphicFramePr>
            <p:xfrm>
              <a:off x="4987925" y="4475163"/>
              <a:ext cx="3916363" cy="320675"/>
            </p:xfrm>
            <a:graphic>
              <a:graphicData uri="http://schemas.openxmlformats.org/presentationml/2006/ole">
                <mc:AlternateContent xmlns:mc="http://schemas.openxmlformats.org/markup-compatibility/2006">
                  <mc:Choice xmlns:v="urn:schemas-microsoft-com:vml" Requires="v">
                    <p:oleObj spid="_x0000_s40855" name="Equation" r:id="rId13" imgW="3340080" imgH="241200" progId="Equation.3">
                      <p:embed/>
                    </p:oleObj>
                  </mc:Choice>
                  <mc:Fallback>
                    <p:oleObj name="Equation" r:id="rId13" imgW="3340080" imgH="241200" progId="Equation.3">
                      <p:embed/>
                      <p:pic>
                        <p:nvPicPr>
                          <p:cNvPr id="0" name="Picture 28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87925" y="4475163"/>
                            <a:ext cx="3916363"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323528" y="4826288"/>
                <a:ext cx="3096344" cy="400110"/>
              </a:xfrm>
              <a:prstGeom prst="rect">
                <a:avLst/>
              </a:prstGeom>
              <a:noFill/>
            </p:spPr>
            <p:txBody>
              <a:bodyPr wrap="square" rtlCol="0">
                <a:spAutoFit/>
              </a:bodyPr>
              <a:lstStyle/>
              <a:p>
                <a:r>
                  <a:rPr lang="en-US" sz="2000" dirty="0"/>
                  <a:t>So, for the given circuit, </a:t>
                </a:r>
                <a:endParaRPr lang="en-IN" sz="2000" dirty="0"/>
              </a:p>
            </p:txBody>
          </p:sp>
          <p:graphicFrame>
            <p:nvGraphicFramePr>
              <p:cNvPr id="17" name="Object 16"/>
              <p:cNvGraphicFramePr>
                <a:graphicFrameLocks noChangeAspect="1"/>
              </p:cNvGraphicFramePr>
              <p:nvPr>
                <p:extLst>
                  <p:ext uri="{D42A27DB-BD31-4B8C-83A1-F6EECF244321}">
                    <p14:modId xmlns:p14="http://schemas.microsoft.com/office/powerpoint/2010/main" val="368005696"/>
                  </p:ext>
                </p:extLst>
              </p:nvPr>
            </p:nvGraphicFramePr>
            <p:xfrm>
              <a:off x="3131840" y="4905692"/>
              <a:ext cx="2346210" cy="320705"/>
            </p:xfrm>
            <a:graphic>
              <a:graphicData uri="http://schemas.openxmlformats.org/presentationml/2006/ole">
                <mc:AlternateContent xmlns:mc="http://schemas.openxmlformats.org/markup-compatibility/2006">
                  <mc:Choice xmlns:v="urn:schemas-microsoft-com:vml" Requires="v">
                    <p:oleObj spid="_x0000_s40856" name="Equation" r:id="rId15" imgW="1765300" imgH="241300" progId="Equation.3">
                      <p:embed/>
                    </p:oleObj>
                  </mc:Choice>
                  <mc:Fallback>
                    <p:oleObj name="Equation" r:id="rId15" imgW="1765300" imgH="241300" progId="Equation.3">
                      <p:embed/>
                      <p:pic>
                        <p:nvPicPr>
                          <p:cNvPr id="0" name="Picture 28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1840" y="4905692"/>
                            <a:ext cx="2346210" cy="3207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323528" y="5348932"/>
                <a:ext cx="8460940" cy="707886"/>
              </a:xfrm>
              <a:prstGeom prst="rect">
                <a:avLst/>
              </a:prstGeom>
              <a:noFill/>
            </p:spPr>
            <p:txBody>
              <a:bodyPr wrap="square" rtlCol="0">
                <a:spAutoFit/>
              </a:bodyPr>
              <a:lstStyle/>
              <a:p>
                <a:r>
                  <a:rPr lang="en-US" sz="2000" dirty="0"/>
                  <a:t>The output is low while the capacitor discharges from 2V</a:t>
                </a:r>
                <a:r>
                  <a:rPr lang="en-US" sz="1100" b="1" dirty="0"/>
                  <a:t>cc</a:t>
                </a:r>
                <a:r>
                  <a:rPr lang="en-US" sz="2000" dirty="0"/>
                  <a:t>/3 to V</a:t>
                </a:r>
                <a:r>
                  <a:rPr lang="en-US" sz="1100" b="1" dirty="0"/>
                  <a:t>cc</a:t>
                </a:r>
                <a:r>
                  <a:rPr lang="en-US" sz="2000" dirty="0"/>
                  <a:t>/3 and the voltage across the capacitor is given by, </a:t>
                </a:r>
                <a:endParaRPr lang="en-IN" sz="2000" dirty="0"/>
              </a:p>
            </p:txBody>
          </p:sp>
          <p:graphicFrame>
            <p:nvGraphicFramePr>
              <p:cNvPr id="19" name="Object 18"/>
              <p:cNvGraphicFramePr>
                <a:graphicFrameLocks noChangeAspect="1"/>
              </p:cNvGraphicFramePr>
              <p:nvPr>
                <p:extLst>
                  <p:ext uri="{D42A27DB-BD31-4B8C-83A1-F6EECF244321}">
                    <p14:modId xmlns:p14="http://schemas.microsoft.com/office/powerpoint/2010/main" val="1693300877"/>
                  </p:ext>
                </p:extLst>
              </p:nvPr>
            </p:nvGraphicFramePr>
            <p:xfrm>
              <a:off x="4713660" y="5790693"/>
              <a:ext cx="1728192" cy="620807"/>
            </p:xfrm>
            <a:graphic>
              <a:graphicData uri="http://schemas.openxmlformats.org/presentationml/2006/ole">
                <mc:AlternateContent xmlns:mc="http://schemas.openxmlformats.org/markup-compatibility/2006">
                  <mc:Choice xmlns:v="urn:schemas-microsoft-com:vml" Requires="v">
                    <p:oleObj spid="_x0000_s40857" name="Equation" r:id="rId17" imgW="1308100" imgH="469900" progId="Equation.3">
                      <p:embed/>
                    </p:oleObj>
                  </mc:Choice>
                  <mc:Fallback>
                    <p:oleObj name="Equation" r:id="rId17" imgW="1308100" imgH="469900" progId="Equation.3">
                      <p:embed/>
                      <p:pic>
                        <p:nvPicPr>
                          <p:cNvPr id="0" name="Picture 28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13660" y="5790693"/>
                            <a:ext cx="1728192" cy="6208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 name="TextBox 2"/>
            <p:cNvSpPr txBox="1"/>
            <p:nvPr/>
          </p:nvSpPr>
          <p:spPr>
            <a:xfrm>
              <a:off x="5530428" y="4436945"/>
              <a:ext cx="2016224" cy="369332"/>
            </a:xfrm>
            <a:prstGeom prst="rect">
              <a:avLst/>
            </a:prstGeom>
            <a:noFill/>
          </p:spPr>
          <p:txBody>
            <a:bodyPr wrap="square" rtlCol="0">
              <a:spAutoFit/>
            </a:bodyPr>
            <a:lstStyle/>
            <a:p>
              <a:r>
                <a:rPr lang="en-US" dirty="0"/>
                <a:t>…… Charging time</a:t>
              </a:r>
              <a:endParaRPr lang="en-IN" dirty="0"/>
            </a:p>
          </p:txBody>
        </p:sp>
      </p:grpSp>
    </p:spTree>
    <p:extLst>
      <p:ext uri="{BB962C8B-B14F-4D97-AF65-F5344CB8AC3E}">
        <p14:creationId xmlns:p14="http://schemas.microsoft.com/office/powerpoint/2010/main" val="3147410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50106"/>
          </a:xfrm>
        </p:spPr>
        <p:txBody>
          <a:bodyPr>
            <a:normAutofit/>
          </a:bodyPr>
          <a:lstStyle/>
          <a:p>
            <a:r>
              <a:rPr lang="en-US" sz="4000" b="1" dirty="0">
                <a:solidFill>
                  <a:schemeClr val="accent5">
                    <a:lumMod val="75000"/>
                  </a:schemeClr>
                </a:solidFill>
              </a:rPr>
              <a:t>Astable Multivibrator- Analysis</a:t>
            </a:r>
            <a:endParaRPr lang="en-IN" sz="4000" dirty="0"/>
          </a:p>
        </p:txBody>
      </p:sp>
      <p:sp>
        <p:nvSpPr>
          <p:cNvPr id="4" name="Slide Number Placeholder 3"/>
          <p:cNvSpPr>
            <a:spLocks noGrp="1"/>
          </p:cNvSpPr>
          <p:nvPr>
            <p:ph type="sldNum" sz="quarter" idx="12"/>
          </p:nvPr>
        </p:nvSpPr>
        <p:spPr/>
        <p:txBody>
          <a:bodyPr/>
          <a:lstStyle/>
          <a:p>
            <a:fld id="{507DB826-CE9C-4492-9F3D-952E23697AB3}" type="slidenum">
              <a:rPr lang="en-IN" smtClean="0"/>
              <a:pPr/>
              <a:t>38</a:t>
            </a:fld>
            <a:endParaRPr lang="en-IN" dirty="0"/>
          </a:p>
        </p:txBody>
      </p:sp>
      <p:graphicFrame>
        <p:nvGraphicFramePr>
          <p:cNvPr id="12" name="Object 11"/>
          <p:cNvGraphicFramePr>
            <a:graphicFrameLocks noChangeAspect="1"/>
          </p:cNvGraphicFramePr>
          <p:nvPr>
            <p:extLst>
              <p:ext uri="{D42A27DB-BD31-4B8C-83A1-F6EECF244321}">
                <p14:modId xmlns:p14="http://schemas.microsoft.com/office/powerpoint/2010/main" val="3800024858"/>
              </p:ext>
            </p:extLst>
          </p:nvPr>
        </p:nvGraphicFramePr>
        <p:xfrm>
          <a:off x="3131840" y="1676197"/>
          <a:ext cx="1590857" cy="305316"/>
        </p:xfrm>
        <a:graphic>
          <a:graphicData uri="http://schemas.openxmlformats.org/presentationml/2006/ole">
            <mc:AlternateContent xmlns:mc="http://schemas.openxmlformats.org/markup-compatibility/2006">
              <mc:Choice xmlns:v="urn:schemas-microsoft-com:vml" Requires="v">
                <p:oleObj spid="_x0000_s48658" name="Equation" r:id="rId3" imgW="1257120" imgH="241200" progId="Equation.3">
                  <p:embed/>
                </p:oleObj>
              </mc:Choice>
              <mc:Fallback>
                <p:oleObj name="Equation" r:id="rId3" imgW="1257120" imgH="241200" progId="Equation.3">
                  <p:embed/>
                  <p:pic>
                    <p:nvPicPr>
                      <p:cNvPr id="0" name="Picture 24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1676197"/>
                        <a:ext cx="1590857" cy="305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5"/>
          <p:cNvGrpSpPr/>
          <p:nvPr/>
        </p:nvGrpSpPr>
        <p:grpSpPr>
          <a:xfrm>
            <a:off x="285664" y="980728"/>
            <a:ext cx="8432216" cy="5400600"/>
            <a:chOff x="285664" y="980728"/>
            <a:chExt cx="8432216" cy="5400600"/>
          </a:xfrm>
        </p:grpSpPr>
        <p:grpSp>
          <p:nvGrpSpPr>
            <p:cNvPr id="3" name="Group 2"/>
            <p:cNvGrpSpPr/>
            <p:nvPr/>
          </p:nvGrpSpPr>
          <p:grpSpPr>
            <a:xfrm>
              <a:off x="285664" y="980728"/>
              <a:ext cx="8432216" cy="5400600"/>
              <a:chOff x="285664" y="980728"/>
              <a:chExt cx="8432216" cy="5400600"/>
            </a:xfrm>
          </p:grpSpPr>
          <p:grpSp>
            <p:nvGrpSpPr>
              <p:cNvPr id="24" name="Group 23"/>
              <p:cNvGrpSpPr/>
              <p:nvPr/>
            </p:nvGrpSpPr>
            <p:grpSpPr>
              <a:xfrm>
                <a:off x="285664" y="980728"/>
                <a:ext cx="8432216" cy="5400600"/>
                <a:chOff x="285664" y="1124744"/>
                <a:chExt cx="8432216" cy="5400600"/>
              </a:xfrm>
            </p:grpSpPr>
            <p:sp>
              <p:nvSpPr>
                <p:cNvPr id="10" name="TextBox 9"/>
                <p:cNvSpPr txBox="1"/>
                <p:nvPr/>
              </p:nvSpPr>
              <p:spPr>
                <a:xfrm>
                  <a:off x="827584" y="1124744"/>
                  <a:ext cx="5328592" cy="400110"/>
                </a:xfrm>
                <a:prstGeom prst="rect">
                  <a:avLst/>
                </a:prstGeom>
                <a:noFill/>
              </p:spPr>
              <p:txBody>
                <a:bodyPr wrap="square" rtlCol="0">
                  <a:spAutoFit/>
                </a:bodyPr>
                <a:lstStyle/>
                <a:p>
                  <a:r>
                    <a:rPr lang="en-US" sz="2000" dirty="0"/>
                    <a:t>After solving, we get, t=0.69RC</a:t>
                  </a:r>
                  <a:endParaRPr lang="en-IN" sz="2000" dirty="0"/>
                </a:p>
              </p:txBody>
            </p:sp>
            <p:sp>
              <p:nvSpPr>
                <p:cNvPr id="11" name="TextBox 10"/>
                <p:cNvSpPr txBox="1"/>
                <p:nvPr/>
              </p:nvSpPr>
              <p:spPr>
                <a:xfrm>
                  <a:off x="827584" y="1628800"/>
                  <a:ext cx="3816424" cy="400110"/>
                </a:xfrm>
                <a:prstGeom prst="rect">
                  <a:avLst/>
                </a:prstGeom>
                <a:noFill/>
              </p:spPr>
              <p:txBody>
                <a:bodyPr wrap="square" rtlCol="0">
                  <a:spAutoFit/>
                </a:bodyPr>
                <a:lstStyle/>
                <a:p>
                  <a:r>
                    <a:rPr lang="en-US" sz="2000" dirty="0"/>
                    <a:t>For the given circuit</a:t>
                  </a:r>
                  <a:r>
                    <a:rPr lang="en-US" dirty="0"/>
                    <a:t>,</a:t>
                  </a:r>
                  <a:endParaRPr lang="en-IN" dirty="0"/>
                </a:p>
              </p:txBody>
            </p:sp>
            <p:sp>
              <p:nvSpPr>
                <p:cNvPr id="13" name="TextBox 12"/>
                <p:cNvSpPr txBox="1"/>
                <p:nvPr/>
              </p:nvSpPr>
              <p:spPr>
                <a:xfrm>
                  <a:off x="395536" y="2080389"/>
                  <a:ext cx="8322344" cy="400110"/>
                </a:xfrm>
                <a:prstGeom prst="rect">
                  <a:avLst/>
                </a:prstGeom>
                <a:noFill/>
              </p:spPr>
              <p:txBody>
                <a:bodyPr wrap="square" rtlCol="0">
                  <a:spAutoFit/>
                </a:bodyPr>
                <a:lstStyle/>
                <a:p>
                  <a:r>
                    <a:rPr lang="en-US" sz="2000" dirty="0"/>
                    <a:t>Both R</a:t>
                  </a:r>
                  <a:r>
                    <a:rPr lang="en-US" sz="1100" b="1" dirty="0"/>
                    <a:t>A</a:t>
                  </a:r>
                  <a:r>
                    <a:rPr lang="en-US" sz="2000" dirty="0"/>
                    <a:t> and R</a:t>
                  </a:r>
                  <a:r>
                    <a:rPr lang="en-US" sz="1100" b="1" dirty="0"/>
                    <a:t>B</a:t>
                  </a:r>
                  <a:r>
                    <a:rPr lang="en-US" sz="2000" dirty="0"/>
                    <a:t> are in the charge path, but only R</a:t>
                  </a:r>
                  <a:r>
                    <a:rPr lang="en-US" sz="1100" b="1" dirty="0"/>
                    <a:t>B</a:t>
                  </a:r>
                  <a:r>
                    <a:rPr lang="en-US" sz="2000" dirty="0"/>
                    <a:t> is in the discharge path.</a:t>
                  </a:r>
                  <a:endParaRPr lang="en-IN" sz="2000" dirty="0"/>
                </a:p>
              </p:txBody>
            </p:sp>
            <p:sp>
              <p:nvSpPr>
                <p:cNvPr id="14" name="TextBox 13"/>
                <p:cNvSpPr txBox="1"/>
                <p:nvPr/>
              </p:nvSpPr>
              <p:spPr>
                <a:xfrm>
                  <a:off x="683568" y="2504812"/>
                  <a:ext cx="2376264" cy="369332"/>
                </a:xfrm>
                <a:prstGeom prst="rect">
                  <a:avLst/>
                </a:prstGeom>
                <a:noFill/>
              </p:spPr>
              <p:txBody>
                <a:bodyPr wrap="square" rtlCol="0">
                  <a:spAutoFit/>
                </a:bodyPr>
                <a:lstStyle/>
                <a:p>
                  <a:r>
                    <a:rPr lang="en-US" dirty="0"/>
                    <a:t>The total time period,</a:t>
                  </a:r>
                  <a:endParaRPr lang="en-IN" dirty="0"/>
                </a:p>
              </p:txBody>
            </p:sp>
            <p:graphicFrame>
              <p:nvGraphicFramePr>
                <p:cNvPr id="15" name="Object 14"/>
                <p:cNvGraphicFramePr>
                  <a:graphicFrameLocks noChangeAspect="1"/>
                </p:cNvGraphicFramePr>
                <p:nvPr>
                  <p:extLst>
                    <p:ext uri="{D42A27DB-BD31-4B8C-83A1-F6EECF244321}">
                      <p14:modId xmlns:p14="http://schemas.microsoft.com/office/powerpoint/2010/main" val="2865272555"/>
                    </p:ext>
                  </p:extLst>
                </p:nvPr>
              </p:nvGraphicFramePr>
              <p:xfrm>
                <a:off x="427088" y="2525837"/>
                <a:ext cx="288032" cy="288032"/>
              </p:xfrm>
              <a:graphic>
                <a:graphicData uri="http://schemas.openxmlformats.org/presentationml/2006/ole">
                  <mc:AlternateContent xmlns:mc="http://schemas.openxmlformats.org/markup-compatibility/2006">
                    <mc:Choice xmlns:v="urn:schemas-microsoft-com:vml" Requires="v">
                      <p:oleObj spid="_x0000_s48659" name="Equation" r:id="rId5" imgW="152280" imgH="152280" progId="Equation.3">
                        <p:embed/>
                      </p:oleObj>
                    </mc:Choice>
                    <mc:Fallback>
                      <p:oleObj name="Equation" r:id="rId5" imgW="152280" imgH="152280" progId="Equation.3">
                        <p:embed/>
                        <p:pic>
                          <p:nvPicPr>
                            <p:cNvPr id="0" name="Picture 24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088" y="2525837"/>
                              <a:ext cx="288032"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8903011"/>
                    </p:ext>
                  </p:extLst>
                </p:nvPr>
              </p:nvGraphicFramePr>
              <p:xfrm>
                <a:off x="2627784" y="2874144"/>
                <a:ext cx="4602591" cy="384944"/>
              </p:xfrm>
              <a:graphic>
                <a:graphicData uri="http://schemas.openxmlformats.org/presentationml/2006/ole">
                  <mc:AlternateContent xmlns:mc="http://schemas.openxmlformats.org/markup-compatibility/2006">
                    <mc:Choice xmlns:v="urn:schemas-microsoft-com:vml" Requires="v">
                      <p:oleObj spid="_x0000_s48660" name="Equation" r:id="rId7" imgW="3492360" imgH="291960" progId="Equation.3">
                        <p:embed/>
                      </p:oleObj>
                    </mc:Choice>
                    <mc:Fallback>
                      <p:oleObj name="Equation" r:id="rId7" imgW="3492360" imgH="291960" progId="Equation.3">
                        <p:embed/>
                        <p:pic>
                          <p:nvPicPr>
                            <p:cNvPr id="0" name="Picture 24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2874144"/>
                              <a:ext cx="4602591" cy="384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100072922"/>
                    </p:ext>
                  </p:extLst>
                </p:nvPr>
              </p:nvGraphicFramePr>
              <p:xfrm>
                <a:off x="705147" y="3573016"/>
                <a:ext cx="7326031" cy="360040"/>
              </p:xfrm>
              <a:graphic>
                <a:graphicData uri="http://schemas.openxmlformats.org/presentationml/2006/ole">
                  <mc:AlternateContent xmlns:mc="http://schemas.openxmlformats.org/markup-compatibility/2006">
                    <mc:Choice xmlns:v="urn:schemas-microsoft-com:vml" Requires="v">
                      <p:oleObj spid="_x0000_s48661" name="Equation" r:id="rId9" imgW="5943600" imgH="291960" progId="Equation.3">
                        <p:embed/>
                      </p:oleObj>
                    </mc:Choice>
                    <mc:Fallback>
                      <p:oleObj name="Equation" r:id="rId9" imgW="5943600" imgH="291960" progId="Equation.3">
                        <p:embed/>
                        <p:pic>
                          <p:nvPicPr>
                            <p:cNvPr id="0" name="Picture 24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5147" y="3573016"/>
                              <a:ext cx="7326031"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6320965"/>
                    </p:ext>
                  </p:extLst>
                </p:nvPr>
              </p:nvGraphicFramePr>
              <p:xfrm>
                <a:off x="1908932" y="4205243"/>
                <a:ext cx="3352800" cy="533400"/>
              </p:xfrm>
              <a:graphic>
                <a:graphicData uri="http://schemas.openxmlformats.org/presentationml/2006/ole">
                  <mc:AlternateContent xmlns:mc="http://schemas.openxmlformats.org/markup-compatibility/2006">
                    <mc:Choice xmlns:v="urn:schemas-microsoft-com:vml" Requires="v">
                      <p:oleObj spid="_x0000_s48662" name="Equation" r:id="rId11" imgW="3352680" imgH="533160" progId="Equation.3">
                        <p:embed/>
                      </p:oleObj>
                    </mc:Choice>
                    <mc:Fallback>
                      <p:oleObj name="Equation" r:id="rId11" imgW="3352680" imgH="533160" progId="Equation.3">
                        <p:embed/>
                        <p:pic>
                          <p:nvPicPr>
                            <p:cNvPr id="0" name="Picture 24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932" y="4205243"/>
                              <a:ext cx="3352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539552" y="4221088"/>
                  <a:ext cx="1656184" cy="400110"/>
                </a:xfrm>
                <a:prstGeom prst="rect">
                  <a:avLst/>
                </a:prstGeom>
                <a:noFill/>
              </p:spPr>
              <p:txBody>
                <a:bodyPr wrap="square" rtlCol="0">
                  <a:spAutoFit/>
                </a:bodyPr>
                <a:lstStyle/>
                <a:p>
                  <a:r>
                    <a:rPr lang="en-US" sz="2000" dirty="0"/>
                    <a:t>Frequency</a:t>
                  </a:r>
                  <a:r>
                    <a:rPr lang="en-US" dirty="0"/>
                    <a:t>,</a:t>
                  </a:r>
                  <a:endParaRPr lang="en-IN" dirty="0"/>
                </a:p>
              </p:txBody>
            </p:sp>
            <p:sp>
              <p:nvSpPr>
                <p:cNvPr id="21" name="TextBox 20"/>
                <p:cNvSpPr txBox="1"/>
                <p:nvPr/>
              </p:nvSpPr>
              <p:spPr>
                <a:xfrm>
                  <a:off x="285664" y="4757082"/>
                  <a:ext cx="1694048" cy="400110"/>
                </a:xfrm>
                <a:prstGeom prst="rect">
                  <a:avLst/>
                </a:prstGeom>
                <a:noFill/>
              </p:spPr>
              <p:txBody>
                <a:bodyPr wrap="square" rtlCol="0">
                  <a:spAutoFit/>
                </a:bodyPr>
                <a:lstStyle/>
                <a:p>
                  <a:r>
                    <a:rPr lang="en-US" sz="2000" dirty="0"/>
                    <a:t>Duty Cycle,</a:t>
                  </a:r>
                  <a:endParaRPr lang="en-IN" sz="2000" dirty="0"/>
                </a:p>
              </p:txBody>
            </p:sp>
            <p:graphicFrame>
              <p:nvGraphicFramePr>
                <p:cNvPr id="22" name="Object 21"/>
                <p:cNvGraphicFramePr>
                  <a:graphicFrameLocks noChangeAspect="1"/>
                </p:cNvGraphicFramePr>
                <p:nvPr>
                  <p:extLst>
                    <p:ext uri="{D42A27DB-BD31-4B8C-83A1-F6EECF244321}">
                      <p14:modId xmlns:p14="http://schemas.microsoft.com/office/powerpoint/2010/main" val="195450933"/>
                    </p:ext>
                  </p:extLst>
                </p:nvPr>
              </p:nvGraphicFramePr>
              <p:xfrm>
                <a:off x="1691680" y="4957136"/>
                <a:ext cx="6102292" cy="704111"/>
              </p:xfrm>
              <a:graphic>
                <a:graphicData uri="http://schemas.openxmlformats.org/presentationml/2006/ole">
                  <mc:AlternateContent xmlns:mc="http://schemas.openxmlformats.org/markup-compatibility/2006">
                    <mc:Choice xmlns:v="urn:schemas-microsoft-com:vml" Requires="v">
                      <p:oleObj spid="_x0000_s48663" name="Equation" r:id="rId13" imgW="4952880" imgH="571320" progId="Equation.3">
                        <p:embed/>
                      </p:oleObj>
                    </mc:Choice>
                    <mc:Fallback>
                      <p:oleObj name="Equation" r:id="rId13" imgW="4952880" imgH="571320" progId="Equation.3">
                        <p:embed/>
                        <p:pic>
                          <p:nvPicPr>
                            <p:cNvPr id="0" name="Picture 24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1680" y="4957136"/>
                              <a:ext cx="6102292" cy="7041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606695095"/>
                    </p:ext>
                  </p:extLst>
                </p:nvPr>
              </p:nvGraphicFramePr>
              <p:xfrm>
                <a:off x="1563232" y="5877272"/>
                <a:ext cx="5986951" cy="648072"/>
              </p:xfrm>
              <a:graphic>
                <a:graphicData uri="http://schemas.openxmlformats.org/presentationml/2006/ole">
                  <mc:AlternateContent xmlns:mc="http://schemas.openxmlformats.org/markup-compatibility/2006">
                    <mc:Choice xmlns:v="urn:schemas-microsoft-com:vml" Requires="v">
                      <p:oleObj spid="_x0000_s48664" name="Equation" r:id="rId15" imgW="4927320" imgH="533160" progId="Equation.3">
                        <p:embed/>
                      </p:oleObj>
                    </mc:Choice>
                    <mc:Fallback>
                      <p:oleObj name="Equation" r:id="rId15" imgW="4927320" imgH="533160" progId="Equation.3">
                        <p:embed/>
                        <p:pic>
                          <p:nvPicPr>
                            <p:cNvPr id="0" name="Picture 24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63232" y="5877272"/>
                              <a:ext cx="5986951"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TextBox 24"/>
              <p:cNvSpPr txBox="1"/>
              <p:nvPr/>
            </p:nvSpPr>
            <p:spPr>
              <a:xfrm>
                <a:off x="4656708" y="1554341"/>
                <a:ext cx="2736304" cy="369332"/>
              </a:xfrm>
              <a:prstGeom prst="rect">
                <a:avLst/>
              </a:prstGeom>
              <a:noFill/>
            </p:spPr>
            <p:txBody>
              <a:bodyPr wrap="square" rtlCol="0">
                <a:spAutoFit/>
              </a:bodyPr>
              <a:lstStyle/>
              <a:p>
                <a:r>
                  <a:rPr lang="en-US" dirty="0"/>
                  <a:t>…… Discharging time</a:t>
                </a:r>
                <a:endParaRPr lang="en-IN" dirty="0"/>
              </a:p>
            </p:txBody>
          </p:sp>
        </p:grpSp>
        <p:sp>
          <p:nvSpPr>
            <p:cNvPr id="5" name="TextBox 4"/>
            <p:cNvSpPr txBox="1"/>
            <p:nvPr/>
          </p:nvSpPr>
          <p:spPr>
            <a:xfrm>
              <a:off x="5270996" y="4073927"/>
              <a:ext cx="2973412" cy="369332"/>
            </a:xfrm>
            <a:prstGeom prst="rect">
              <a:avLst/>
            </a:prstGeom>
            <a:noFill/>
          </p:spPr>
          <p:txBody>
            <a:bodyPr wrap="square" rtlCol="0">
              <a:spAutoFit/>
            </a:bodyPr>
            <a:lstStyle/>
            <a:p>
              <a:r>
                <a:rPr lang="en-US" dirty="0"/>
                <a:t>…….1.45 is Error Constant</a:t>
              </a:r>
              <a:endParaRPr lang="en-IN" dirty="0"/>
            </a:p>
          </p:txBody>
        </p:sp>
      </p:grpSp>
    </p:spTree>
    <p:extLst>
      <p:ext uri="{BB962C8B-B14F-4D97-AF65-F5344CB8AC3E}">
        <p14:creationId xmlns:p14="http://schemas.microsoft.com/office/powerpoint/2010/main" val="3272413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5">
                    <a:lumMod val="75000"/>
                  </a:schemeClr>
                </a:solidFill>
              </a:rPr>
              <a:t>Behavior of the Astable Multivibrator</a:t>
            </a:r>
            <a:endParaRPr lang="en-IN" b="1" dirty="0">
              <a:solidFill>
                <a:schemeClr val="accent5">
                  <a:lumMod val="75000"/>
                </a:schemeClr>
              </a:solidFill>
            </a:endParaRPr>
          </a:p>
        </p:txBody>
      </p:sp>
      <p:sp>
        <p:nvSpPr>
          <p:cNvPr id="4" name="Rectangle 3"/>
          <p:cNvSpPr>
            <a:spLocks noGrp="1" noChangeArrowheads="1"/>
          </p:cNvSpPr>
          <p:nvPr/>
        </p:nvSpPr>
        <p:spPr bwMode="auto">
          <a:xfrm>
            <a:off x="333896" y="1556792"/>
            <a:ext cx="853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sz="2800" dirty="0"/>
              <a:t>The astable multivibrator is simply an oscillator. The astable multivibrator generates a continuous stream of rectangular off-on pulses that switch between two voltage levels.</a:t>
            </a:r>
          </a:p>
          <a:p>
            <a:r>
              <a:rPr lang="en-US" sz="2800" dirty="0"/>
              <a:t>The frequency of the pulses and their duty cycle are dependent upon the RC network values.</a:t>
            </a:r>
          </a:p>
          <a:p>
            <a:r>
              <a:rPr lang="en-US" sz="2800" dirty="0"/>
              <a:t>The capacitor C charges through the series resistors R</a:t>
            </a:r>
            <a:r>
              <a:rPr lang="en-US" sz="2800" baseline="-25000" dirty="0"/>
              <a:t>A</a:t>
            </a:r>
            <a:r>
              <a:rPr lang="en-US" sz="2800" dirty="0"/>
              <a:t> and R</a:t>
            </a:r>
            <a:r>
              <a:rPr lang="en-US" sz="2800" baseline="-25000" dirty="0"/>
              <a:t>B </a:t>
            </a:r>
            <a:r>
              <a:rPr lang="en-US" sz="2800" dirty="0"/>
              <a:t>with a time constant  (R</a:t>
            </a:r>
            <a:r>
              <a:rPr lang="en-US" sz="2800" baseline="-25000" dirty="0"/>
              <a:t>A</a:t>
            </a:r>
            <a:r>
              <a:rPr lang="en-US" sz="2800" dirty="0"/>
              <a:t> + R</a:t>
            </a:r>
            <a:r>
              <a:rPr lang="en-US" sz="2800" baseline="-25000" dirty="0"/>
              <a:t>B</a:t>
            </a:r>
            <a:r>
              <a:rPr lang="en-US" sz="2800" dirty="0"/>
              <a:t>)C.</a:t>
            </a:r>
          </a:p>
          <a:p>
            <a:r>
              <a:rPr lang="en-US" sz="2800" dirty="0"/>
              <a:t>The capacitor discharges through R</a:t>
            </a:r>
            <a:r>
              <a:rPr lang="en-US" sz="2800" baseline="-25000" dirty="0"/>
              <a:t>B</a:t>
            </a:r>
            <a:r>
              <a:rPr lang="en-US" sz="2800" dirty="0"/>
              <a:t> with a time constant of R</a:t>
            </a:r>
            <a:r>
              <a:rPr lang="en-US" sz="2800" baseline="-25000" dirty="0"/>
              <a:t>B</a:t>
            </a:r>
            <a:r>
              <a:rPr lang="en-US" sz="2800" dirty="0"/>
              <a:t>C</a:t>
            </a:r>
          </a:p>
          <a:p>
            <a:pPr>
              <a:buFont typeface="Monotype Sorts" pitchFamily="2" charset="2"/>
              <a:buNone/>
            </a:pPr>
            <a:endParaRPr lang="en-US" sz="2800" dirty="0"/>
          </a:p>
          <a:p>
            <a:pPr>
              <a:buFont typeface="Monotype Sorts" pitchFamily="2" charset="2"/>
              <a:buNone/>
            </a:pPr>
            <a:endParaRPr lang="en-US" sz="2400" dirty="0"/>
          </a:p>
        </p:txBody>
      </p:sp>
      <p:sp>
        <p:nvSpPr>
          <p:cNvPr id="3" name="Slide Number Placeholder 2"/>
          <p:cNvSpPr>
            <a:spLocks noGrp="1"/>
          </p:cNvSpPr>
          <p:nvPr>
            <p:ph type="sldNum" sz="quarter" idx="12"/>
          </p:nvPr>
        </p:nvSpPr>
        <p:spPr/>
        <p:txBody>
          <a:bodyPr/>
          <a:lstStyle/>
          <a:p>
            <a:fld id="{507DB826-CE9C-4492-9F3D-952E23697AB3}" type="slidenum">
              <a:rPr lang="en-IN" smtClean="0"/>
              <a:pPr/>
              <a:t>39</a:t>
            </a:fld>
            <a:endParaRPr lang="en-IN" dirty="0"/>
          </a:p>
        </p:txBody>
      </p:sp>
    </p:spTree>
    <p:extLst>
      <p:ext uri="{BB962C8B-B14F-4D97-AF65-F5344CB8AC3E}">
        <p14:creationId xmlns:p14="http://schemas.microsoft.com/office/powerpoint/2010/main" val="287819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a:solidFill>
                  <a:schemeClr val="accent5">
                    <a:lumMod val="75000"/>
                  </a:schemeClr>
                </a:solidFill>
              </a:rPr>
              <a:t>555 timer- Pin Description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21468043"/>
              </p:ext>
            </p:extLst>
          </p:nvPr>
        </p:nvGraphicFramePr>
        <p:xfrm>
          <a:off x="141412" y="1103660"/>
          <a:ext cx="8818884" cy="5589241"/>
        </p:xfrm>
        <a:graphic>
          <a:graphicData uri="http://schemas.openxmlformats.org/drawingml/2006/table">
            <a:tbl>
              <a:tblPr firstRow="1" bandRow="1">
                <a:tableStyleId>{5C22544A-7EE6-4342-B048-85BDC9FD1C3A}</a:tableStyleId>
              </a:tblPr>
              <a:tblGrid>
                <a:gridCol w="61416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7268616">
                  <a:extLst>
                    <a:ext uri="{9D8B030D-6E8A-4147-A177-3AD203B41FA5}">
                      <a16:colId xmlns:a16="http://schemas.microsoft.com/office/drawing/2014/main" val="20002"/>
                    </a:ext>
                  </a:extLst>
                </a:gridCol>
              </a:tblGrid>
              <a:tr h="433820">
                <a:tc>
                  <a:txBody>
                    <a:bodyPr/>
                    <a:lstStyle/>
                    <a:p>
                      <a:r>
                        <a:rPr lang="en-IN" sz="2000" dirty="0"/>
                        <a:t>Pin</a:t>
                      </a:r>
                    </a:p>
                  </a:txBody>
                  <a:tcPr anchor="ctr"/>
                </a:tc>
                <a:tc>
                  <a:txBody>
                    <a:bodyPr/>
                    <a:lstStyle/>
                    <a:p>
                      <a:r>
                        <a:rPr lang="en-IN" sz="2000" dirty="0"/>
                        <a:t>Name</a:t>
                      </a:r>
                    </a:p>
                  </a:txBody>
                  <a:tcPr anchor="ctr"/>
                </a:tc>
                <a:tc>
                  <a:txBody>
                    <a:bodyPr/>
                    <a:lstStyle/>
                    <a:p>
                      <a:r>
                        <a:rPr lang="en-IN" sz="2000" dirty="0"/>
                        <a:t>Purpose</a:t>
                      </a:r>
                    </a:p>
                  </a:txBody>
                  <a:tcPr anchor="ctr"/>
                </a:tc>
                <a:extLst>
                  <a:ext uri="{0D108BD9-81ED-4DB2-BD59-A6C34878D82A}">
                    <a16:rowId xmlns:a16="http://schemas.microsoft.com/office/drawing/2014/main" val="10000"/>
                  </a:ext>
                </a:extLst>
              </a:tr>
              <a:tr h="433820">
                <a:tc>
                  <a:txBody>
                    <a:bodyPr/>
                    <a:lstStyle/>
                    <a:p>
                      <a:r>
                        <a:rPr lang="en-IN" sz="2000" dirty="0"/>
                        <a:t>1</a:t>
                      </a:r>
                    </a:p>
                  </a:txBody>
                  <a:tcPr anchor="ctr"/>
                </a:tc>
                <a:tc>
                  <a:txBody>
                    <a:bodyPr/>
                    <a:lstStyle/>
                    <a:p>
                      <a:r>
                        <a:rPr lang="en-IN" sz="2000" dirty="0"/>
                        <a:t>GND</a:t>
                      </a:r>
                    </a:p>
                  </a:txBody>
                  <a:tcPr anchor="ctr"/>
                </a:tc>
                <a:tc>
                  <a:txBody>
                    <a:bodyPr/>
                    <a:lstStyle/>
                    <a:p>
                      <a:r>
                        <a:rPr lang="en-IN" sz="2000" dirty="0"/>
                        <a:t>Ground, low level (0 V)</a:t>
                      </a:r>
                    </a:p>
                  </a:txBody>
                  <a:tcPr anchor="ctr"/>
                </a:tc>
                <a:extLst>
                  <a:ext uri="{0D108BD9-81ED-4DB2-BD59-A6C34878D82A}">
                    <a16:rowId xmlns:a16="http://schemas.microsoft.com/office/drawing/2014/main" val="10001"/>
                  </a:ext>
                </a:extLst>
              </a:tr>
              <a:tr h="678494">
                <a:tc>
                  <a:txBody>
                    <a:bodyPr/>
                    <a:lstStyle/>
                    <a:p>
                      <a:r>
                        <a:rPr lang="en-IN" sz="2000" dirty="0"/>
                        <a:t>2</a:t>
                      </a:r>
                    </a:p>
                  </a:txBody>
                  <a:tcPr anchor="ctr"/>
                </a:tc>
                <a:tc>
                  <a:txBody>
                    <a:bodyPr/>
                    <a:lstStyle/>
                    <a:p>
                      <a:r>
                        <a:rPr lang="en-IN" sz="2000" dirty="0"/>
                        <a:t>TRIG</a:t>
                      </a:r>
                    </a:p>
                  </a:txBody>
                  <a:tcPr anchor="ctr"/>
                </a:tc>
                <a:tc>
                  <a:txBody>
                    <a:bodyPr/>
                    <a:lstStyle/>
                    <a:p>
                      <a:r>
                        <a:rPr lang="en-IN" sz="2000" dirty="0"/>
                        <a:t>OUT rises, and interval starts, when this input falls below 1/3 </a:t>
                      </a:r>
                      <a:r>
                        <a:rPr lang="en-IN" sz="2000" i="1" dirty="0"/>
                        <a:t>V</a:t>
                      </a:r>
                      <a:r>
                        <a:rPr lang="en-IN" sz="2000" baseline="-25000" dirty="0"/>
                        <a:t>CC</a:t>
                      </a:r>
                      <a:r>
                        <a:rPr lang="en-IN" sz="2000" dirty="0"/>
                        <a:t>.</a:t>
                      </a:r>
                    </a:p>
                  </a:txBody>
                  <a:tcPr anchor="ctr"/>
                </a:tc>
                <a:extLst>
                  <a:ext uri="{0D108BD9-81ED-4DB2-BD59-A6C34878D82A}">
                    <a16:rowId xmlns:a16="http://schemas.microsoft.com/office/drawing/2014/main" val="10002"/>
                  </a:ext>
                </a:extLst>
              </a:tr>
              <a:tr h="433820">
                <a:tc>
                  <a:txBody>
                    <a:bodyPr/>
                    <a:lstStyle/>
                    <a:p>
                      <a:r>
                        <a:rPr lang="en-IN" sz="2000" dirty="0"/>
                        <a:t>3</a:t>
                      </a:r>
                    </a:p>
                  </a:txBody>
                  <a:tcPr anchor="ctr"/>
                </a:tc>
                <a:tc>
                  <a:txBody>
                    <a:bodyPr/>
                    <a:lstStyle/>
                    <a:p>
                      <a:r>
                        <a:rPr lang="en-IN" sz="2000" dirty="0"/>
                        <a:t>OUT</a:t>
                      </a:r>
                    </a:p>
                  </a:txBody>
                  <a:tcPr anchor="ctr"/>
                </a:tc>
                <a:tc>
                  <a:txBody>
                    <a:bodyPr/>
                    <a:lstStyle/>
                    <a:p>
                      <a:r>
                        <a:rPr lang="en-IN" sz="2000" dirty="0"/>
                        <a:t>This output is driven to approximately 1.7V below </a:t>
                      </a:r>
                      <a:r>
                        <a:rPr lang="en-IN" sz="2000" dirty="0">
                          <a:hlinkClick r:id="rId2" tooltip="Vcc"/>
                        </a:rPr>
                        <a:t>+</a:t>
                      </a:r>
                      <a:r>
                        <a:rPr lang="en-IN" sz="2000" i="1" dirty="0">
                          <a:hlinkClick r:id="rId2" tooltip="Vcc"/>
                        </a:rPr>
                        <a:t>V</a:t>
                      </a:r>
                      <a:r>
                        <a:rPr lang="en-IN" sz="2000" baseline="-25000" dirty="0">
                          <a:hlinkClick r:id="rId2" tooltip="Vcc"/>
                        </a:rPr>
                        <a:t>CC</a:t>
                      </a:r>
                      <a:r>
                        <a:rPr lang="en-IN" sz="2000" dirty="0"/>
                        <a:t> or GND.</a:t>
                      </a:r>
                    </a:p>
                  </a:txBody>
                  <a:tcPr anchor="ctr"/>
                </a:tc>
                <a:extLst>
                  <a:ext uri="{0D108BD9-81ED-4DB2-BD59-A6C34878D82A}">
                    <a16:rowId xmlns:a16="http://schemas.microsoft.com/office/drawing/2014/main" val="10003"/>
                  </a:ext>
                </a:extLst>
              </a:tr>
              <a:tr h="1069694">
                <a:tc>
                  <a:txBody>
                    <a:bodyPr/>
                    <a:lstStyle/>
                    <a:p>
                      <a:r>
                        <a:rPr lang="en-IN" sz="2000" dirty="0"/>
                        <a:t>4</a:t>
                      </a:r>
                    </a:p>
                  </a:txBody>
                  <a:tcPr anchor="ctr"/>
                </a:tc>
                <a:tc>
                  <a:txBody>
                    <a:bodyPr/>
                    <a:lstStyle/>
                    <a:p>
                      <a:r>
                        <a:rPr lang="en-IN" sz="2000" dirty="0">
                          <a:effectLst/>
                        </a:rPr>
                        <a:t>RESET</a:t>
                      </a:r>
                      <a:endParaRPr lang="en-IN" sz="2000" dirty="0"/>
                    </a:p>
                  </a:txBody>
                  <a:tcPr anchor="ctr"/>
                </a:tc>
                <a:tc>
                  <a:txBody>
                    <a:bodyPr/>
                    <a:lstStyle/>
                    <a:p>
                      <a:r>
                        <a:rPr lang="en-IN" sz="2000" dirty="0"/>
                        <a:t>A timing interval may be reset by driving this input to GND, but the timing does not begin again until RESET rises above approximately 0.7 volts. Overrides TRIG which overrides THR.</a:t>
                      </a:r>
                    </a:p>
                  </a:txBody>
                  <a:tcPr anchor="ctr"/>
                </a:tc>
                <a:extLst>
                  <a:ext uri="{0D108BD9-81ED-4DB2-BD59-A6C34878D82A}">
                    <a16:rowId xmlns:a16="http://schemas.microsoft.com/office/drawing/2014/main" val="10004"/>
                  </a:ext>
                </a:extLst>
              </a:tr>
              <a:tr h="678494">
                <a:tc>
                  <a:txBody>
                    <a:bodyPr/>
                    <a:lstStyle/>
                    <a:p>
                      <a:r>
                        <a:rPr lang="en-IN" sz="2000" dirty="0"/>
                        <a:t>5</a:t>
                      </a:r>
                    </a:p>
                  </a:txBody>
                  <a:tcPr anchor="ctr"/>
                </a:tc>
                <a:tc>
                  <a:txBody>
                    <a:bodyPr/>
                    <a:lstStyle/>
                    <a:p>
                      <a:r>
                        <a:rPr lang="en-IN" sz="2000" dirty="0"/>
                        <a:t>CTRL</a:t>
                      </a:r>
                    </a:p>
                  </a:txBody>
                  <a:tcPr anchor="ctr"/>
                </a:tc>
                <a:tc>
                  <a:txBody>
                    <a:bodyPr/>
                    <a:lstStyle/>
                    <a:p>
                      <a:r>
                        <a:rPr lang="en-IN" sz="2000" dirty="0"/>
                        <a:t>"Control" access to the internal voltage divider (by default, 2/3 </a:t>
                      </a:r>
                      <a:r>
                        <a:rPr lang="en-IN" sz="2000" i="1" dirty="0"/>
                        <a:t>V</a:t>
                      </a:r>
                      <a:r>
                        <a:rPr lang="en-IN" sz="2000" baseline="-25000" dirty="0"/>
                        <a:t>CC</a:t>
                      </a:r>
                      <a:r>
                        <a:rPr lang="en-IN" sz="2000" dirty="0"/>
                        <a:t>).</a:t>
                      </a:r>
                    </a:p>
                  </a:txBody>
                  <a:tcPr anchor="ctr"/>
                </a:tc>
                <a:extLst>
                  <a:ext uri="{0D108BD9-81ED-4DB2-BD59-A6C34878D82A}">
                    <a16:rowId xmlns:a16="http://schemas.microsoft.com/office/drawing/2014/main" val="10005"/>
                  </a:ext>
                </a:extLst>
              </a:tr>
              <a:tr h="678494">
                <a:tc>
                  <a:txBody>
                    <a:bodyPr/>
                    <a:lstStyle/>
                    <a:p>
                      <a:r>
                        <a:rPr lang="en-IN" sz="2000" dirty="0"/>
                        <a:t>6</a:t>
                      </a:r>
                    </a:p>
                  </a:txBody>
                  <a:tcPr anchor="ctr"/>
                </a:tc>
                <a:tc>
                  <a:txBody>
                    <a:bodyPr/>
                    <a:lstStyle/>
                    <a:p>
                      <a:r>
                        <a:rPr lang="en-IN" sz="2000" dirty="0"/>
                        <a:t>THR</a:t>
                      </a:r>
                    </a:p>
                  </a:txBody>
                  <a:tcPr anchor="ctr"/>
                </a:tc>
                <a:tc>
                  <a:txBody>
                    <a:bodyPr/>
                    <a:lstStyle/>
                    <a:p>
                      <a:r>
                        <a:rPr lang="en-IN" sz="2000" dirty="0"/>
                        <a:t>The interval ends when the voltage at THR is greater than at CTRL.</a:t>
                      </a:r>
                    </a:p>
                  </a:txBody>
                  <a:tcPr anchor="ctr"/>
                </a:tc>
                <a:extLst>
                  <a:ext uri="{0D108BD9-81ED-4DB2-BD59-A6C34878D82A}">
                    <a16:rowId xmlns:a16="http://schemas.microsoft.com/office/drawing/2014/main" val="10006"/>
                  </a:ext>
                </a:extLst>
              </a:tr>
              <a:tr h="748785">
                <a:tc>
                  <a:txBody>
                    <a:bodyPr/>
                    <a:lstStyle/>
                    <a:p>
                      <a:r>
                        <a:rPr lang="en-IN" sz="2000" dirty="0"/>
                        <a:t>7</a:t>
                      </a:r>
                    </a:p>
                  </a:txBody>
                  <a:tcPr anchor="ctr"/>
                </a:tc>
                <a:tc>
                  <a:txBody>
                    <a:bodyPr/>
                    <a:lstStyle/>
                    <a:p>
                      <a:r>
                        <a:rPr lang="en-IN" sz="2000" dirty="0"/>
                        <a:t>DIS</a:t>
                      </a:r>
                    </a:p>
                  </a:txBody>
                  <a:tcPr anchor="ctr"/>
                </a:tc>
                <a:tc>
                  <a:txBody>
                    <a:bodyPr/>
                    <a:lstStyle/>
                    <a:p>
                      <a:r>
                        <a:rPr lang="en-IN" sz="2000" dirty="0">
                          <a:hlinkClick r:id="rId3" tooltip="Open collector"/>
                        </a:rPr>
                        <a:t>Open collector</a:t>
                      </a:r>
                      <a:r>
                        <a:rPr lang="en-IN" sz="2000" dirty="0"/>
                        <a:t> output; may discharge a capacitor between intervals. In phase with output.</a:t>
                      </a:r>
                    </a:p>
                  </a:txBody>
                  <a:tcPr anchor="ctr"/>
                </a:tc>
                <a:extLst>
                  <a:ext uri="{0D108BD9-81ED-4DB2-BD59-A6C34878D82A}">
                    <a16:rowId xmlns:a16="http://schemas.microsoft.com/office/drawing/2014/main" val="10007"/>
                  </a:ext>
                </a:extLst>
              </a:tr>
              <a:tr h="433820">
                <a:tc>
                  <a:txBody>
                    <a:bodyPr/>
                    <a:lstStyle/>
                    <a:p>
                      <a:r>
                        <a:rPr lang="en-IN" sz="2000" dirty="0"/>
                        <a:t>8</a:t>
                      </a:r>
                    </a:p>
                  </a:txBody>
                  <a:tcPr anchor="ctr"/>
                </a:tc>
                <a:tc>
                  <a:txBody>
                    <a:bodyPr/>
                    <a:lstStyle/>
                    <a:p>
                      <a:r>
                        <a:rPr lang="en-IN" sz="2000" i="1" dirty="0"/>
                        <a:t>V</a:t>
                      </a:r>
                      <a:r>
                        <a:rPr lang="en-IN" sz="2000" dirty="0"/>
                        <a:t>+, </a:t>
                      </a:r>
                      <a:r>
                        <a:rPr lang="en-IN" sz="2000" i="1" dirty="0"/>
                        <a:t>V</a:t>
                      </a:r>
                      <a:r>
                        <a:rPr lang="en-IN" sz="2000" baseline="-25000" dirty="0"/>
                        <a:t>CC</a:t>
                      </a:r>
                      <a:endParaRPr lang="en-IN" sz="2000" dirty="0"/>
                    </a:p>
                  </a:txBody>
                  <a:tcPr anchor="ctr"/>
                </a:tc>
                <a:tc>
                  <a:txBody>
                    <a:bodyPr/>
                    <a:lstStyle/>
                    <a:p>
                      <a:r>
                        <a:rPr lang="en-IN" sz="2000" dirty="0"/>
                        <a:t>Positive supply voltage is usually between 3 and 15 V.</a:t>
                      </a:r>
                    </a:p>
                  </a:txBody>
                  <a:tcPr anchor="ctr"/>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507DB826-CE9C-4492-9F3D-952E23697AB3}" type="slidenum">
              <a:rPr lang="en-IN" smtClean="0"/>
              <a:pPr/>
              <a:t>4</a:t>
            </a:fld>
            <a:endParaRPr lang="en-IN" dirty="0"/>
          </a:p>
        </p:txBody>
      </p:sp>
    </p:spTree>
    <p:extLst>
      <p:ext uri="{BB962C8B-B14F-4D97-AF65-F5344CB8AC3E}">
        <p14:creationId xmlns:p14="http://schemas.microsoft.com/office/powerpoint/2010/main" val="4160417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5">
                    <a:lumMod val="75000"/>
                  </a:schemeClr>
                </a:solidFill>
              </a:rPr>
              <a:t>Uses of the Astable Multivibrator</a:t>
            </a:r>
            <a:endParaRPr lang="en-IN" sz="4000" b="1" dirty="0">
              <a:solidFill>
                <a:schemeClr val="accent5">
                  <a:lumMod val="75000"/>
                </a:schemeClr>
              </a:solidFill>
            </a:endParaRPr>
          </a:p>
        </p:txBody>
      </p:sp>
      <p:sp>
        <p:nvSpPr>
          <p:cNvPr id="4" name="Rectangle 3"/>
          <p:cNvSpPr>
            <a:spLocks noGrp="1" noChangeArrowheads="1"/>
          </p:cNvSpPr>
          <p:nvPr/>
        </p:nvSpPr>
        <p:spPr bwMode="auto">
          <a:xfrm>
            <a:off x="800100" y="1484784"/>
            <a:ext cx="7543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lvl="1"/>
            <a:r>
              <a:rPr lang="en-US" dirty="0"/>
              <a:t>Flashing LED’s</a:t>
            </a:r>
          </a:p>
          <a:p>
            <a:pPr lvl="1"/>
            <a:r>
              <a:rPr lang="en-US" dirty="0"/>
              <a:t>Pulse Width Modulation</a:t>
            </a:r>
          </a:p>
          <a:p>
            <a:pPr lvl="1"/>
            <a:r>
              <a:rPr lang="en-US" dirty="0"/>
              <a:t>Pulse Position Modulation</a:t>
            </a:r>
          </a:p>
          <a:p>
            <a:pPr lvl="1"/>
            <a:r>
              <a:rPr lang="en-US" dirty="0"/>
              <a:t>Periodic Timers </a:t>
            </a:r>
          </a:p>
          <a:p>
            <a:pPr lvl="1"/>
            <a:r>
              <a:rPr lang="en-IN" dirty="0"/>
              <a:t>Uses include </a:t>
            </a:r>
            <a:r>
              <a:rPr lang="en-IN" dirty="0">
                <a:hlinkClick r:id="rId2" tooltip="Light-emitting diode"/>
              </a:rPr>
              <a:t>LED</a:t>
            </a:r>
            <a:r>
              <a:rPr lang="en-IN" dirty="0"/>
              <a:t>s, pulse generation, logic clocks, security alarms and so on.</a:t>
            </a:r>
            <a:endParaRPr lang="en-US" dirty="0"/>
          </a:p>
        </p:txBody>
      </p:sp>
      <p:sp>
        <p:nvSpPr>
          <p:cNvPr id="3" name="Slide Number Placeholder 2"/>
          <p:cNvSpPr>
            <a:spLocks noGrp="1"/>
          </p:cNvSpPr>
          <p:nvPr>
            <p:ph type="sldNum" sz="quarter" idx="12"/>
          </p:nvPr>
        </p:nvSpPr>
        <p:spPr/>
        <p:txBody>
          <a:bodyPr/>
          <a:lstStyle/>
          <a:p>
            <a:fld id="{507DB826-CE9C-4492-9F3D-952E23697AB3}" type="slidenum">
              <a:rPr lang="en-IN" smtClean="0"/>
              <a:pPr/>
              <a:t>40</a:t>
            </a:fld>
            <a:endParaRPr lang="en-IN" dirty="0"/>
          </a:p>
        </p:txBody>
      </p:sp>
    </p:spTree>
    <p:extLst>
      <p:ext uri="{BB962C8B-B14F-4D97-AF65-F5344CB8AC3E}">
        <p14:creationId xmlns:p14="http://schemas.microsoft.com/office/powerpoint/2010/main" val="3161234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5">
                    <a:lumMod val="75000"/>
                  </a:schemeClr>
                </a:solidFill>
              </a:rPr>
              <a:t>Applications in Astable Mode</a:t>
            </a:r>
            <a:endParaRPr lang="en-IN" sz="4000" b="1" dirty="0">
              <a:solidFill>
                <a:schemeClr val="accent5">
                  <a:lumMod val="75000"/>
                </a:schemeClr>
              </a:solidFill>
            </a:endParaRPr>
          </a:p>
        </p:txBody>
      </p:sp>
      <p:sp>
        <p:nvSpPr>
          <p:cNvPr id="3" name="Slide Number Placeholder 2"/>
          <p:cNvSpPr>
            <a:spLocks noGrp="1"/>
          </p:cNvSpPr>
          <p:nvPr>
            <p:ph type="sldNum" sz="quarter" idx="12"/>
          </p:nvPr>
        </p:nvSpPr>
        <p:spPr/>
        <p:txBody>
          <a:bodyPr/>
          <a:lstStyle/>
          <a:p>
            <a:fld id="{507DB826-CE9C-4492-9F3D-952E23697AB3}" type="slidenum">
              <a:rPr lang="en-IN" smtClean="0"/>
              <a:pPr/>
              <a:t>41</a:t>
            </a:fld>
            <a:endParaRPr lang="en-IN" dirty="0"/>
          </a:p>
        </p:txBody>
      </p:sp>
      <p:sp>
        <p:nvSpPr>
          <p:cNvPr id="4" name="TextBox 3"/>
          <p:cNvSpPr txBox="1"/>
          <p:nvPr/>
        </p:nvSpPr>
        <p:spPr>
          <a:xfrm>
            <a:off x="1187624" y="1844824"/>
            <a:ext cx="5256584" cy="2232021"/>
          </a:xfrm>
          <a:prstGeom prst="rect">
            <a:avLst/>
          </a:prstGeom>
          <a:noFill/>
        </p:spPr>
        <p:txBody>
          <a:bodyPr wrap="square" rtlCol="0">
            <a:spAutoFit/>
          </a:bodyPr>
          <a:lstStyle/>
          <a:p>
            <a:pPr marL="342900" indent="-342900">
              <a:lnSpc>
                <a:spcPct val="150000"/>
              </a:lnSpc>
              <a:buAutoNum type="arabicPeriod"/>
            </a:pPr>
            <a:r>
              <a:rPr lang="en-US" sz="3200" dirty="0"/>
              <a:t>Square Generator</a:t>
            </a:r>
          </a:p>
          <a:p>
            <a:pPr marL="342900" indent="-342900">
              <a:lnSpc>
                <a:spcPct val="150000"/>
              </a:lnSpc>
              <a:buAutoNum type="arabicPeriod"/>
            </a:pPr>
            <a:r>
              <a:rPr lang="en-US" sz="3200" dirty="0"/>
              <a:t>FSK Generator</a:t>
            </a:r>
          </a:p>
          <a:p>
            <a:pPr marL="342900" indent="-342900">
              <a:lnSpc>
                <a:spcPct val="150000"/>
              </a:lnSpc>
              <a:buAutoNum type="arabicPeriod"/>
            </a:pPr>
            <a:r>
              <a:rPr lang="en-US" sz="3200" dirty="0"/>
              <a:t>Pulse Position Modulator</a:t>
            </a:r>
            <a:endParaRPr lang="en-IN" sz="3200" dirty="0"/>
          </a:p>
        </p:txBody>
      </p:sp>
    </p:spTree>
    <p:extLst>
      <p:ext uri="{BB962C8B-B14F-4D97-AF65-F5344CB8AC3E}">
        <p14:creationId xmlns:p14="http://schemas.microsoft.com/office/powerpoint/2010/main" val="3167097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90662"/>
            <a:ext cx="8229600" cy="706090"/>
          </a:xfrm>
        </p:spPr>
        <p:txBody>
          <a:bodyPr>
            <a:normAutofit fontScale="90000"/>
          </a:bodyPr>
          <a:lstStyle/>
          <a:p>
            <a:r>
              <a:rPr lang="en-US" b="1" dirty="0">
                <a:solidFill>
                  <a:schemeClr val="accent5">
                    <a:lumMod val="75000"/>
                  </a:schemeClr>
                </a:solidFill>
              </a:rPr>
              <a:t>1.Square Generator</a:t>
            </a:r>
            <a:br>
              <a:rPr lang="en-US" dirty="0"/>
            </a:br>
            <a:endParaRPr lang="en-IN" dirty="0"/>
          </a:p>
        </p:txBody>
      </p:sp>
      <p:sp>
        <p:nvSpPr>
          <p:cNvPr id="4" name="Slide Number Placeholder 3"/>
          <p:cNvSpPr>
            <a:spLocks noGrp="1"/>
          </p:cNvSpPr>
          <p:nvPr>
            <p:ph type="sldNum" sz="quarter" idx="12"/>
          </p:nvPr>
        </p:nvSpPr>
        <p:spPr/>
        <p:txBody>
          <a:bodyPr/>
          <a:lstStyle/>
          <a:p>
            <a:fld id="{507DB826-CE9C-4492-9F3D-952E23697AB3}" type="slidenum">
              <a:rPr lang="en-IN" smtClean="0"/>
              <a:pPr/>
              <a:t>42</a:t>
            </a:fld>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2598302742"/>
              </p:ext>
            </p:extLst>
          </p:nvPr>
        </p:nvGraphicFramePr>
        <p:xfrm>
          <a:off x="4849813" y="1557338"/>
          <a:ext cx="3554412" cy="1073150"/>
        </p:xfrm>
        <a:graphic>
          <a:graphicData uri="http://schemas.openxmlformats.org/presentationml/2006/ole">
            <mc:AlternateContent xmlns:mc="http://schemas.openxmlformats.org/markup-compatibility/2006">
              <mc:Choice xmlns:v="urn:schemas-microsoft-com:vml" Requires="v">
                <p:oleObj spid="_x0000_s12650" name="Equation" r:id="rId3" imgW="2857320" imgH="863280" progId="Equation.3">
                  <p:embed/>
                </p:oleObj>
              </mc:Choice>
              <mc:Fallback>
                <p:oleObj name="Equation" r:id="rId3" imgW="2857320" imgH="863280" progId="Equation.3">
                  <p:embed/>
                  <p:pic>
                    <p:nvPicPr>
                      <p:cNvPr id="0" name="Picture 3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9813" y="1557338"/>
                        <a:ext cx="3554412"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51520" y="4259530"/>
            <a:ext cx="8640960" cy="1754326"/>
          </a:xfrm>
          <a:prstGeom prst="rect">
            <a:avLst/>
          </a:prstGeom>
          <a:noFill/>
        </p:spPr>
        <p:txBody>
          <a:bodyPr wrap="square" rtlCol="0">
            <a:spAutoFit/>
          </a:bodyPr>
          <a:lstStyle/>
          <a:p>
            <a:pPr marL="457200" indent="-457200">
              <a:lnSpc>
                <a:spcPct val="150000"/>
              </a:lnSpc>
              <a:buFont typeface="Wingdings" pitchFamily="2" charset="2"/>
              <a:buChar char="Ø"/>
            </a:pPr>
            <a:r>
              <a:rPr lang="en-US" sz="2400" dirty="0"/>
              <a:t>To avoid excessive discharge current through Q</a:t>
            </a:r>
            <a:r>
              <a:rPr lang="en-US" sz="1100" b="1" dirty="0"/>
              <a:t>1</a:t>
            </a:r>
            <a:r>
              <a:rPr lang="en-US" sz="2400" dirty="0"/>
              <a:t> when R</a:t>
            </a:r>
            <a:r>
              <a:rPr lang="en-US" sz="1100" b="1" dirty="0"/>
              <a:t>1</a:t>
            </a:r>
            <a:r>
              <a:rPr lang="en-US" sz="2400" dirty="0"/>
              <a:t>=0 connect a diode across R</a:t>
            </a:r>
            <a:r>
              <a:rPr lang="en-US" sz="1100" b="1" dirty="0"/>
              <a:t>2</a:t>
            </a:r>
            <a:r>
              <a:rPr lang="en-US" sz="2400" dirty="0"/>
              <a:t>, place a variable R in place of R</a:t>
            </a:r>
            <a:r>
              <a:rPr lang="en-US" sz="1100" b="1" dirty="0"/>
              <a:t>1</a:t>
            </a:r>
            <a:r>
              <a:rPr lang="en-US" sz="2400" dirty="0"/>
              <a:t>.</a:t>
            </a:r>
          </a:p>
          <a:p>
            <a:pPr marL="457200" indent="-457200">
              <a:lnSpc>
                <a:spcPct val="150000"/>
              </a:lnSpc>
              <a:buFont typeface="Wingdings" pitchFamily="2" charset="2"/>
              <a:buChar char="Ø"/>
            </a:pPr>
            <a:r>
              <a:rPr lang="en-US" sz="2400" dirty="0"/>
              <a:t>Charging path R</a:t>
            </a:r>
            <a:r>
              <a:rPr lang="en-US" sz="1100" b="1" dirty="0"/>
              <a:t>1</a:t>
            </a:r>
            <a:r>
              <a:rPr lang="en-US" sz="2400" dirty="0"/>
              <a:t> &amp; D; Discharging path R</a:t>
            </a:r>
            <a:r>
              <a:rPr lang="en-US" sz="1100" b="1" dirty="0"/>
              <a:t>2</a:t>
            </a:r>
            <a:r>
              <a:rPr lang="en-US" sz="2400" dirty="0"/>
              <a:t> &amp; pin 7.</a:t>
            </a:r>
            <a:endParaRPr lang="en-IN" sz="2400" dirty="0"/>
          </a:p>
        </p:txBody>
      </p:sp>
      <p:grpSp>
        <p:nvGrpSpPr>
          <p:cNvPr id="10" name="Group 9"/>
          <p:cNvGrpSpPr/>
          <p:nvPr/>
        </p:nvGrpSpPr>
        <p:grpSpPr>
          <a:xfrm>
            <a:off x="263723" y="1268760"/>
            <a:ext cx="4308153" cy="3002850"/>
            <a:chOff x="47823" y="1268760"/>
            <a:chExt cx="4668193" cy="3292336"/>
          </a:xfrm>
        </p:grpSpPr>
        <p:grpSp>
          <p:nvGrpSpPr>
            <p:cNvPr id="8" name="Group 7"/>
            <p:cNvGrpSpPr/>
            <p:nvPr/>
          </p:nvGrpSpPr>
          <p:grpSpPr>
            <a:xfrm>
              <a:off x="47823" y="1268760"/>
              <a:ext cx="4668193" cy="3292336"/>
              <a:chOff x="47823" y="1268760"/>
              <a:chExt cx="4668193" cy="3292336"/>
            </a:xfrm>
          </p:grpSpPr>
          <p:pic>
            <p:nvPicPr>
              <p:cNvPr id="1232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23" y="1268760"/>
                <a:ext cx="4668193" cy="3292336"/>
              </a:xfrm>
              <a:prstGeom prst="rect">
                <a:avLst/>
              </a:prstGeom>
              <a:ln/>
            </p:spPr>
            <p:style>
              <a:lnRef idx="2">
                <a:schemeClr val="accent2"/>
              </a:lnRef>
              <a:fillRef idx="1">
                <a:schemeClr val="lt1"/>
              </a:fillRef>
              <a:effectRef idx="0">
                <a:schemeClr val="accent2"/>
              </a:effectRef>
              <a:fontRef idx="minor">
                <a:schemeClr val="dk1"/>
              </a:fontRef>
            </p:style>
          </p:pic>
          <p:sp>
            <p:nvSpPr>
              <p:cNvPr id="6" name="TextBox 5"/>
              <p:cNvSpPr txBox="1"/>
              <p:nvPr/>
            </p:nvSpPr>
            <p:spPr>
              <a:xfrm>
                <a:off x="2954041" y="1832124"/>
                <a:ext cx="903826" cy="404937"/>
              </a:xfrm>
              <a:prstGeom prst="rect">
                <a:avLst/>
              </a:prstGeom>
              <a:noFill/>
            </p:spPr>
            <p:txBody>
              <a:bodyPr wrap="square" rtlCol="0">
                <a:spAutoFit/>
              </a:bodyPr>
              <a:lstStyle/>
              <a:p>
                <a:r>
                  <a:rPr lang="en-US" dirty="0"/>
                  <a:t>10µF</a:t>
                </a:r>
                <a:endParaRPr lang="en-IN" dirty="0"/>
              </a:p>
            </p:txBody>
          </p:sp>
          <p:sp>
            <p:nvSpPr>
              <p:cNvPr id="7" name="TextBox 6"/>
              <p:cNvSpPr txBox="1"/>
              <p:nvPr/>
            </p:nvSpPr>
            <p:spPr>
              <a:xfrm>
                <a:off x="2051720" y="3933056"/>
                <a:ext cx="576064" cy="338554"/>
              </a:xfrm>
              <a:prstGeom prst="rect">
                <a:avLst/>
              </a:prstGeom>
              <a:noFill/>
            </p:spPr>
            <p:txBody>
              <a:bodyPr wrap="square" rtlCol="0">
                <a:spAutoFit/>
              </a:bodyPr>
              <a:lstStyle/>
              <a:p>
                <a:r>
                  <a:rPr lang="en-US" sz="1600" dirty="0"/>
                  <a:t>C</a:t>
                </a:r>
                <a:r>
                  <a:rPr lang="en-US" sz="1000" b="1" dirty="0"/>
                  <a:t>1</a:t>
                </a:r>
                <a:endParaRPr lang="en-IN" sz="1000" b="1" dirty="0"/>
              </a:p>
            </p:txBody>
          </p:sp>
        </p:grpSp>
        <p:sp>
          <p:nvSpPr>
            <p:cNvPr id="9" name="TextBox 8"/>
            <p:cNvSpPr txBox="1"/>
            <p:nvPr/>
          </p:nvSpPr>
          <p:spPr>
            <a:xfrm>
              <a:off x="2653184" y="1814627"/>
              <a:ext cx="326256" cy="246221"/>
            </a:xfrm>
            <a:prstGeom prst="rect">
              <a:avLst/>
            </a:prstGeom>
            <a:noFill/>
          </p:spPr>
          <p:txBody>
            <a:bodyPr wrap="square" rtlCol="0">
              <a:spAutoFit/>
            </a:bodyPr>
            <a:lstStyle/>
            <a:p>
              <a:r>
                <a:rPr lang="en-US" sz="1000" b="1" dirty="0"/>
                <a:t>3</a:t>
              </a:r>
              <a:endParaRPr lang="en-IN" sz="1000" b="1" dirty="0"/>
            </a:p>
          </p:txBody>
        </p:sp>
      </p:grpSp>
      <p:sp>
        <p:nvSpPr>
          <p:cNvPr id="11" name="TextBox 10"/>
          <p:cNvSpPr txBox="1"/>
          <p:nvPr/>
        </p:nvSpPr>
        <p:spPr>
          <a:xfrm>
            <a:off x="2612243" y="3773071"/>
            <a:ext cx="3312368" cy="400110"/>
          </a:xfrm>
          <a:prstGeom prst="rect">
            <a:avLst/>
          </a:prstGeom>
          <a:noFill/>
        </p:spPr>
        <p:txBody>
          <a:bodyPr wrap="square" rtlCol="0">
            <a:spAutoFit/>
          </a:bodyPr>
          <a:lstStyle/>
          <a:p>
            <a:r>
              <a:rPr lang="en-US" sz="2000" b="1" dirty="0"/>
              <a:t>Fig: Square Wave Generator</a:t>
            </a:r>
            <a:endParaRPr lang="en-IN" sz="2000" b="1" dirty="0"/>
          </a:p>
        </p:txBody>
      </p:sp>
    </p:spTree>
    <p:extLst>
      <p:ext uri="{BB962C8B-B14F-4D97-AF65-F5344CB8AC3E}">
        <p14:creationId xmlns:p14="http://schemas.microsoft.com/office/powerpoint/2010/main" val="461719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5">
                    <a:lumMod val="75000"/>
                  </a:schemeClr>
                </a:solidFill>
              </a:rPr>
              <a:t>2. FSK Generator</a:t>
            </a:r>
            <a:endParaRPr lang="en-IN" sz="4000" b="1" dirty="0">
              <a:solidFill>
                <a:schemeClr val="accent5">
                  <a:lumMod val="75000"/>
                </a:schemeClr>
              </a:solidFill>
            </a:endParaRPr>
          </a:p>
        </p:txBody>
      </p:sp>
      <p:sp>
        <p:nvSpPr>
          <p:cNvPr id="4" name="Slide Number Placeholder 3"/>
          <p:cNvSpPr>
            <a:spLocks noGrp="1"/>
          </p:cNvSpPr>
          <p:nvPr>
            <p:ph type="sldNum" sz="quarter" idx="12"/>
          </p:nvPr>
        </p:nvSpPr>
        <p:spPr/>
        <p:txBody>
          <a:bodyPr/>
          <a:lstStyle/>
          <a:p>
            <a:fld id="{507DB826-CE9C-4492-9F3D-952E23697AB3}" type="slidenum">
              <a:rPr lang="en-IN" smtClean="0"/>
              <a:pPr/>
              <a:t>43</a:t>
            </a:fld>
            <a:endParaRPr lang="en-IN" dirty="0"/>
          </a:p>
        </p:txBody>
      </p:sp>
      <p:grpSp>
        <p:nvGrpSpPr>
          <p:cNvPr id="7" name="Group 6"/>
          <p:cNvGrpSpPr/>
          <p:nvPr/>
        </p:nvGrpSpPr>
        <p:grpSpPr>
          <a:xfrm>
            <a:off x="179512" y="1628799"/>
            <a:ext cx="8828508" cy="4524317"/>
            <a:chOff x="179512" y="1124743"/>
            <a:chExt cx="8828508" cy="4030499"/>
          </a:xfrm>
        </p:grpSpPr>
        <p:pic>
          <p:nvPicPr>
            <p:cNvPr id="512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24743"/>
              <a:ext cx="4248472" cy="2617153"/>
            </a:xfrm>
            <a:prstGeom prst="rect">
              <a:avLst/>
            </a:prstGeom>
          </p:spPr>
          <p:style>
            <a:lnRef idx="2">
              <a:schemeClr val="accent2"/>
            </a:lnRef>
            <a:fillRef idx="1">
              <a:schemeClr val="lt1"/>
            </a:fillRef>
            <a:effectRef idx="0">
              <a:schemeClr val="accent2"/>
            </a:effectRef>
            <a:fontRef idx="minor">
              <a:schemeClr val="dk1"/>
            </a:fontRef>
          </p:style>
        </p:pic>
        <p:sp>
          <p:nvSpPr>
            <p:cNvPr id="3" name="TextBox 2"/>
            <p:cNvSpPr txBox="1"/>
            <p:nvPr/>
          </p:nvSpPr>
          <p:spPr>
            <a:xfrm>
              <a:off x="4499992" y="1124744"/>
              <a:ext cx="4508028" cy="4030498"/>
            </a:xfrm>
            <a:prstGeom prst="rect">
              <a:avLst/>
            </a:prstGeom>
            <a:noFill/>
          </p:spPr>
          <p:txBody>
            <a:bodyPr wrap="square" rtlCol="0">
              <a:spAutoFit/>
            </a:bodyPr>
            <a:lstStyle/>
            <a:p>
              <a:pPr>
                <a:lnSpc>
                  <a:spcPct val="150000"/>
                </a:lnSpc>
              </a:pPr>
              <a:r>
                <a:rPr lang="en-US" sz="2400" b="1" dirty="0">
                  <a:solidFill>
                    <a:srgbClr val="FF0000"/>
                  </a:solidFill>
                </a:rPr>
                <a:t>Description:</a:t>
              </a:r>
            </a:p>
            <a:p>
              <a:pPr marL="342900" indent="-342900">
                <a:lnSpc>
                  <a:spcPct val="150000"/>
                </a:lnSpc>
                <a:buFont typeface="Wingdings" pitchFamily="2" charset="2"/>
                <a:buChar char="Ø"/>
              </a:pPr>
              <a:r>
                <a:rPr lang="en-US" sz="2400" dirty="0"/>
                <a:t>In  digital data communication, binary code is transmitted by shifting a carrier frequency between two preset frequencies. This type of transmission is called Frequency Shift Keying (FSK) technique.</a:t>
              </a:r>
            </a:p>
          </p:txBody>
        </p:sp>
        <p:sp>
          <p:nvSpPr>
            <p:cNvPr id="6" name="TextBox 5"/>
            <p:cNvSpPr txBox="1"/>
            <p:nvPr/>
          </p:nvSpPr>
          <p:spPr>
            <a:xfrm>
              <a:off x="1349642" y="4005064"/>
              <a:ext cx="2430270" cy="400110"/>
            </a:xfrm>
            <a:prstGeom prst="rect">
              <a:avLst/>
            </a:prstGeom>
            <a:noFill/>
          </p:spPr>
          <p:txBody>
            <a:bodyPr wrap="square" rtlCol="0">
              <a:spAutoFit/>
            </a:bodyPr>
            <a:lstStyle/>
            <a:p>
              <a:r>
                <a:rPr lang="en-US" sz="2000" b="1" dirty="0"/>
                <a:t>Fig: FSK Generator</a:t>
              </a:r>
              <a:endParaRPr lang="en-IN" sz="2000" b="1" dirty="0"/>
            </a:p>
          </p:txBody>
        </p:sp>
      </p:grpSp>
      <p:sp>
        <p:nvSpPr>
          <p:cNvPr id="8" name="TextBox 7"/>
          <p:cNvSpPr txBox="1"/>
          <p:nvPr/>
        </p:nvSpPr>
        <p:spPr>
          <a:xfrm>
            <a:off x="7026076" y="6283106"/>
            <a:ext cx="1152128" cy="369332"/>
          </a:xfrm>
          <a:prstGeom prst="rect">
            <a:avLst/>
          </a:prstGeom>
          <a:noFill/>
        </p:spPr>
        <p:txBody>
          <a:bodyPr wrap="square" rtlCol="0">
            <a:spAutoFit/>
          </a:bodyPr>
          <a:lstStyle/>
          <a:p>
            <a:r>
              <a:rPr lang="en-US" dirty="0">
                <a:solidFill>
                  <a:srgbClr val="FF0000"/>
                </a:solidFill>
              </a:rPr>
              <a:t>Contd…..</a:t>
            </a:r>
            <a:endParaRPr lang="en-IN" dirty="0">
              <a:solidFill>
                <a:srgbClr val="FF0000"/>
              </a:solidFill>
            </a:endParaRPr>
          </a:p>
        </p:txBody>
      </p:sp>
    </p:spTree>
    <p:extLst>
      <p:ext uri="{BB962C8B-B14F-4D97-AF65-F5344CB8AC3E}">
        <p14:creationId xmlns:p14="http://schemas.microsoft.com/office/powerpoint/2010/main" val="1956465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4000" b="1" dirty="0">
                <a:solidFill>
                  <a:schemeClr val="accent5">
                    <a:lumMod val="75000"/>
                  </a:schemeClr>
                </a:solidFill>
              </a:rPr>
              <a:t>FSK Generator</a:t>
            </a:r>
            <a:endParaRPr lang="en-IN" sz="4000" dirty="0"/>
          </a:p>
        </p:txBody>
      </p:sp>
      <p:sp>
        <p:nvSpPr>
          <p:cNvPr id="4" name="Slide Number Placeholder 3"/>
          <p:cNvSpPr>
            <a:spLocks noGrp="1"/>
          </p:cNvSpPr>
          <p:nvPr>
            <p:ph type="sldNum" sz="quarter" idx="12"/>
          </p:nvPr>
        </p:nvSpPr>
        <p:spPr/>
        <p:txBody>
          <a:bodyPr/>
          <a:lstStyle/>
          <a:p>
            <a:fld id="{507DB826-CE9C-4492-9F3D-952E23697AB3}" type="slidenum">
              <a:rPr lang="en-IN" smtClean="0"/>
              <a:pPr/>
              <a:t>44</a:t>
            </a:fld>
            <a:endParaRPr lang="en-IN" dirty="0"/>
          </a:p>
        </p:txBody>
      </p:sp>
      <p:grpSp>
        <p:nvGrpSpPr>
          <p:cNvPr id="10" name="Group 9"/>
          <p:cNvGrpSpPr/>
          <p:nvPr/>
        </p:nvGrpSpPr>
        <p:grpSpPr>
          <a:xfrm>
            <a:off x="276424" y="1260446"/>
            <a:ext cx="8388932" cy="4702204"/>
            <a:chOff x="276424" y="1260446"/>
            <a:chExt cx="8388932" cy="4702204"/>
          </a:xfrm>
        </p:grpSpPr>
        <p:grpSp>
          <p:nvGrpSpPr>
            <p:cNvPr id="8" name="Group 7"/>
            <p:cNvGrpSpPr/>
            <p:nvPr/>
          </p:nvGrpSpPr>
          <p:grpSpPr>
            <a:xfrm>
              <a:off x="384920" y="3182268"/>
              <a:ext cx="8037288" cy="2780382"/>
              <a:chOff x="207120" y="1441252"/>
              <a:chExt cx="8037288" cy="2780382"/>
            </a:xfrm>
          </p:grpSpPr>
          <p:sp>
            <p:nvSpPr>
              <p:cNvPr id="3" name="TextBox 2"/>
              <p:cNvSpPr txBox="1"/>
              <p:nvPr/>
            </p:nvSpPr>
            <p:spPr>
              <a:xfrm>
                <a:off x="207120" y="1441252"/>
                <a:ext cx="6597128" cy="461665"/>
              </a:xfrm>
              <a:prstGeom prst="rect">
                <a:avLst/>
              </a:prstGeom>
              <a:noFill/>
            </p:spPr>
            <p:txBody>
              <a:bodyPr wrap="square" rtlCol="0">
                <a:spAutoFit/>
              </a:bodyPr>
              <a:lstStyle/>
              <a:p>
                <a:r>
                  <a:rPr lang="en-US" sz="2400" dirty="0"/>
                  <a:t>The frequency of the output wave form given by,</a:t>
                </a:r>
                <a:endParaRPr lang="en-IN"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2702929221"/>
                  </p:ext>
                </p:extLst>
              </p:nvPr>
            </p:nvGraphicFramePr>
            <p:xfrm>
              <a:off x="4481513" y="1902297"/>
              <a:ext cx="1763712" cy="661987"/>
            </p:xfrm>
            <a:graphic>
              <a:graphicData uri="http://schemas.openxmlformats.org/presentationml/2006/ole">
                <mc:AlternateContent xmlns:mc="http://schemas.openxmlformats.org/markup-compatibility/2006">
                  <mc:Choice xmlns:v="urn:schemas-microsoft-com:vml" Requires="v">
                    <p:oleObj spid="_x0000_s14026" name="Equation" r:id="rId3" imgW="1422360" imgH="533160" progId="Equation.3">
                      <p:embed/>
                    </p:oleObj>
                  </mc:Choice>
                  <mc:Fallback>
                    <p:oleObj name="Equation" r:id="rId3" imgW="1422360" imgH="533160" progId="Equation.3">
                      <p:embed/>
                      <p:pic>
                        <p:nvPicPr>
                          <p:cNvPr id="0" name="Picture 6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1513" y="1902297"/>
                            <a:ext cx="1763712"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97372" y="2749570"/>
                <a:ext cx="7547036" cy="461665"/>
              </a:xfrm>
              <a:prstGeom prst="rect">
                <a:avLst/>
              </a:prstGeom>
              <a:noFill/>
            </p:spPr>
            <p:txBody>
              <a:bodyPr wrap="square" rtlCol="0">
                <a:spAutoFit/>
              </a:bodyPr>
              <a:lstStyle/>
              <a:p>
                <a:r>
                  <a:rPr lang="en-US" sz="2400" dirty="0"/>
                  <a:t>When input digital is LOW, Q</a:t>
                </a:r>
                <a:r>
                  <a:rPr lang="en-US" sz="1200" b="1" dirty="0"/>
                  <a:t>1</a:t>
                </a:r>
                <a:r>
                  <a:rPr lang="en-US" sz="2400" dirty="0"/>
                  <a:t> is ON then R</a:t>
                </a:r>
                <a:r>
                  <a:rPr lang="en-US" sz="1200" b="1" dirty="0"/>
                  <a:t>3</a:t>
                </a:r>
                <a:r>
                  <a:rPr lang="en-US" sz="2400" dirty="0"/>
                  <a:t> parallel R</a:t>
                </a:r>
                <a:r>
                  <a:rPr lang="en-US" sz="1200" b="1" dirty="0"/>
                  <a:t>1</a:t>
                </a:r>
                <a:endParaRPr lang="en-IN" sz="12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3758615308"/>
                  </p:ext>
                </p:extLst>
              </p:nvPr>
            </p:nvGraphicFramePr>
            <p:xfrm>
              <a:off x="2647950" y="3429472"/>
              <a:ext cx="2708275" cy="792162"/>
            </p:xfrm>
            <a:graphic>
              <a:graphicData uri="http://schemas.openxmlformats.org/presentationml/2006/ole">
                <mc:AlternateContent xmlns:mc="http://schemas.openxmlformats.org/markup-compatibility/2006">
                  <mc:Choice xmlns:v="urn:schemas-microsoft-com:vml" Requires="v">
                    <p:oleObj spid="_x0000_s14027" name="Equation" r:id="rId5" imgW="1866600" imgH="545760" progId="Equation.3">
                      <p:embed/>
                    </p:oleObj>
                  </mc:Choice>
                  <mc:Fallback>
                    <p:oleObj name="Equation" r:id="rId5" imgW="1866600" imgH="545760" progId="Equation.3">
                      <p:embed/>
                      <p:pic>
                        <p:nvPicPr>
                          <p:cNvPr id="0" name="Picture 6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950" y="3429472"/>
                            <a:ext cx="2708275"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TextBox 8"/>
            <p:cNvSpPr txBox="1"/>
            <p:nvPr/>
          </p:nvSpPr>
          <p:spPr>
            <a:xfrm>
              <a:off x="276424" y="1260446"/>
              <a:ext cx="8388932" cy="2123658"/>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t>A 555 timer is astable mode can be used to generate FSK signal.</a:t>
              </a:r>
            </a:p>
            <a:p>
              <a:pPr marL="342900" indent="-342900">
                <a:lnSpc>
                  <a:spcPct val="150000"/>
                </a:lnSpc>
                <a:buFont typeface="Wingdings" pitchFamily="2" charset="2"/>
                <a:buChar char="Ø"/>
              </a:pPr>
              <a:r>
                <a:rPr lang="en-US" sz="2400" dirty="0"/>
                <a:t>When input digital data is HIGH, T</a:t>
              </a:r>
              <a:r>
                <a:rPr lang="en-US" sz="1200" b="1" dirty="0"/>
                <a:t>1</a:t>
              </a:r>
              <a:r>
                <a:rPr lang="en-US" sz="2400" dirty="0"/>
                <a:t> is OFF &amp; 555 timer works as normal astable multivibrator.</a:t>
              </a:r>
              <a:endParaRPr lang="en-IN" sz="2400" dirty="0"/>
            </a:p>
            <a:p>
              <a:endParaRPr lang="en-IN" sz="2400" dirty="0"/>
            </a:p>
          </p:txBody>
        </p:sp>
      </p:grpSp>
    </p:spTree>
    <p:extLst>
      <p:ext uri="{BB962C8B-B14F-4D97-AF65-F5344CB8AC3E}">
        <p14:creationId xmlns:p14="http://schemas.microsoft.com/office/powerpoint/2010/main" val="328590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856" y="116632"/>
            <a:ext cx="8229600" cy="864032"/>
          </a:xfrm>
        </p:spPr>
        <p:txBody>
          <a:bodyPr>
            <a:normAutofit/>
          </a:bodyPr>
          <a:lstStyle/>
          <a:p>
            <a:r>
              <a:rPr lang="en-US" sz="4000" b="1" dirty="0">
                <a:solidFill>
                  <a:schemeClr val="accent5">
                    <a:lumMod val="75000"/>
                  </a:schemeClr>
                </a:solidFill>
              </a:rPr>
              <a:t>2. Pulse Position Modulator</a:t>
            </a:r>
            <a:endParaRPr lang="en-IN" sz="4000" dirty="0"/>
          </a:p>
        </p:txBody>
      </p:sp>
      <p:sp>
        <p:nvSpPr>
          <p:cNvPr id="4" name="Slide Number Placeholder 3"/>
          <p:cNvSpPr>
            <a:spLocks noGrp="1"/>
          </p:cNvSpPr>
          <p:nvPr>
            <p:ph type="sldNum" sz="quarter" idx="12"/>
          </p:nvPr>
        </p:nvSpPr>
        <p:spPr/>
        <p:txBody>
          <a:bodyPr/>
          <a:lstStyle/>
          <a:p>
            <a:fld id="{507DB826-CE9C-4492-9F3D-952E23697AB3}" type="slidenum">
              <a:rPr lang="en-IN" smtClean="0"/>
              <a:pPr/>
              <a:t>45</a:t>
            </a:fld>
            <a:endParaRPr lang="en-IN" dirty="0"/>
          </a:p>
        </p:txBody>
      </p:sp>
      <p:grpSp>
        <p:nvGrpSpPr>
          <p:cNvPr id="11" name="Group 10"/>
          <p:cNvGrpSpPr/>
          <p:nvPr/>
        </p:nvGrpSpPr>
        <p:grpSpPr>
          <a:xfrm>
            <a:off x="306109" y="800656"/>
            <a:ext cx="8723591" cy="6186309"/>
            <a:chOff x="306109" y="800656"/>
            <a:chExt cx="8723591" cy="6186309"/>
          </a:xfrm>
        </p:grpSpPr>
        <p:grpSp>
          <p:nvGrpSpPr>
            <p:cNvPr id="9" name="Group 8"/>
            <p:cNvGrpSpPr/>
            <p:nvPr/>
          </p:nvGrpSpPr>
          <p:grpSpPr>
            <a:xfrm>
              <a:off x="306109" y="980664"/>
              <a:ext cx="4063177" cy="5699979"/>
              <a:chOff x="292799" y="826630"/>
              <a:chExt cx="3901211" cy="6052321"/>
            </a:xfrm>
          </p:grpSpPr>
          <p:sp>
            <p:nvSpPr>
              <p:cNvPr id="6" name="TextBox 5"/>
              <p:cNvSpPr txBox="1"/>
              <p:nvPr/>
            </p:nvSpPr>
            <p:spPr>
              <a:xfrm>
                <a:off x="305578" y="3785990"/>
                <a:ext cx="3888432" cy="392162"/>
              </a:xfrm>
              <a:prstGeom prst="rect">
                <a:avLst/>
              </a:prstGeom>
              <a:noFill/>
            </p:spPr>
            <p:txBody>
              <a:bodyPr wrap="square" rtlCol="0">
                <a:spAutoFit/>
              </a:bodyPr>
              <a:lstStyle/>
              <a:p>
                <a:r>
                  <a:rPr lang="en-US" b="1" dirty="0"/>
                  <a:t>Fig (a): Pulse position Modulator</a:t>
                </a:r>
                <a:endParaRPr lang="en-IN" b="1" dirty="0"/>
              </a:p>
            </p:txBody>
          </p:sp>
          <p:grpSp>
            <p:nvGrpSpPr>
              <p:cNvPr id="8" name="Group 7"/>
              <p:cNvGrpSpPr/>
              <p:nvPr/>
            </p:nvGrpSpPr>
            <p:grpSpPr>
              <a:xfrm>
                <a:off x="292799" y="826630"/>
                <a:ext cx="3640608" cy="6052321"/>
                <a:chOff x="46811" y="1197326"/>
                <a:chExt cx="3640608" cy="6052321"/>
              </a:xfrm>
            </p:grpSpPr>
            <p:grpSp>
              <p:nvGrpSpPr>
                <p:cNvPr id="3" name="Group 2"/>
                <p:cNvGrpSpPr/>
                <p:nvPr/>
              </p:nvGrpSpPr>
              <p:grpSpPr>
                <a:xfrm>
                  <a:off x="85978" y="1197326"/>
                  <a:ext cx="3601441" cy="5519256"/>
                  <a:chOff x="85978" y="1197326"/>
                  <a:chExt cx="3601441" cy="5519256"/>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8" y="1197326"/>
                    <a:ext cx="3601441" cy="2959934"/>
                  </a:xfrm>
                  <a:prstGeom prst="rect">
                    <a:avLst/>
                  </a:prstGeom>
                  <a:ln/>
                </p:spPr>
                <p:style>
                  <a:lnRef idx="2">
                    <a:schemeClr val="accent1"/>
                  </a:lnRef>
                  <a:fillRef idx="1">
                    <a:schemeClr val="lt1"/>
                  </a:fillRef>
                  <a:effectRef idx="0">
                    <a:schemeClr val="accent1"/>
                  </a:effectRef>
                  <a:fontRef idx="minor">
                    <a:schemeClr val="dk1"/>
                  </a:fontRef>
                </p:style>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67" y="4621376"/>
                    <a:ext cx="3283343" cy="2095206"/>
                  </a:xfrm>
                  <a:prstGeom prst="rect">
                    <a:avLst/>
                  </a:prstGeom>
                  <a:ln/>
                </p:spPr>
                <p:style>
                  <a:lnRef idx="2">
                    <a:schemeClr val="accent1"/>
                  </a:lnRef>
                  <a:fillRef idx="1">
                    <a:schemeClr val="lt1"/>
                  </a:fillRef>
                  <a:effectRef idx="0">
                    <a:schemeClr val="accent1"/>
                  </a:effectRef>
                  <a:fontRef idx="minor">
                    <a:schemeClr val="dk1"/>
                  </a:fontRef>
                </p:style>
              </p:pic>
            </p:grpSp>
            <p:sp>
              <p:nvSpPr>
                <p:cNvPr id="7" name="TextBox 6"/>
                <p:cNvSpPr txBox="1"/>
                <p:nvPr/>
              </p:nvSpPr>
              <p:spPr>
                <a:xfrm>
                  <a:off x="46811" y="6857485"/>
                  <a:ext cx="3384376" cy="392162"/>
                </a:xfrm>
                <a:prstGeom prst="rect">
                  <a:avLst/>
                </a:prstGeom>
                <a:noFill/>
              </p:spPr>
              <p:txBody>
                <a:bodyPr wrap="square" rtlCol="0">
                  <a:spAutoFit/>
                </a:bodyPr>
                <a:lstStyle/>
                <a:p>
                  <a:r>
                    <a:rPr lang="en-US" b="1" dirty="0"/>
                    <a:t>Fig (b): Output Wave Form of PPM</a:t>
                  </a:r>
                  <a:endParaRPr lang="en-IN" b="1" dirty="0"/>
                </a:p>
              </p:txBody>
            </p:sp>
          </p:grpSp>
        </p:grpSp>
        <p:sp>
          <p:nvSpPr>
            <p:cNvPr id="10" name="TextBox 9"/>
            <p:cNvSpPr txBox="1"/>
            <p:nvPr/>
          </p:nvSpPr>
          <p:spPr>
            <a:xfrm>
              <a:off x="4067293" y="800656"/>
              <a:ext cx="4962407" cy="6186309"/>
            </a:xfrm>
            <a:prstGeom prst="rect">
              <a:avLst/>
            </a:prstGeom>
            <a:noFill/>
          </p:spPr>
          <p:txBody>
            <a:bodyPr wrap="square" rtlCol="0">
              <a:spAutoFit/>
            </a:bodyPr>
            <a:lstStyle/>
            <a:p>
              <a:pPr>
                <a:lnSpc>
                  <a:spcPct val="150000"/>
                </a:lnSpc>
              </a:pPr>
              <a:r>
                <a:rPr lang="en-US" sz="2200" b="1" dirty="0">
                  <a:solidFill>
                    <a:srgbClr val="FF0000"/>
                  </a:solidFill>
                </a:rPr>
                <a:t>Description:</a:t>
              </a:r>
            </a:p>
            <a:p>
              <a:pPr marL="285750" indent="-285750">
                <a:lnSpc>
                  <a:spcPct val="150000"/>
                </a:lnSpc>
                <a:buFont typeface="Wingdings" pitchFamily="2" charset="2"/>
                <a:buChar char="Ø"/>
              </a:pPr>
              <a:r>
                <a:rPr lang="en-US" sz="2200" dirty="0"/>
                <a:t>The pulse position modulator can be constructed by applying a modulating signal to pin 5 of a 555 timer connected for astable operation. </a:t>
              </a:r>
            </a:p>
            <a:p>
              <a:pPr marL="285750" indent="-285750">
                <a:lnSpc>
                  <a:spcPct val="150000"/>
                </a:lnSpc>
                <a:buFont typeface="Wingdings" pitchFamily="2" charset="2"/>
                <a:buChar char="Ø"/>
              </a:pPr>
              <a:r>
                <a:rPr lang="en-US" sz="2200" dirty="0"/>
                <a:t>The output pulse position varies with the modulating signal, since the threshold voltage and hence the time delay is varied. </a:t>
              </a:r>
            </a:p>
            <a:p>
              <a:pPr marL="285750" indent="-285750">
                <a:lnSpc>
                  <a:spcPct val="150000"/>
                </a:lnSpc>
                <a:buFont typeface="Wingdings" pitchFamily="2" charset="2"/>
                <a:buChar char="Ø"/>
              </a:pPr>
              <a:r>
                <a:rPr lang="en-US" sz="2200" dirty="0"/>
                <a:t>The output waveform that the frequency is varying leading to pulse position modulation.</a:t>
              </a:r>
              <a:endParaRPr lang="en-IN" sz="2200" dirty="0"/>
            </a:p>
          </p:txBody>
        </p:sp>
      </p:grpSp>
    </p:spTree>
    <p:extLst>
      <p:ext uri="{BB962C8B-B14F-4D97-AF65-F5344CB8AC3E}">
        <p14:creationId xmlns:p14="http://schemas.microsoft.com/office/powerpoint/2010/main" val="1355613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a:bodyPr>
          <a:lstStyle/>
          <a:p>
            <a:r>
              <a:rPr lang="en-US" sz="4000" b="1" dirty="0">
                <a:solidFill>
                  <a:schemeClr val="accent5">
                    <a:lumMod val="75000"/>
                  </a:schemeClr>
                </a:solidFill>
              </a:rPr>
              <a:t>Astable Multivibrator</a:t>
            </a:r>
            <a:endParaRPr lang="en-IN" sz="4000" b="1" dirty="0">
              <a:solidFill>
                <a:schemeClr val="accent5">
                  <a:lumMod val="75000"/>
                </a:schemeClr>
              </a:solidFill>
            </a:endParaRPr>
          </a:p>
        </p:txBody>
      </p:sp>
      <p:sp>
        <p:nvSpPr>
          <p:cNvPr id="4" name="Slide Number Placeholder 3"/>
          <p:cNvSpPr>
            <a:spLocks noGrp="1"/>
          </p:cNvSpPr>
          <p:nvPr>
            <p:ph type="sldNum" sz="quarter" idx="12"/>
          </p:nvPr>
        </p:nvSpPr>
        <p:spPr/>
        <p:txBody>
          <a:bodyPr/>
          <a:lstStyle/>
          <a:p>
            <a:fld id="{507DB826-CE9C-4492-9F3D-952E23697AB3}" type="slidenum">
              <a:rPr lang="en-IN" smtClean="0"/>
              <a:pPr/>
              <a:t>46</a:t>
            </a:fld>
            <a:endParaRPr lang="en-IN" dirty="0"/>
          </a:p>
        </p:txBody>
      </p:sp>
      <p:grpSp>
        <p:nvGrpSpPr>
          <p:cNvPr id="16" name="Group 15"/>
          <p:cNvGrpSpPr/>
          <p:nvPr/>
        </p:nvGrpSpPr>
        <p:grpSpPr>
          <a:xfrm>
            <a:off x="136525" y="871096"/>
            <a:ext cx="8819455" cy="5478294"/>
            <a:chOff x="73025" y="871096"/>
            <a:chExt cx="8819455" cy="5478294"/>
          </a:xfrm>
        </p:grpSpPr>
        <p:sp>
          <p:nvSpPr>
            <p:cNvPr id="6" name="TextBox 5"/>
            <p:cNvSpPr txBox="1"/>
            <p:nvPr/>
          </p:nvSpPr>
          <p:spPr>
            <a:xfrm>
              <a:off x="107504" y="871096"/>
              <a:ext cx="8784976" cy="2954655"/>
            </a:xfrm>
            <a:prstGeom prst="rect">
              <a:avLst/>
            </a:prstGeom>
            <a:noFill/>
          </p:spPr>
          <p:txBody>
            <a:bodyPr wrap="square" rtlCol="0">
              <a:spAutoFit/>
            </a:bodyPr>
            <a:lstStyle/>
            <a:p>
              <a:pPr>
                <a:lnSpc>
                  <a:spcPct val="150000"/>
                </a:lnSpc>
              </a:pPr>
              <a:r>
                <a:rPr lang="en-US" sz="2000" b="1" dirty="0"/>
                <a:t>Problem:</a:t>
              </a:r>
            </a:p>
            <a:p>
              <a:pPr>
                <a:lnSpc>
                  <a:spcPct val="150000"/>
                </a:lnSpc>
              </a:pPr>
              <a:r>
                <a:rPr lang="en-US" sz="2000" dirty="0"/>
                <a:t>In the astable multivibrator of fig, RA=2.2K</a:t>
              </a:r>
              <a:r>
                <a:rPr lang="el-GR" sz="2000" dirty="0"/>
                <a:t>Ω</a:t>
              </a:r>
              <a:r>
                <a:rPr lang="en-US" sz="2000" dirty="0"/>
                <a:t>, RB=3.9K</a:t>
              </a:r>
              <a:r>
                <a:rPr lang="el-GR" sz="2000" dirty="0"/>
                <a:t> Ω</a:t>
              </a:r>
              <a:r>
                <a:rPr lang="en-US" sz="2000" dirty="0"/>
                <a:t> and C=0.1µF. Determine the positive pulse width t</a:t>
              </a:r>
              <a:r>
                <a:rPr lang="en-US" sz="1100" b="1" dirty="0"/>
                <a:t>H</a:t>
              </a:r>
              <a:r>
                <a:rPr lang="en-US" sz="2000" dirty="0"/>
                <a:t>, negative pulse width t</a:t>
              </a:r>
              <a:r>
                <a:rPr lang="en-US" sz="1100" dirty="0"/>
                <a:t>Low</a:t>
              </a:r>
              <a:r>
                <a:rPr lang="en-US" sz="2000" dirty="0"/>
                <a:t>, and free-running frequency f</a:t>
              </a:r>
              <a:r>
                <a:rPr lang="en-US" sz="1100" b="1" dirty="0"/>
                <a:t>o</a:t>
              </a:r>
              <a:r>
                <a:rPr lang="en-US" sz="2000" b="1" dirty="0"/>
                <a:t>.</a:t>
              </a:r>
            </a:p>
            <a:p>
              <a:pPr>
                <a:lnSpc>
                  <a:spcPct val="150000"/>
                </a:lnSpc>
              </a:pPr>
              <a:r>
                <a:rPr lang="en-US" sz="2000" b="1" dirty="0"/>
                <a:t>Solution:</a:t>
              </a:r>
            </a:p>
            <a:p>
              <a:pPr>
                <a:lnSpc>
                  <a:spcPct val="150000"/>
                </a:lnSpc>
              </a:pPr>
              <a:endParaRPr lang="en-US" sz="2000" b="1" dirty="0"/>
            </a:p>
            <a:p>
              <a:pPr>
                <a:lnSpc>
                  <a:spcPct val="150000"/>
                </a:lnSpc>
              </a:pPr>
              <a:endParaRPr lang="en-US" sz="1200" b="1" dirty="0"/>
            </a:p>
            <a:p>
              <a:pPr>
                <a:lnSpc>
                  <a:spcPct val="150000"/>
                </a:lnSpc>
              </a:pPr>
              <a:endParaRPr lang="en-IN" sz="1200" b="1" dirty="0"/>
            </a:p>
          </p:txBody>
        </p:sp>
        <p:graphicFrame>
          <p:nvGraphicFramePr>
            <p:cNvPr id="8" name="Object 7"/>
            <p:cNvGraphicFramePr>
              <a:graphicFrameLocks noChangeAspect="1"/>
            </p:cNvGraphicFramePr>
            <p:nvPr>
              <p:extLst>
                <p:ext uri="{D42A27DB-BD31-4B8C-83A1-F6EECF244321}">
                  <p14:modId xmlns:p14="http://schemas.microsoft.com/office/powerpoint/2010/main" val="2867527819"/>
                </p:ext>
              </p:extLst>
            </p:nvPr>
          </p:nvGraphicFramePr>
          <p:xfrm>
            <a:off x="611560" y="3509616"/>
            <a:ext cx="6048672" cy="395386"/>
          </p:xfrm>
          <a:graphic>
            <a:graphicData uri="http://schemas.openxmlformats.org/presentationml/2006/ole">
              <mc:AlternateContent xmlns:mc="http://schemas.openxmlformats.org/markup-compatibility/2006">
                <mc:Choice xmlns:v="urn:schemas-microsoft-com:vml" Requires="v">
                  <p:oleObj spid="_x0000_s35539" name="Equation" r:id="rId3" imgW="4076640" imgH="266400" progId="Equation.3">
                    <p:embed/>
                  </p:oleObj>
                </mc:Choice>
                <mc:Fallback>
                  <p:oleObj name="Equation" r:id="rId3" imgW="4076640" imgH="266400" progId="Equation.3">
                    <p:embed/>
                    <p:pic>
                      <p:nvPicPr>
                        <p:cNvPr id="0" name="Picture 16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509616"/>
                          <a:ext cx="6048672" cy="395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14234060"/>
                </p:ext>
              </p:extLst>
            </p:nvPr>
          </p:nvGraphicFramePr>
          <p:xfrm>
            <a:off x="73025" y="4022725"/>
            <a:ext cx="2770188" cy="712788"/>
          </p:xfrm>
          <a:graphic>
            <a:graphicData uri="http://schemas.openxmlformats.org/presentationml/2006/ole">
              <mc:AlternateContent xmlns:mc="http://schemas.openxmlformats.org/markup-compatibility/2006">
                <mc:Choice xmlns:v="urn:schemas-microsoft-com:vml" Requires="v">
                  <p:oleObj spid="_x0000_s35540" name="Equation" r:id="rId5" imgW="2070000" imgH="533160" progId="Equation.3">
                    <p:embed/>
                  </p:oleObj>
                </mc:Choice>
                <mc:Fallback>
                  <p:oleObj name="Equation" r:id="rId5" imgW="2070000" imgH="533160" progId="Equation.3">
                    <p:embed/>
                    <p:pic>
                      <p:nvPicPr>
                        <p:cNvPr id="0" name="Picture 16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5" y="4022725"/>
                          <a:ext cx="2770188"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00374199"/>
                </p:ext>
              </p:extLst>
            </p:nvPr>
          </p:nvGraphicFramePr>
          <p:xfrm>
            <a:off x="362367" y="2924944"/>
            <a:ext cx="7488832" cy="378585"/>
          </p:xfrm>
          <a:graphic>
            <a:graphicData uri="http://schemas.openxmlformats.org/presentationml/2006/ole">
              <mc:AlternateContent xmlns:mc="http://schemas.openxmlformats.org/markup-compatibility/2006">
                <mc:Choice xmlns:v="urn:schemas-microsoft-com:vml" Requires="v">
                  <p:oleObj spid="_x0000_s35541" name="Equation" r:id="rId7" imgW="5270400" imgH="266400" progId="Equation.3">
                    <p:embed/>
                  </p:oleObj>
                </mc:Choice>
                <mc:Fallback>
                  <p:oleObj name="Equation" r:id="rId7" imgW="5270400" imgH="266400" progId="Equation.3">
                    <p:embed/>
                    <p:pic>
                      <p:nvPicPr>
                        <p:cNvPr id="0" name="Picture 16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367" y="2924944"/>
                          <a:ext cx="7488832" cy="3785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489557785"/>
                </p:ext>
              </p:extLst>
            </p:nvPr>
          </p:nvGraphicFramePr>
          <p:xfrm>
            <a:off x="720725" y="4868863"/>
            <a:ext cx="5283200" cy="571500"/>
          </p:xfrm>
          <a:graphic>
            <a:graphicData uri="http://schemas.openxmlformats.org/presentationml/2006/ole">
              <mc:AlternateContent xmlns:mc="http://schemas.openxmlformats.org/markup-compatibility/2006">
                <mc:Choice xmlns:v="urn:schemas-microsoft-com:vml" Requires="v">
                  <p:oleObj spid="_x0000_s35542" name="Equation" r:id="rId9" imgW="5283000" imgH="571320" progId="Equation.3">
                    <p:embed/>
                  </p:oleObj>
                </mc:Choice>
                <mc:Fallback>
                  <p:oleObj name="Equation" r:id="rId9" imgW="5283000" imgH="571320" progId="Equation.3">
                    <p:embed/>
                    <p:pic>
                      <p:nvPicPr>
                        <p:cNvPr id="0" name="Picture 16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725" y="4868863"/>
                          <a:ext cx="52832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2987824" y="4293096"/>
              <a:ext cx="2952328" cy="400110"/>
            </a:xfrm>
            <a:prstGeom prst="rect">
              <a:avLst/>
            </a:prstGeom>
            <a:noFill/>
          </p:spPr>
          <p:txBody>
            <a:bodyPr wrap="square" rtlCol="0">
              <a:spAutoFit/>
            </a:bodyPr>
            <a:lstStyle/>
            <a:p>
              <a:r>
                <a:rPr lang="en-US" sz="2000" b="1" dirty="0"/>
                <a:t>Duty Cycle</a:t>
              </a:r>
              <a:r>
                <a:rPr lang="en-US" dirty="0"/>
                <a:t>,</a:t>
              </a:r>
              <a:endParaRPr lang="en-IN" dirty="0"/>
            </a:p>
          </p:txBody>
        </p:sp>
        <p:graphicFrame>
          <p:nvGraphicFramePr>
            <p:cNvPr id="14" name="Object 13"/>
            <p:cNvGraphicFramePr>
              <a:graphicFrameLocks noChangeAspect="1"/>
            </p:cNvGraphicFramePr>
            <p:nvPr>
              <p:extLst>
                <p:ext uri="{D42A27DB-BD31-4B8C-83A1-F6EECF244321}">
                  <p14:modId xmlns:p14="http://schemas.microsoft.com/office/powerpoint/2010/main" val="1198337856"/>
                </p:ext>
              </p:extLst>
            </p:nvPr>
          </p:nvGraphicFramePr>
          <p:xfrm>
            <a:off x="1274763" y="5589588"/>
            <a:ext cx="5245100" cy="533400"/>
          </p:xfrm>
          <a:graphic>
            <a:graphicData uri="http://schemas.openxmlformats.org/presentationml/2006/ole">
              <mc:AlternateContent xmlns:mc="http://schemas.openxmlformats.org/markup-compatibility/2006">
                <mc:Choice xmlns:v="urn:schemas-microsoft-com:vml" Requires="v">
                  <p:oleObj spid="_x0000_s35543" name="Equation" r:id="rId11" imgW="5244840" imgH="533160" progId="Equation.3">
                    <p:embed/>
                  </p:oleObj>
                </mc:Choice>
                <mc:Fallback>
                  <p:oleObj name="Equation" r:id="rId11" imgW="5244840" imgH="533160" progId="Equation.3">
                    <p:embed/>
                    <p:pic>
                      <p:nvPicPr>
                        <p:cNvPr id="0" name="Picture 16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4763" y="5589588"/>
                          <a:ext cx="52451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69598" y="4005064"/>
              <a:ext cx="1732146" cy="234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21572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778098"/>
          </a:xfrm>
        </p:spPr>
        <p:txBody>
          <a:bodyPr>
            <a:normAutofit fontScale="90000"/>
          </a:bodyPr>
          <a:lstStyle/>
          <a:p>
            <a:r>
              <a:rPr lang="en-US" b="1" dirty="0">
                <a:solidFill>
                  <a:schemeClr val="accent5">
                    <a:lumMod val="75000"/>
                  </a:schemeClr>
                </a:solidFill>
              </a:rPr>
              <a:t>Comparison of Multivibrator Circuits</a:t>
            </a:r>
            <a:endParaRPr lang="en-IN" dirty="0"/>
          </a:p>
        </p:txBody>
      </p:sp>
      <p:sp>
        <p:nvSpPr>
          <p:cNvPr id="4" name="Slide Number Placeholder 3"/>
          <p:cNvSpPr>
            <a:spLocks noGrp="1"/>
          </p:cNvSpPr>
          <p:nvPr>
            <p:ph type="sldNum" sz="quarter" idx="12"/>
          </p:nvPr>
        </p:nvSpPr>
        <p:spPr/>
        <p:txBody>
          <a:bodyPr/>
          <a:lstStyle/>
          <a:p>
            <a:fld id="{507DB826-CE9C-4492-9F3D-952E23697AB3}" type="slidenum">
              <a:rPr lang="en-IN" smtClean="0"/>
              <a:pPr/>
              <a:t>47</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613220396"/>
              </p:ext>
            </p:extLst>
          </p:nvPr>
        </p:nvGraphicFramePr>
        <p:xfrm>
          <a:off x="179512" y="980729"/>
          <a:ext cx="8712968" cy="5744067"/>
        </p:xfrm>
        <a:graphic>
          <a:graphicData uri="http://schemas.openxmlformats.org/drawingml/2006/table">
            <a:tbl>
              <a:tblPr firstRow="1" bandRow="1">
                <a:tableStyleId>{5C22544A-7EE6-4342-B048-85BDC9FD1C3A}</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399891">
                <a:tc>
                  <a:txBody>
                    <a:bodyPr/>
                    <a:lstStyle/>
                    <a:p>
                      <a:pPr algn="ctr"/>
                      <a:r>
                        <a:rPr lang="en-US" sz="2400" dirty="0"/>
                        <a:t>Monostable Multivibrator</a:t>
                      </a:r>
                      <a:endParaRPr lang="en-IN" sz="2400" dirty="0"/>
                    </a:p>
                  </a:txBody>
                  <a:tcPr/>
                </a:tc>
                <a:tc>
                  <a:txBody>
                    <a:bodyPr/>
                    <a:lstStyle/>
                    <a:p>
                      <a:pPr algn="ctr"/>
                      <a:r>
                        <a:rPr lang="en-US" sz="2400" dirty="0"/>
                        <a:t>Astable Multivibrator</a:t>
                      </a:r>
                      <a:endParaRPr lang="en-IN" sz="2400" dirty="0"/>
                    </a:p>
                  </a:txBody>
                  <a:tcPr/>
                </a:tc>
                <a:extLst>
                  <a:ext uri="{0D108BD9-81ED-4DB2-BD59-A6C34878D82A}">
                    <a16:rowId xmlns:a16="http://schemas.microsoft.com/office/drawing/2014/main" val="10000"/>
                  </a:ext>
                </a:extLst>
              </a:tr>
              <a:tr h="399891">
                <a:tc>
                  <a:txBody>
                    <a:bodyPr/>
                    <a:lstStyle/>
                    <a:p>
                      <a:pPr algn="l"/>
                      <a:r>
                        <a:rPr lang="en-US" sz="2000" dirty="0"/>
                        <a:t>1. It has only one</a:t>
                      </a:r>
                      <a:r>
                        <a:rPr lang="en-US" sz="2000" baseline="0" dirty="0"/>
                        <a:t> stable state</a:t>
                      </a:r>
                      <a:endParaRPr lang="en-IN" sz="2000" dirty="0"/>
                    </a:p>
                  </a:txBody>
                  <a:tcPr/>
                </a:tc>
                <a:tc>
                  <a:txBody>
                    <a:bodyPr/>
                    <a:lstStyle/>
                    <a:p>
                      <a:pPr algn="l"/>
                      <a:r>
                        <a:rPr lang="en-US" sz="2000" dirty="0"/>
                        <a:t>1. There is no</a:t>
                      </a:r>
                      <a:r>
                        <a:rPr lang="en-US" sz="2000" baseline="0" dirty="0"/>
                        <a:t> stable state.</a:t>
                      </a:r>
                    </a:p>
                  </a:txBody>
                  <a:tcPr/>
                </a:tc>
                <a:extLst>
                  <a:ext uri="{0D108BD9-81ED-4DB2-BD59-A6C34878D82A}">
                    <a16:rowId xmlns:a16="http://schemas.microsoft.com/office/drawing/2014/main" val="10001"/>
                  </a:ext>
                </a:extLst>
              </a:tr>
              <a:tr h="727084">
                <a:tc>
                  <a:txBody>
                    <a:bodyPr/>
                    <a:lstStyle/>
                    <a:p>
                      <a:pPr algn="l"/>
                      <a:r>
                        <a:rPr lang="en-US" sz="2000" dirty="0"/>
                        <a:t>2. Trigger</a:t>
                      </a:r>
                      <a:r>
                        <a:rPr lang="en-US" sz="2000" baseline="0" dirty="0"/>
                        <a:t> is required for the operation   </a:t>
                      </a:r>
                    </a:p>
                    <a:p>
                      <a:pPr algn="l"/>
                      <a:r>
                        <a:rPr lang="en-US" sz="2000" baseline="0" dirty="0"/>
                        <a:t>    to change the state.</a:t>
                      </a:r>
                      <a:endParaRPr lang="en-IN" sz="2000" dirty="0"/>
                    </a:p>
                  </a:txBody>
                  <a:tcPr/>
                </a:tc>
                <a:tc>
                  <a:txBody>
                    <a:bodyPr/>
                    <a:lstStyle/>
                    <a:p>
                      <a:pPr algn="l"/>
                      <a:r>
                        <a:rPr lang="en-US" sz="2000" dirty="0"/>
                        <a:t>2. Trigger</a:t>
                      </a:r>
                      <a:r>
                        <a:rPr lang="en-US" sz="2000" baseline="0" dirty="0"/>
                        <a:t> is not required to change the </a:t>
                      </a:r>
                    </a:p>
                    <a:p>
                      <a:pPr algn="l"/>
                      <a:r>
                        <a:rPr lang="en-US" sz="2000" baseline="0" dirty="0"/>
                        <a:t>     state hence called free running.</a:t>
                      </a:r>
                      <a:endParaRPr lang="en-IN" sz="2000" dirty="0"/>
                    </a:p>
                  </a:txBody>
                  <a:tcPr/>
                </a:tc>
                <a:extLst>
                  <a:ext uri="{0D108BD9-81ED-4DB2-BD59-A6C34878D82A}">
                    <a16:rowId xmlns:a16="http://schemas.microsoft.com/office/drawing/2014/main" val="10002"/>
                  </a:ext>
                </a:extLst>
              </a:tr>
              <a:tr h="986034">
                <a:tc>
                  <a:txBody>
                    <a:bodyPr/>
                    <a:lstStyle/>
                    <a:p>
                      <a:pPr algn="l"/>
                      <a:r>
                        <a:rPr lang="en-US" sz="2000" dirty="0"/>
                        <a:t>3. Two</a:t>
                      </a:r>
                      <a:r>
                        <a:rPr lang="en-US" sz="2000" baseline="0" dirty="0"/>
                        <a:t> components R and C are </a:t>
                      </a:r>
                    </a:p>
                    <a:p>
                      <a:pPr algn="l"/>
                      <a:r>
                        <a:rPr lang="en-US" sz="2000" baseline="0" dirty="0"/>
                        <a:t>    necessary with IC 555 to obtain the </a:t>
                      </a:r>
                    </a:p>
                    <a:p>
                      <a:pPr algn="l"/>
                      <a:r>
                        <a:rPr lang="en-US" sz="2000" baseline="0" dirty="0"/>
                        <a:t>    circuit.</a:t>
                      </a:r>
                      <a:endParaRPr lang="en-IN" sz="2000" dirty="0"/>
                    </a:p>
                  </a:txBody>
                  <a:tcPr/>
                </a:tc>
                <a:tc>
                  <a:txBody>
                    <a:bodyPr/>
                    <a:lstStyle/>
                    <a:p>
                      <a:pPr algn="l"/>
                      <a:r>
                        <a:rPr lang="en-US" sz="2000" dirty="0"/>
                        <a:t>3. Three components R</a:t>
                      </a:r>
                      <a:r>
                        <a:rPr lang="en-US" sz="1200" b="1" dirty="0"/>
                        <a:t>A</a:t>
                      </a:r>
                      <a:r>
                        <a:rPr lang="en-US" sz="2000" dirty="0"/>
                        <a:t>, R</a:t>
                      </a:r>
                      <a:r>
                        <a:rPr lang="en-US" sz="1200" b="1" dirty="0"/>
                        <a:t>B</a:t>
                      </a:r>
                      <a:r>
                        <a:rPr lang="en-US" sz="2000" dirty="0"/>
                        <a:t> and C are </a:t>
                      </a:r>
                    </a:p>
                    <a:p>
                      <a:pPr algn="l"/>
                      <a:r>
                        <a:rPr lang="en-US" sz="2000" dirty="0"/>
                        <a:t>    necessary with IC 555 to obtain the </a:t>
                      </a:r>
                    </a:p>
                    <a:p>
                      <a:pPr algn="l"/>
                      <a:r>
                        <a:rPr lang="en-US" sz="2000" dirty="0"/>
                        <a:t>    circuit.</a:t>
                      </a:r>
                      <a:endParaRPr lang="en-IN" sz="2000" dirty="0"/>
                    </a:p>
                  </a:txBody>
                  <a:tcPr/>
                </a:tc>
                <a:extLst>
                  <a:ext uri="{0D108BD9-81ED-4DB2-BD59-A6C34878D82A}">
                    <a16:rowId xmlns:a16="http://schemas.microsoft.com/office/drawing/2014/main" val="10003"/>
                  </a:ext>
                </a:extLst>
              </a:tr>
              <a:tr h="866368">
                <a:tc>
                  <a:txBody>
                    <a:bodyPr/>
                    <a:lstStyle/>
                    <a:p>
                      <a:pPr algn="l"/>
                      <a:r>
                        <a:rPr lang="en-US" sz="2000" dirty="0"/>
                        <a:t>4. The pulse width</a:t>
                      </a:r>
                      <a:r>
                        <a:rPr lang="en-US" sz="2000" baseline="0" dirty="0"/>
                        <a:t> is given by T=1.1RC </a:t>
                      </a:r>
                    </a:p>
                    <a:p>
                      <a:pPr algn="l"/>
                      <a:r>
                        <a:rPr lang="en-US" sz="2000" baseline="0" dirty="0"/>
                        <a:t>    Seconds</a:t>
                      </a:r>
                      <a:endParaRPr lang="en-IN" sz="2000" dirty="0"/>
                    </a:p>
                  </a:txBody>
                  <a:tcPr/>
                </a:tc>
                <a:tc>
                  <a:txBody>
                    <a:bodyPr/>
                    <a:lstStyle/>
                    <a:p>
                      <a:pPr algn="l"/>
                      <a:r>
                        <a:rPr lang="en-US" sz="2000" dirty="0"/>
                        <a:t>4. The frequency</a:t>
                      </a:r>
                      <a:r>
                        <a:rPr lang="en-US" sz="2000" baseline="0" dirty="0"/>
                        <a:t> is given by, </a:t>
                      </a:r>
                      <a:endParaRPr lang="en-IN" sz="2000" dirty="0"/>
                    </a:p>
                  </a:txBody>
                  <a:tcPr/>
                </a:tc>
                <a:extLst>
                  <a:ext uri="{0D108BD9-81ED-4DB2-BD59-A6C34878D82A}">
                    <a16:rowId xmlns:a16="http://schemas.microsoft.com/office/drawing/2014/main" val="10004"/>
                  </a:ext>
                </a:extLst>
              </a:tr>
              <a:tr h="986034">
                <a:tc>
                  <a:txBody>
                    <a:bodyPr/>
                    <a:lstStyle/>
                    <a:p>
                      <a:pPr algn="l"/>
                      <a:r>
                        <a:rPr lang="en-US" sz="2000" dirty="0"/>
                        <a:t>5. The frequency of</a:t>
                      </a:r>
                      <a:r>
                        <a:rPr lang="en-US" sz="2000" baseline="0" dirty="0"/>
                        <a:t> operation is </a:t>
                      </a:r>
                    </a:p>
                    <a:p>
                      <a:pPr algn="l"/>
                      <a:r>
                        <a:rPr lang="en-US" sz="2000" baseline="0" dirty="0"/>
                        <a:t>    controlled by frequency of trigger </a:t>
                      </a:r>
                    </a:p>
                    <a:p>
                      <a:pPr algn="l"/>
                      <a:r>
                        <a:rPr lang="en-US" sz="2000" baseline="0" dirty="0"/>
                        <a:t>    pulses applied.</a:t>
                      </a:r>
                      <a:endParaRPr lang="en-IN" sz="2000" dirty="0"/>
                    </a:p>
                  </a:txBody>
                  <a:tcPr/>
                </a:tc>
                <a:tc>
                  <a:txBody>
                    <a:bodyPr/>
                    <a:lstStyle/>
                    <a:p>
                      <a:pPr algn="l"/>
                      <a:r>
                        <a:rPr lang="en-US" sz="2000" dirty="0"/>
                        <a:t>5. The frequency of operation is </a:t>
                      </a:r>
                    </a:p>
                    <a:p>
                      <a:pPr algn="l"/>
                      <a:r>
                        <a:rPr lang="en-US" sz="2000" dirty="0"/>
                        <a:t>    controlled by R</a:t>
                      </a:r>
                      <a:r>
                        <a:rPr lang="en-US" sz="1100" b="1" dirty="0"/>
                        <a:t>A</a:t>
                      </a:r>
                      <a:r>
                        <a:rPr lang="en-US" sz="2000" dirty="0"/>
                        <a:t>, R</a:t>
                      </a:r>
                      <a:r>
                        <a:rPr lang="en-US" sz="1100" b="1" dirty="0"/>
                        <a:t>B</a:t>
                      </a:r>
                      <a:r>
                        <a:rPr lang="en-US" sz="2000" dirty="0"/>
                        <a:t> &amp; C.</a:t>
                      </a:r>
                    </a:p>
                  </a:txBody>
                  <a:tcPr/>
                </a:tc>
                <a:extLst>
                  <a:ext uri="{0D108BD9-81ED-4DB2-BD59-A6C34878D82A}">
                    <a16:rowId xmlns:a16="http://schemas.microsoft.com/office/drawing/2014/main" val="10005"/>
                  </a:ext>
                </a:extLst>
              </a:tr>
              <a:tr h="1281844">
                <a:tc>
                  <a:txBody>
                    <a:bodyPr/>
                    <a:lstStyle/>
                    <a:p>
                      <a:pPr algn="l"/>
                      <a:r>
                        <a:rPr lang="en-US" sz="2000" dirty="0"/>
                        <a:t>6.</a:t>
                      </a:r>
                      <a:r>
                        <a:rPr lang="en-US" sz="2000" baseline="0" dirty="0"/>
                        <a:t> The applications are timer, frequency </a:t>
                      </a:r>
                    </a:p>
                    <a:p>
                      <a:pPr algn="l"/>
                      <a:r>
                        <a:rPr lang="en-US" sz="2000" baseline="0" dirty="0"/>
                        <a:t>    divider, pulse width modulation etc…</a:t>
                      </a:r>
                      <a:endParaRPr lang="en-IN" sz="2000" dirty="0"/>
                    </a:p>
                  </a:txBody>
                  <a:tcPr/>
                </a:tc>
                <a:tc>
                  <a:txBody>
                    <a:bodyPr/>
                    <a:lstStyle/>
                    <a:p>
                      <a:pPr algn="l"/>
                      <a:r>
                        <a:rPr lang="en-US" sz="2000" dirty="0"/>
                        <a:t>6. The applications are square wave </a:t>
                      </a:r>
                    </a:p>
                    <a:p>
                      <a:pPr algn="l"/>
                      <a:r>
                        <a:rPr lang="en-US" sz="2000" dirty="0"/>
                        <a:t>    generator</a:t>
                      </a:r>
                      <a:r>
                        <a:rPr lang="en-US" sz="2000" baseline="0" dirty="0"/>
                        <a:t>, flasher, voltage controlled </a:t>
                      </a:r>
                    </a:p>
                    <a:p>
                      <a:pPr algn="l"/>
                      <a:r>
                        <a:rPr lang="en-US" sz="2000" baseline="0" dirty="0"/>
                        <a:t>    oscillator, FSK Generator etc..</a:t>
                      </a:r>
                      <a:endParaRPr lang="en-IN" sz="2000" dirty="0"/>
                    </a:p>
                  </a:txBody>
                  <a:tcPr/>
                </a:tc>
                <a:extLst>
                  <a:ext uri="{0D108BD9-81ED-4DB2-BD59-A6C34878D82A}">
                    <a16:rowId xmlns:a16="http://schemas.microsoft.com/office/drawing/2014/main" val="10006"/>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83278909"/>
              </p:ext>
            </p:extLst>
          </p:nvPr>
        </p:nvGraphicFramePr>
        <p:xfrm>
          <a:off x="6876256" y="3894955"/>
          <a:ext cx="1584176" cy="468559"/>
        </p:xfrm>
        <a:graphic>
          <a:graphicData uri="http://schemas.openxmlformats.org/presentationml/2006/ole">
            <mc:AlternateContent xmlns:mc="http://schemas.openxmlformats.org/markup-compatibility/2006">
              <mc:Choice xmlns:v="urn:schemas-microsoft-com:vml" Requires="v">
                <p:oleObj spid="_x0000_s18728" name="Equation" r:id="rId3" imgW="1803240" imgH="533160" progId="Equation.3">
                  <p:embed/>
                </p:oleObj>
              </mc:Choice>
              <mc:Fallback>
                <p:oleObj name="Equation" r:id="rId3" imgW="1803240" imgH="533160" progId="Equation.3">
                  <p:embed/>
                  <p:pic>
                    <p:nvPicPr>
                      <p:cNvPr id="0" name="Picture 2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3894955"/>
                        <a:ext cx="1584176" cy="468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07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50106"/>
          </a:xfrm>
        </p:spPr>
        <p:txBody>
          <a:bodyPr>
            <a:normAutofit/>
          </a:bodyPr>
          <a:lstStyle/>
          <a:p>
            <a:r>
              <a:rPr lang="en-US" sz="4000" b="1" dirty="0">
                <a:solidFill>
                  <a:schemeClr val="accent5">
                    <a:lumMod val="75000"/>
                  </a:schemeClr>
                </a:solidFill>
              </a:rPr>
              <a:t>Features of IC 555 Timer</a:t>
            </a:r>
            <a:endParaRPr lang="en-IN" sz="4000" b="1" dirty="0">
              <a:solidFill>
                <a:schemeClr val="accent5">
                  <a:lumMod val="75000"/>
                </a:schemeClr>
              </a:solidFill>
            </a:endParaRPr>
          </a:p>
        </p:txBody>
      </p:sp>
      <p:sp>
        <p:nvSpPr>
          <p:cNvPr id="3" name="Content Placeholder 2"/>
          <p:cNvSpPr>
            <a:spLocks noGrp="1"/>
          </p:cNvSpPr>
          <p:nvPr>
            <p:ph idx="1"/>
          </p:nvPr>
        </p:nvSpPr>
        <p:spPr>
          <a:xfrm>
            <a:off x="395536" y="1052736"/>
            <a:ext cx="8352928" cy="5184576"/>
          </a:xfrm>
        </p:spPr>
        <p:txBody>
          <a:bodyPr>
            <a:normAutofit fontScale="85000" lnSpcReduction="20000"/>
          </a:bodyPr>
          <a:lstStyle/>
          <a:p>
            <a:pPr marL="0" indent="0">
              <a:buNone/>
            </a:pPr>
            <a:r>
              <a:rPr lang="en-US" sz="2800" dirty="0"/>
              <a:t>The Features of IC 555 Timer are:</a:t>
            </a:r>
          </a:p>
          <a:p>
            <a:pPr marL="0" indent="0">
              <a:lnSpc>
                <a:spcPct val="150000"/>
              </a:lnSpc>
              <a:buNone/>
            </a:pPr>
            <a:r>
              <a:rPr lang="en-US" sz="2800" dirty="0"/>
              <a:t>	1. The 555 is a monolithic timer device which can be used to produce accurate and highly stable time delays or oscillation. It can be used to produce time delays ranging from few microseconds to several hours.</a:t>
            </a:r>
          </a:p>
          <a:p>
            <a:pPr marL="0" indent="0">
              <a:lnSpc>
                <a:spcPct val="150000"/>
              </a:lnSpc>
              <a:buNone/>
            </a:pPr>
            <a:r>
              <a:rPr lang="en-US" sz="2800" dirty="0"/>
              <a:t>	2. It has two basic operating modes: monostable and astable.</a:t>
            </a:r>
          </a:p>
          <a:p>
            <a:pPr marL="0" indent="0">
              <a:lnSpc>
                <a:spcPct val="150000"/>
              </a:lnSpc>
              <a:buNone/>
            </a:pPr>
            <a:r>
              <a:rPr lang="en-US" sz="2800" dirty="0"/>
              <a:t>	3. It is available in three packages: 8-pin metal can, 8-pin mini DIP or a 14-pin. A 14-pin package is IC 556 which consists  of two 555 times.</a:t>
            </a:r>
            <a:endParaRPr lang="en-IN" sz="2800" dirty="0"/>
          </a:p>
        </p:txBody>
      </p:sp>
      <p:sp>
        <p:nvSpPr>
          <p:cNvPr id="4" name="Slide Number Placeholder 3"/>
          <p:cNvSpPr>
            <a:spLocks noGrp="1"/>
          </p:cNvSpPr>
          <p:nvPr>
            <p:ph type="sldNum" sz="quarter" idx="12"/>
          </p:nvPr>
        </p:nvSpPr>
        <p:spPr/>
        <p:txBody>
          <a:bodyPr/>
          <a:lstStyle/>
          <a:p>
            <a:fld id="{507DB826-CE9C-4492-9F3D-952E23697AB3}" type="slidenum">
              <a:rPr lang="en-IN" smtClean="0"/>
              <a:pPr/>
              <a:t>48</a:t>
            </a:fld>
            <a:endParaRPr lang="en-IN"/>
          </a:p>
        </p:txBody>
      </p:sp>
    </p:spTree>
    <p:extLst>
      <p:ext uri="{BB962C8B-B14F-4D97-AF65-F5344CB8AC3E}">
        <p14:creationId xmlns:p14="http://schemas.microsoft.com/office/powerpoint/2010/main" val="2414467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22114"/>
          </a:xfrm>
        </p:spPr>
        <p:txBody>
          <a:bodyPr>
            <a:normAutofit/>
          </a:bodyPr>
          <a:lstStyle/>
          <a:p>
            <a:r>
              <a:rPr lang="en-US" sz="4000" b="1" dirty="0">
                <a:solidFill>
                  <a:schemeClr val="accent5">
                    <a:lumMod val="75000"/>
                  </a:schemeClr>
                </a:solidFill>
              </a:rPr>
              <a:t>Features of IC 555 Timer</a:t>
            </a:r>
            <a:endParaRPr lang="en-IN" sz="4000" dirty="0"/>
          </a:p>
        </p:txBody>
      </p:sp>
      <p:sp>
        <p:nvSpPr>
          <p:cNvPr id="3" name="Content Placeholder 2"/>
          <p:cNvSpPr>
            <a:spLocks noGrp="1"/>
          </p:cNvSpPr>
          <p:nvPr>
            <p:ph idx="1"/>
          </p:nvPr>
        </p:nvSpPr>
        <p:spPr>
          <a:xfrm>
            <a:off x="457200" y="1196752"/>
            <a:ext cx="8229600" cy="4929411"/>
          </a:xfrm>
        </p:spPr>
        <p:txBody>
          <a:bodyPr>
            <a:normAutofit fontScale="92500" lnSpcReduction="10000"/>
          </a:bodyPr>
          <a:lstStyle/>
          <a:p>
            <a:pPr marL="0" indent="0">
              <a:lnSpc>
                <a:spcPct val="150000"/>
              </a:lnSpc>
              <a:buNone/>
            </a:pPr>
            <a:r>
              <a:rPr lang="en-US" dirty="0"/>
              <a:t>	</a:t>
            </a:r>
            <a:r>
              <a:rPr lang="en-US" sz="2800" dirty="0"/>
              <a:t>4. The NE 555( signetics ) can operate with a supply voltage in the range of 4.5v to 18v and output currents of 200mA.</a:t>
            </a:r>
          </a:p>
          <a:p>
            <a:pPr marL="0" indent="0">
              <a:lnSpc>
                <a:spcPct val="150000"/>
              </a:lnSpc>
              <a:buNone/>
            </a:pPr>
            <a:r>
              <a:rPr lang="en-US" sz="2800" dirty="0"/>
              <a:t>	5. It has a very high temperature stability, as it is designed to operate in the temperature range of -55⁰c to 125</a:t>
            </a:r>
            <a:r>
              <a:rPr lang="en-US" sz="2800" b="1" baseline="30000" dirty="0"/>
              <a:t>o</a:t>
            </a:r>
            <a:r>
              <a:rPr lang="en-US" sz="2800" dirty="0"/>
              <a:t>c.</a:t>
            </a:r>
          </a:p>
          <a:p>
            <a:pPr marL="0" indent="0">
              <a:lnSpc>
                <a:spcPct val="150000"/>
              </a:lnSpc>
              <a:buNone/>
            </a:pPr>
            <a:r>
              <a:rPr lang="en-US" sz="2800" dirty="0"/>
              <a:t>	6. Its output is compatible with TTL, CMOS and Op-Amp circuits.</a:t>
            </a:r>
            <a:endParaRPr lang="en-IN" sz="2800" dirty="0"/>
          </a:p>
        </p:txBody>
      </p:sp>
      <p:sp>
        <p:nvSpPr>
          <p:cNvPr id="4" name="Slide Number Placeholder 3"/>
          <p:cNvSpPr>
            <a:spLocks noGrp="1"/>
          </p:cNvSpPr>
          <p:nvPr>
            <p:ph type="sldNum" sz="quarter" idx="12"/>
          </p:nvPr>
        </p:nvSpPr>
        <p:spPr/>
        <p:txBody>
          <a:bodyPr/>
          <a:lstStyle/>
          <a:p>
            <a:fld id="{507DB826-CE9C-4492-9F3D-952E23697AB3}" type="slidenum">
              <a:rPr lang="en-IN" smtClean="0"/>
              <a:pPr/>
              <a:t>49</a:t>
            </a:fld>
            <a:endParaRPr lang="en-IN"/>
          </a:p>
        </p:txBody>
      </p:sp>
    </p:spTree>
    <p:extLst>
      <p:ext uri="{BB962C8B-B14F-4D97-AF65-F5344CB8AC3E}">
        <p14:creationId xmlns:p14="http://schemas.microsoft.com/office/powerpoint/2010/main" val="92154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4000" b="1" dirty="0">
                <a:solidFill>
                  <a:schemeClr val="accent5">
                    <a:lumMod val="75000"/>
                  </a:schemeClr>
                </a:solidFill>
              </a:rPr>
              <a:t>555 Timer</a:t>
            </a:r>
            <a:endParaRPr lang="en-IN" sz="4000" b="1" dirty="0">
              <a:solidFill>
                <a:schemeClr val="accent5">
                  <a:lumMod val="75000"/>
                </a:schemeClr>
              </a:solidFill>
            </a:endParaRPr>
          </a:p>
        </p:txBody>
      </p:sp>
      <p:grpSp>
        <p:nvGrpSpPr>
          <p:cNvPr id="4" name="Group 3"/>
          <p:cNvGrpSpPr/>
          <p:nvPr/>
        </p:nvGrpSpPr>
        <p:grpSpPr>
          <a:xfrm>
            <a:off x="236544" y="1237804"/>
            <a:ext cx="8594725" cy="5303837"/>
            <a:chOff x="92075" y="868363"/>
            <a:chExt cx="8594725" cy="5303837"/>
          </a:xfrm>
        </p:grpSpPr>
        <p:sp>
          <p:nvSpPr>
            <p:cNvPr id="5" name="Text Box 4"/>
            <p:cNvSpPr txBox="1">
              <a:spLocks noChangeArrowheads="1"/>
            </p:cNvSpPr>
            <p:nvPr/>
          </p:nvSpPr>
          <p:spPr bwMode="auto">
            <a:xfrm>
              <a:off x="366713" y="868363"/>
              <a:ext cx="83200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3200" b="1" dirty="0">
                  <a:solidFill>
                    <a:schemeClr val="accent5">
                      <a:lumMod val="75000"/>
                    </a:schemeClr>
                  </a:solidFill>
                </a:rPr>
                <a:t>Description:</a:t>
              </a:r>
            </a:p>
            <a:p>
              <a:pPr>
                <a:spcBef>
                  <a:spcPct val="50000"/>
                </a:spcBef>
                <a:buFontTx/>
                <a:buChar char="•"/>
              </a:pPr>
              <a:r>
                <a:rPr lang="en-GB" sz="2400" dirty="0"/>
                <a:t>Contains 25 transistors, 2 diodes and 16 resistors</a:t>
              </a:r>
            </a:p>
            <a:p>
              <a:pPr>
                <a:spcBef>
                  <a:spcPct val="50000"/>
                </a:spcBef>
                <a:buFontTx/>
                <a:buChar char="•"/>
              </a:pPr>
              <a:r>
                <a:rPr lang="en-GB" sz="2400" dirty="0"/>
                <a:t> Maximum operating voltage 16V</a:t>
              </a:r>
            </a:p>
            <a:p>
              <a:pPr>
                <a:spcBef>
                  <a:spcPct val="50000"/>
                </a:spcBef>
                <a:buFontTx/>
                <a:buChar char="•"/>
              </a:pPr>
              <a:r>
                <a:rPr lang="en-GB" sz="2400" dirty="0"/>
                <a:t> Maximum output current 200mA</a:t>
              </a:r>
            </a:p>
          </p:txBody>
        </p:sp>
        <p:sp>
          <p:nvSpPr>
            <p:cNvPr id="6" name="Text Box 12"/>
            <p:cNvSpPr txBox="1">
              <a:spLocks noChangeArrowheads="1"/>
            </p:cNvSpPr>
            <p:nvPr/>
          </p:nvSpPr>
          <p:spPr bwMode="auto">
            <a:xfrm>
              <a:off x="92075" y="5349875"/>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400" dirty="0"/>
                <a:t>If you input certain signals they will be processed / controlled in a certain manner and will produce a known output.</a:t>
              </a:r>
              <a:endParaRPr lang="en-US" sz="2400" dirty="0"/>
            </a:p>
          </p:txBody>
        </p:sp>
        <p:grpSp>
          <p:nvGrpSpPr>
            <p:cNvPr id="7" name="Group 23"/>
            <p:cNvGrpSpPr>
              <a:grpSpLocks/>
            </p:cNvGrpSpPr>
            <p:nvPr/>
          </p:nvGrpSpPr>
          <p:grpSpPr bwMode="auto">
            <a:xfrm>
              <a:off x="365125" y="3200400"/>
              <a:ext cx="7134225" cy="1828800"/>
              <a:chOff x="230" y="2016"/>
              <a:chExt cx="4494" cy="1152"/>
            </a:xfrm>
          </p:grpSpPr>
          <p:grpSp>
            <p:nvGrpSpPr>
              <p:cNvPr id="8" name="Group 21"/>
              <p:cNvGrpSpPr>
                <a:grpSpLocks/>
              </p:cNvGrpSpPr>
              <p:nvPr/>
            </p:nvGrpSpPr>
            <p:grpSpPr bwMode="auto">
              <a:xfrm>
                <a:off x="346" y="2793"/>
                <a:ext cx="4378" cy="375"/>
                <a:chOff x="432" y="2189"/>
                <a:chExt cx="4378" cy="375"/>
              </a:xfrm>
            </p:grpSpPr>
            <p:grpSp>
              <p:nvGrpSpPr>
                <p:cNvPr id="10" name="Group 18"/>
                <p:cNvGrpSpPr>
                  <a:grpSpLocks/>
                </p:cNvGrpSpPr>
                <p:nvPr/>
              </p:nvGrpSpPr>
              <p:grpSpPr bwMode="auto">
                <a:xfrm>
                  <a:off x="432" y="2189"/>
                  <a:ext cx="1037" cy="375"/>
                  <a:chOff x="432" y="2189"/>
                  <a:chExt cx="1037" cy="375"/>
                </a:xfrm>
              </p:grpSpPr>
              <p:sp>
                <p:nvSpPr>
                  <p:cNvPr id="19" name="Rectangle 5"/>
                  <p:cNvSpPr>
                    <a:spLocks noChangeArrowheads="1"/>
                  </p:cNvSpPr>
                  <p:nvPr/>
                </p:nvSpPr>
                <p:spPr bwMode="auto">
                  <a:xfrm>
                    <a:off x="432" y="2189"/>
                    <a:ext cx="1037" cy="375"/>
                  </a:xfrm>
                  <a:prstGeom prst="rect">
                    <a:avLst/>
                  </a:prstGeom>
                  <a:solidFill>
                    <a:srgbClr val="FFFF00"/>
                  </a:solidFill>
                  <a:ln w="2857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endParaRPr lang="en-US" dirty="0"/>
                  </a:p>
                </p:txBody>
              </p:sp>
              <p:sp>
                <p:nvSpPr>
                  <p:cNvPr id="20" name="Text Box 6"/>
                  <p:cNvSpPr txBox="1">
                    <a:spLocks noChangeArrowheads="1"/>
                  </p:cNvSpPr>
                  <p:nvPr/>
                </p:nvSpPr>
                <p:spPr bwMode="auto">
                  <a:xfrm>
                    <a:off x="633" y="2276"/>
                    <a:ext cx="66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spcBef>
                        <a:spcPct val="50000"/>
                      </a:spcBef>
                    </a:pPr>
                    <a:r>
                      <a:rPr lang="en-GB" dirty="0"/>
                      <a:t>INPUT</a:t>
                    </a:r>
                    <a:endParaRPr lang="en-US" dirty="0"/>
                  </a:p>
                </p:txBody>
              </p:sp>
            </p:grpSp>
            <p:grpSp>
              <p:nvGrpSpPr>
                <p:cNvPr id="11" name="Group 17"/>
                <p:cNvGrpSpPr>
                  <a:grpSpLocks/>
                </p:cNvGrpSpPr>
                <p:nvPr/>
              </p:nvGrpSpPr>
              <p:grpSpPr bwMode="auto">
                <a:xfrm>
                  <a:off x="2102" y="2189"/>
                  <a:ext cx="1037" cy="375"/>
                  <a:chOff x="2102" y="2189"/>
                  <a:chExt cx="1037" cy="375"/>
                </a:xfrm>
              </p:grpSpPr>
              <p:sp>
                <p:nvSpPr>
                  <p:cNvPr id="17" name="Rectangle 7"/>
                  <p:cNvSpPr>
                    <a:spLocks noChangeArrowheads="1"/>
                  </p:cNvSpPr>
                  <p:nvPr/>
                </p:nvSpPr>
                <p:spPr bwMode="auto">
                  <a:xfrm>
                    <a:off x="2102" y="2189"/>
                    <a:ext cx="1037" cy="375"/>
                  </a:xfrm>
                  <a:prstGeom prst="rect">
                    <a:avLst/>
                  </a:prstGeom>
                  <a:solidFill>
                    <a:srgbClr val="0000FF"/>
                  </a:solidFill>
                  <a:ln w="2857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endParaRPr lang="en-US" dirty="0"/>
                  </a:p>
                </p:txBody>
              </p:sp>
              <p:sp>
                <p:nvSpPr>
                  <p:cNvPr id="18" name="Rectangle 8"/>
                  <p:cNvSpPr>
                    <a:spLocks noChangeArrowheads="1"/>
                  </p:cNvSpPr>
                  <p:nvPr/>
                </p:nvSpPr>
                <p:spPr bwMode="auto">
                  <a:xfrm>
                    <a:off x="2203" y="2247"/>
                    <a:ext cx="6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spcBef>
                        <a:spcPct val="50000"/>
                      </a:spcBef>
                    </a:pPr>
                    <a:r>
                      <a:rPr lang="en-GB" dirty="0">
                        <a:solidFill>
                          <a:srgbClr val="FF0000"/>
                        </a:solidFill>
                      </a:rPr>
                      <a:t>PROCESS</a:t>
                    </a:r>
                    <a:endParaRPr lang="en-US" dirty="0"/>
                  </a:p>
                </p:txBody>
              </p:sp>
            </p:grpSp>
            <p:grpSp>
              <p:nvGrpSpPr>
                <p:cNvPr id="12" name="Group 16"/>
                <p:cNvGrpSpPr>
                  <a:grpSpLocks/>
                </p:cNvGrpSpPr>
                <p:nvPr/>
              </p:nvGrpSpPr>
              <p:grpSpPr bwMode="auto">
                <a:xfrm>
                  <a:off x="3773" y="2189"/>
                  <a:ext cx="1037" cy="375"/>
                  <a:chOff x="3773" y="2189"/>
                  <a:chExt cx="1037" cy="375"/>
                </a:xfrm>
              </p:grpSpPr>
              <p:sp>
                <p:nvSpPr>
                  <p:cNvPr id="15" name="Rectangle 9"/>
                  <p:cNvSpPr>
                    <a:spLocks noChangeArrowheads="1"/>
                  </p:cNvSpPr>
                  <p:nvPr/>
                </p:nvSpPr>
                <p:spPr bwMode="auto">
                  <a:xfrm>
                    <a:off x="3773" y="2189"/>
                    <a:ext cx="1037" cy="375"/>
                  </a:xfrm>
                  <a:prstGeom prst="rect">
                    <a:avLst/>
                  </a:prstGeom>
                  <a:solidFill>
                    <a:srgbClr val="00FF00"/>
                  </a:solidFill>
                  <a:ln w="2857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endParaRPr lang="en-US" dirty="0"/>
                  </a:p>
                </p:txBody>
              </p:sp>
              <p:sp>
                <p:nvSpPr>
                  <p:cNvPr id="16" name="Rectangle 11"/>
                  <p:cNvSpPr>
                    <a:spLocks noChangeArrowheads="1"/>
                  </p:cNvSpPr>
                  <p:nvPr/>
                </p:nvSpPr>
                <p:spPr bwMode="auto">
                  <a:xfrm>
                    <a:off x="3946" y="2246"/>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GB" dirty="0"/>
                      <a:t>OUTPUT</a:t>
                    </a:r>
                    <a:endParaRPr lang="en-US" dirty="0"/>
                  </a:p>
                </p:txBody>
              </p:sp>
            </p:grpSp>
            <p:sp>
              <p:nvSpPr>
                <p:cNvPr id="13" name="Line 19"/>
                <p:cNvSpPr>
                  <a:spLocks noChangeShapeType="1"/>
                </p:cNvSpPr>
                <p:nvPr/>
              </p:nvSpPr>
              <p:spPr bwMode="auto">
                <a:xfrm>
                  <a:off x="1469" y="2362"/>
                  <a:ext cx="63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4" name="Line 20"/>
                <p:cNvSpPr>
                  <a:spLocks noChangeShapeType="1"/>
                </p:cNvSpPr>
                <p:nvPr/>
              </p:nvSpPr>
              <p:spPr bwMode="auto">
                <a:xfrm>
                  <a:off x="3139" y="2362"/>
                  <a:ext cx="63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grpSp>
          <p:sp>
            <p:nvSpPr>
              <p:cNvPr id="9" name="Rectangle 22"/>
              <p:cNvSpPr>
                <a:spLocks noChangeArrowheads="1"/>
              </p:cNvSpPr>
              <p:nvPr/>
            </p:nvSpPr>
            <p:spPr bwMode="auto">
              <a:xfrm>
                <a:off x="230" y="2016"/>
                <a:ext cx="440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GB" sz="2400" dirty="0"/>
                  <a:t> Best treated as a single component with required </a:t>
                </a:r>
              </a:p>
              <a:p>
                <a:r>
                  <a:rPr lang="en-GB" sz="2400" dirty="0"/>
                  <a:t>  input and output</a:t>
                </a:r>
                <a:endParaRPr lang="en-US" sz="2400" dirty="0"/>
              </a:p>
            </p:txBody>
          </p:sp>
        </p:grpSp>
      </p:grpSp>
      <p:sp>
        <p:nvSpPr>
          <p:cNvPr id="3" name="Slide Number Placeholder 2"/>
          <p:cNvSpPr>
            <a:spLocks noGrp="1"/>
          </p:cNvSpPr>
          <p:nvPr>
            <p:ph type="sldNum" sz="quarter" idx="12"/>
          </p:nvPr>
        </p:nvSpPr>
        <p:spPr/>
        <p:txBody>
          <a:bodyPr/>
          <a:lstStyle/>
          <a:p>
            <a:fld id="{507DB826-CE9C-4492-9F3D-952E23697AB3}" type="slidenum">
              <a:rPr lang="en-IN" smtClean="0"/>
              <a:pPr/>
              <a:t>5</a:t>
            </a:fld>
            <a:endParaRPr lang="en-IN" dirty="0"/>
          </a:p>
        </p:txBody>
      </p:sp>
    </p:spTree>
    <p:extLst>
      <p:ext uri="{BB962C8B-B14F-4D97-AF65-F5344CB8AC3E}">
        <p14:creationId xmlns:p14="http://schemas.microsoft.com/office/powerpoint/2010/main" val="24472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19D837-C2B0-4435-B1C9-DB74AF411C5D}"/>
              </a:ext>
            </a:extLst>
          </p:cNvPr>
          <p:cNvSpPr>
            <a:spLocks noGrp="1"/>
          </p:cNvSpPr>
          <p:nvPr>
            <p:ph type="sldNum" sz="quarter" idx="12"/>
          </p:nvPr>
        </p:nvSpPr>
        <p:spPr/>
        <p:txBody>
          <a:bodyPr/>
          <a:lstStyle/>
          <a:p>
            <a:fld id="{507DB826-CE9C-4492-9F3D-952E23697AB3}" type="slidenum">
              <a:rPr lang="en-IN" smtClean="0"/>
              <a:pPr/>
              <a:t>6</a:t>
            </a:fld>
            <a:endParaRPr lang="en-IN"/>
          </a:p>
        </p:txBody>
      </p:sp>
      <p:pic>
        <p:nvPicPr>
          <p:cNvPr id="55298" name="Picture 2" descr="Transistor as a Switch Working Principle - Instrumentation Tools">
            <a:extLst>
              <a:ext uri="{FF2B5EF4-FFF2-40B4-BE49-F238E27FC236}">
                <a16:creationId xmlns:a16="http://schemas.microsoft.com/office/drawing/2014/main" id="{DE565E36-B31C-4EA6-BBB1-98629BE63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52538"/>
            <a:ext cx="5638800"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41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49201-1BE7-4B63-94F5-0A7663651E2F}"/>
              </a:ext>
            </a:extLst>
          </p:cNvPr>
          <p:cNvSpPr>
            <a:spLocks noGrp="1"/>
          </p:cNvSpPr>
          <p:nvPr>
            <p:ph type="sldNum" sz="quarter" idx="12"/>
          </p:nvPr>
        </p:nvSpPr>
        <p:spPr/>
        <p:txBody>
          <a:bodyPr/>
          <a:lstStyle/>
          <a:p>
            <a:fld id="{507DB826-CE9C-4492-9F3D-952E23697AB3}" type="slidenum">
              <a:rPr lang="en-IN" smtClean="0"/>
              <a:pPr/>
              <a:t>7</a:t>
            </a:fld>
            <a:endParaRPr lang="en-IN"/>
          </a:p>
        </p:txBody>
      </p:sp>
      <p:pic>
        <p:nvPicPr>
          <p:cNvPr id="56322" name="Picture 2" descr="Transistor as a Switch Working Principle - Instrumentation Tools">
            <a:extLst>
              <a:ext uri="{FF2B5EF4-FFF2-40B4-BE49-F238E27FC236}">
                <a16:creationId xmlns:a16="http://schemas.microsoft.com/office/drawing/2014/main" id="{A1185B72-E030-4DA4-B82E-894D0B744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295400"/>
            <a:ext cx="6629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19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44" y="404664"/>
            <a:ext cx="8229600" cy="792088"/>
          </a:xfrm>
        </p:spPr>
        <p:txBody>
          <a:bodyPr>
            <a:normAutofit fontScale="90000"/>
          </a:bodyPr>
          <a:lstStyle/>
          <a:p>
            <a:r>
              <a:rPr lang="en-US" b="1" dirty="0">
                <a:solidFill>
                  <a:schemeClr val="accent5">
                    <a:lumMod val="75000"/>
                  </a:schemeClr>
                </a:solidFill>
                <a:latin typeface="Times New Roman" pitchFamily="18" charset="0"/>
              </a:rPr>
              <a:t>Inside the 555 Timer</a:t>
            </a:r>
            <a:br>
              <a:rPr lang="en-US" b="1" dirty="0">
                <a:solidFill>
                  <a:schemeClr val="accent5">
                    <a:lumMod val="75000"/>
                  </a:schemeClr>
                </a:solidFill>
                <a:latin typeface="Times New Roman" pitchFamily="18" charset="0"/>
              </a:rPr>
            </a:br>
            <a:endParaRPr lang="en-IN" b="1" dirty="0">
              <a:solidFill>
                <a:schemeClr val="accent5">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788219629"/>
              </p:ext>
            </p:extLst>
          </p:nvPr>
        </p:nvGraphicFramePr>
        <p:xfrm>
          <a:off x="6539756" y="1725848"/>
          <a:ext cx="2353962" cy="1882511"/>
        </p:xfrm>
        <a:graphic>
          <a:graphicData uri="http://schemas.openxmlformats.org/drawingml/2006/table">
            <a:tbl>
              <a:tblPr firstRow="1" bandRow="1">
                <a:tableStyleId>{5C22544A-7EE6-4342-B048-85BDC9FD1C3A}</a:tableStyleId>
              </a:tblPr>
              <a:tblGrid>
                <a:gridCol w="441368">
                  <a:extLst>
                    <a:ext uri="{9D8B030D-6E8A-4147-A177-3AD203B41FA5}">
                      <a16:colId xmlns:a16="http://schemas.microsoft.com/office/drawing/2014/main" val="20000"/>
                    </a:ext>
                  </a:extLst>
                </a:gridCol>
                <a:gridCol w="441368">
                  <a:extLst>
                    <a:ext uri="{9D8B030D-6E8A-4147-A177-3AD203B41FA5}">
                      <a16:colId xmlns:a16="http://schemas.microsoft.com/office/drawing/2014/main" val="20001"/>
                    </a:ext>
                  </a:extLst>
                </a:gridCol>
                <a:gridCol w="514929">
                  <a:extLst>
                    <a:ext uri="{9D8B030D-6E8A-4147-A177-3AD203B41FA5}">
                      <a16:colId xmlns:a16="http://schemas.microsoft.com/office/drawing/2014/main" val="20002"/>
                    </a:ext>
                  </a:extLst>
                </a:gridCol>
                <a:gridCol w="956297">
                  <a:extLst>
                    <a:ext uri="{9D8B030D-6E8A-4147-A177-3AD203B41FA5}">
                      <a16:colId xmlns:a16="http://schemas.microsoft.com/office/drawing/2014/main" val="20003"/>
                    </a:ext>
                  </a:extLst>
                </a:gridCol>
              </a:tblGrid>
              <a:tr h="371821">
                <a:tc>
                  <a:txBody>
                    <a:bodyPr/>
                    <a:lstStyle/>
                    <a:p>
                      <a:r>
                        <a:rPr lang="en-US" dirty="0"/>
                        <a:t>S</a:t>
                      </a:r>
                      <a:endParaRPr lang="en-IN" dirty="0"/>
                    </a:p>
                  </a:txBody>
                  <a:tcPr/>
                </a:tc>
                <a:tc>
                  <a:txBody>
                    <a:bodyPr/>
                    <a:lstStyle/>
                    <a:p>
                      <a:r>
                        <a:rPr lang="en-US" dirty="0"/>
                        <a:t>R</a:t>
                      </a:r>
                      <a:endParaRPr lang="en-IN" dirty="0"/>
                    </a:p>
                  </a:txBody>
                  <a:tcPr/>
                </a:tc>
                <a:tc>
                  <a:txBody>
                    <a:bodyPr/>
                    <a:lstStyle/>
                    <a:p>
                      <a:r>
                        <a:rPr lang="en-US" dirty="0"/>
                        <a:t>Q</a:t>
                      </a:r>
                      <a:endParaRPr lang="en-IN" dirty="0"/>
                    </a:p>
                  </a:txBody>
                  <a:tcPr/>
                </a:tc>
                <a:tc>
                  <a:txBody>
                    <a:bodyPr/>
                    <a:lstStyle/>
                    <a:p>
                      <a:r>
                        <a:rPr lang="en-US" dirty="0"/>
                        <a:t>Q</a:t>
                      </a:r>
                      <a:endParaRPr lang="en-IN" dirty="0"/>
                    </a:p>
                  </a:txBody>
                  <a:tcPr/>
                </a:tc>
                <a:extLst>
                  <a:ext uri="{0D108BD9-81ED-4DB2-BD59-A6C34878D82A}">
                    <a16:rowId xmlns:a16="http://schemas.microsoft.com/office/drawing/2014/main" val="10000"/>
                  </a:ext>
                </a:extLst>
              </a:tr>
              <a:tr h="395227">
                <a:tc>
                  <a:txBody>
                    <a:bodyPr/>
                    <a:lstStyle/>
                    <a:p>
                      <a:r>
                        <a:rPr lang="en-US" dirty="0"/>
                        <a:t>0</a:t>
                      </a:r>
                      <a:endParaRPr lang="en-IN" dirty="0"/>
                    </a:p>
                  </a:txBody>
                  <a:tcPr/>
                </a:tc>
                <a:tc>
                  <a:txBody>
                    <a:bodyPr/>
                    <a:lstStyle/>
                    <a:p>
                      <a:r>
                        <a:rPr lang="en-US" dirty="0"/>
                        <a:t>0</a:t>
                      </a:r>
                      <a:endParaRPr lang="en-IN" dirty="0"/>
                    </a:p>
                  </a:txBody>
                  <a:tcPr/>
                </a:tc>
                <a:tc gridSpan="2">
                  <a:txBody>
                    <a:bodyPr/>
                    <a:lstStyle/>
                    <a:p>
                      <a:r>
                        <a:rPr lang="en-US" dirty="0"/>
                        <a:t>No Change</a:t>
                      </a:r>
                      <a:endParaRPr lang="en-IN" dirty="0"/>
                    </a:p>
                  </a:txBody>
                  <a:tcPr/>
                </a:tc>
                <a:tc hMerge="1">
                  <a:txBody>
                    <a:bodyPr/>
                    <a:lstStyle/>
                    <a:p>
                      <a:endParaRPr lang="en-IN"/>
                    </a:p>
                  </a:txBody>
                  <a:tcPr/>
                </a:tc>
                <a:extLst>
                  <a:ext uri="{0D108BD9-81ED-4DB2-BD59-A6C34878D82A}">
                    <a16:rowId xmlns:a16="http://schemas.microsoft.com/office/drawing/2014/main" val="10001"/>
                  </a:ext>
                </a:extLst>
              </a:tr>
              <a:tr h="371821">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2"/>
                  </a:ext>
                </a:extLst>
              </a:tr>
              <a:tr h="371821">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3"/>
                  </a:ext>
                </a:extLst>
              </a:tr>
              <a:tr h="371821">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X</a:t>
                      </a:r>
                      <a:endParaRPr lang="en-IN" dirty="0"/>
                    </a:p>
                  </a:txBody>
                  <a:tcPr/>
                </a:tc>
                <a:tc>
                  <a:txBody>
                    <a:bodyPr/>
                    <a:lstStyle/>
                    <a:p>
                      <a:r>
                        <a:rPr lang="en-US" dirty="0"/>
                        <a:t>X</a:t>
                      </a:r>
                      <a:endParaRPr lang="en-IN" dirty="0"/>
                    </a:p>
                  </a:txBody>
                  <a:tcPr/>
                </a:tc>
                <a:extLst>
                  <a:ext uri="{0D108BD9-81ED-4DB2-BD59-A6C34878D82A}">
                    <a16:rowId xmlns:a16="http://schemas.microsoft.com/office/drawing/2014/main" val="10004"/>
                  </a:ext>
                </a:extLst>
              </a:tr>
            </a:tbl>
          </a:graphicData>
        </a:graphic>
      </p:graphicFrame>
      <p:grpSp>
        <p:nvGrpSpPr>
          <p:cNvPr id="14" name="Group 13"/>
          <p:cNvGrpSpPr/>
          <p:nvPr/>
        </p:nvGrpSpPr>
        <p:grpSpPr>
          <a:xfrm>
            <a:off x="323528" y="1069222"/>
            <a:ext cx="8280920" cy="5353050"/>
            <a:chOff x="323528" y="1069222"/>
            <a:chExt cx="8280920" cy="5353050"/>
          </a:xfrm>
        </p:grpSpPr>
        <p:grpSp>
          <p:nvGrpSpPr>
            <p:cNvPr id="7" name="Group 6"/>
            <p:cNvGrpSpPr/>
            <p:nvPr/>
          </p:nvGrpSpPr>
          <p:grpSpPr>
            <a:xfrm>
              <a:off x="323528" y="1069222"/>
              <a:ext cx="6134100" cy="5353050"/>
              <a:chOff x="1128316" y="1112640"/>
              <a:chExt cx="6134100" cy="535305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316" y="1112640"/>
                <a:ext cx="61341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564556" y="2653804"/>
                <a:ext cx="1152128" cy="369332"/>
              </a:xfrm>
              <a:prstGeom prst="rect">
                <a:avLst/>
              </a:prstGeom>
              <a:noFill/>
            </p:spPr>
            <p:txBody>
              <a:bodyPr wrap="square" rtlCol="0">
                <a:spAutoFit/>
              </a:bodyPr>
              <a:lstStyle/>
              <a:p>
                <a:r>
                  <a:rPr lang="en-US" b="1" dirty="0"/>
                  <a:t>Threshold</a:t>
                </a:r>
                <a:endParaRPr lang="en-IN" b="1" dirty="0"/>
              </a:p>
            </p:txBody>
          </p:sp>
          <p:sp>
            <p:nvSpPr>
              <p:cNvPr id="11" name="TextBox 10"/>
              <p:cNvSpPr txBox="1"/>
              <p:nvPr/>
            </p:nvSpPr>
            <p:spPr>
              <a:xfrm>
                <a:off x="1259632" y="2946480"/>
                <a:ext cx="1935832" cy="369332"/>
              </a:xfrm>
              <a:prstGeom prst="rect">
                <a:avLst/>
              </a:prstGeom>
              <a:noFill/>
            </p:spPr>
            <p:txBody>
              <a:bodyPr wrap="square" rtlCol="0">
                <a:spAutoFit/>
              </a:bodyPr>
              <a:lstStyle/>
              <a:p>
                <a:r>
                  <a:rPr lang="en-US" b="1" dirty="0"/>
                  <a:t>Control Voltage</a:t>
                </a:r>
                <a:endParaRPr lang="en-IN" b="1" dirty="0"/>
              </a:p>
            </p:txBody>
          </p:sp>
          <p:sp>
            <p:nvSpPr>
              <p:cNvPr id="12" name="TextBox 11"/>
              <p:cNvSpPr txBox="1"/>
              <p:nvPr/>
            </p:nvSpPr>
            <p:spPr>
              <a:xfrm>
                <a:off x="1841984" y="4234408"/>
                <a:ext cx="1152128" cy="369332"/>
              </a:xfrm>
              <a:prstGeom prst="rect">
                <a:avLst/>
              </a:prstGeom>
              <a:noFill/>
            </p:spPr>
            <p:txBody>
              <a:bodyPr wrap="square" rtlCol="0">
                <a:spAutoFit/>
              </a:bodyPr>
              <a:lstStyle/>
              <a:p>
                <a:r>
                  <a:rPr lang="en-US" b="1" dirty="0"/>
                  <a:t>Trigger</a:t>
                </a:r>
                <a:endParaRPr lang="en-IN" b="1" dirty="0"/>
              </a:p>
            </p:txBody>
          </p:sp>
          <p:sp>
            <p:nvSpPr>
              <p:cNvPr id="13" name="TextBox 12"/>
              <p:cNvSpPr txBox="1"/>
              <p:nvPr/>
            </p:nvSpPr>
            <p:spPr>
              <a:xfrm>
                <a:off x="1590936" y="4570948"/>
                <a:ext cx="1152128" cy="369332"/>
              </a:xfrm>
              <a:prstGeom prst="rect">
                <a:avLst/>
              </a:prstGeom>
              <a:noFill/>
            </p:spPr>
            <p:txBody>
              <a:bodyPr wrap="square" rtlCol="0">
                <a:spAutoFit/>
              </a:bodyPr>
              <a:lstStyle/>
              <a:p>
                <a:r>
                  <a:rPr lang="en-US" b="1" dirty="0"/>
                  <a:t>Discharge</a:t>
                </a:r>
                <a:endParaRPr lang="en-IN" b="1" dirty="0"/>
              </a:p>
            </p:txBody>
          </p:sp>
          <p:sp>
            <p:nvSpPr>
              <p:cNvPr id="3" name="TextBox 2"/>
              <p:cNvSpPr txBox="1"/>
              <p:nvPr/>
            </p:nvSpPr>
            <p:spPr>
              <a:xfrm>
                <a:off x="4208066" y="1823740"/>
                <a:ext cx="749374" cy="461665"/>
              </a:xfrm>
              <a:prstGeom prst="rect">
                <a:avLst/>
              </a:prstGeom>
              <a:noFill/>
            </p:spPr>
            <p:txBody>
              <a:bodyPr wrap="square" rtlCol="0">
                <a:spAutoFit/>
              </a:bodyPr>
              <a:lstStyle/>
              <a:p>
                <a:r>
                  <a:rPr lang="en-US" sz="2400" b="1" dirty="0" err="1"/>
                  <a:t>V</a:t>
                </a:r>
                <a:r>
                  <a:rPr lang="en-US" sz="1200" b="1" dirty="0" err="1"/>
                  <a:t>ref</a:t>
                </a:r>
                <a:endParaRPr lang="en-IN" sz="1200" b="1" dirty="0"/>
              </a:p>
            </p:txBody>
          </p:sp>
          <p:sp>
            <p:nvSpPr>
              <p:cNvPr id="4" name="TextBox 3"/>
              <p:cNvSpPr txBox="1"/>
              <p:nvPr/>
            </p:nvSpPr>
            <p:spPr>
              <a:xfrm>
                <a:off x="1145332" y="1129060"/>
                <a:ext cx="304924" cy="461665"/>
              </a:xfrm>
              <a:prstGeom prst="rect">
                <a:avLst/>
              </a:prstGeom>
              <a:noFill/>
            </p:spPr>
            <p:txBody>
              <a:bodyPr wrap="square" rtlCol="0">
                <a:spAutoFit/>
              </a:bodyPr>
              <a:lstStyle/>
              <a:p>
                <a:r>
                  <a:rPr lang="en-US" sz="2400" dirty="0">
                    <a:solidFill>
                      <a:srgbClr val="FF0000"/>
                    </a:solidFill>
                  </a:rPr>
                  <a:t>+</a:t>
                </a:r>
                <a:endParaRPr lang="en-IN" sz="2400" dirty="0">
                  <a:solidFill>
                    <a:srgbClr val="FF0000"/>
                  </a:solidFill>
                </a:endParaRPr>
              </a:p>
            </p:txBody>
          </p:sp>
          <p:sp>
            <p:nvSpPr>
              <p:cNvPr id="5" name="TextBox 4"/>
              <p:cNvSpPr txBox="1"/>
              <p:nvPr/>
            </p:nvSpPr>
            <p:spPr>
              <a:xfrm>
                <a:off x="4813424" y="3265012"/>
                <a:ext cx="169416" cy="369332"/>
              </a:xfrm>
              <a:prstGeom prst="rect">
                <a:avLst/>
              </a:prstGeom>
              <a:noFill/>
            </p:spPr>
            <p:txBody>
              <a:bodyPr wrap="square" rtlCol="0">
                <a:spAutoFit/>
              </a:bodyPr>
              <a:lstStyle/>
              <a:p>
                <a:r>
                  <a:rPr lang="en-US" b="1" dirty="0"/>
                  <a:t>R</a:t>
                </a:r>
                <a:endParaRPr lang="en-IN" b="1" dirty="0"/>
              </a:p>
            </p:txBody>
          </p:sp>
          <p:sp>
            <p:nvSpPr>
              <p:cNvPr id="50" name="TextBox 49"/>
              <p:cNvSpPr txBox="1"/>
              <p:nvPr/>
            </p:nvSpPr>
            <p:spPr>
              <a:xfrm>
                <a:off x="4843264" y="3745747"/>
                <a:ext cx="169416" cy="369332"/>
              </a:xfrm>
              <a:prstGeom prst="rect">
                <a:avLst/>
              </a:prstGeom>
              <a:noFill/>
            </p:spPr>
            <p:txBody>
              <a:bodyPr wrap="square" rtlCol="0">
                <a:spAutoFit/>
              </a:bodyPr>
              <a:lstStyle/>
              <a:p>
                <a:r>
                  <a:rPr lang="en-US" b="1" dirty="0"/>
                  <a:t>S</a:t>
                </a:r>
                <a:endParaRPr lang="en-IN" b="1" dirty="0"/>
              </a:p>
            </p:txBody>
          </p:sp>
          <p:sp>
            <p:nvSpPr>
              <p:cNvPr id="51" name="TextBox 50"/>
              <p:cNvSpPr txBox="1"/>
              <p:nvPr/>
            </p:nvSpPr>
            <p:spPr>
              <a:xfrm>
                <a:off x="5728320" y="3697844"/>
                <a:ext cx="169416" cy="369332"/>
              </a:xfrm>
              <a:prstGeom prst="rect">
                <a:avLst/>
              </a:prstGeom>
              <a:noFill/>
            </p:spPr>
            <p:txBody>
              <a:bodyPr wrap="square" rtlCol="0">
                <a:spAutoFit/>
              </a:bodyPr>
              <a:lstStyle/>
              <a:p>
                <a:r>
                  <a:rPr lang="en-US" b="1" dirty="0"/>
                  <a:t>Q</a:t>
                </a:r>
                <a:endParaRPr lang="en-IN" b="1" dirty="0"/>
              </a:p>
            </p:txBody>
          </p:sp>
          <p:sp>
            <p:nvSpPr>
              <p:cNvPr id="52" name="TextBox 51"/>
              <p:cNvSpPr txBox="1"/>
              <p:nvPr/>
            </p:nvSpPr>
            <p:spPr>
              <a:xfrm>
                <a:off x="5736828" y="3291524"/>
                <a:ext cx="169416" cy="369332"/>
              </a:xfrm>
              <a:prstGeom prst="rect">
                <a:avLst/>
              </a:prstGeom>
              <a:noFill/>
            </p:spPr>
            <p:txBody>
              <a:bodyPr wrap="square" rtlCol="0">
                <a:spAutoFit/>
              </a:bodyPr>
              <a:lstStyle/>
              <a:p>
                <a:r>
                  <a:rPr lang="en-US" b="1" dirty="0"/>
                  <a:t>Q</a:t>
                </a:r>
                <a:endParaRPr lang="en-IN" b="1" dirty="0"/>
              </a:p>
            </p:txBody>
          </p:sp>
        </p:grpSp>
        <p:sp>
          <p:nvSpPr>
            <p:cNvPr id="9" name="TextBox 8"/>
            <p:cNvSpPr txBox="1"/>
            <p:nvPr/>
          </p:nvSpPr>
          <p:spPr>
            <a:xfrm>
              <a:off x="6660232" y="1196752"/>
              <a:ext cx="1944216" cy="461665"/>
            </a:xfrm>
            <a:prstGeom prst="rect">
              <a:avLst/>
            </a:prstGeom>
            <a:noFill/>
          </p:spPr>
          <p:txBody>
            <a:bodyPr wrap="square" rtlCol="0">
              <a:spAutoFit/>
            </a:bodyPr>
            <a:lstStyle/>
            <a:p>
              <a:r>
                <a:rPr lang="en-US" sz="2400" b="1" dirty="0"/>
                <a:t>Truth Table</a:t>
              </a:r>
              <a:endParaRPr lang="en-IN" sz="2400" b="1" dirty="0"/>
            </a:p>
          </p:txBody>
        </p:sp>
        <p:sp>
          <p:nvSpPr>
            <p:cNvPr id="10" name="TextBox 9"/>
            <p:cNvSpPr txBox="1"/>
            <p:nvPr/>
          </p:nvSpPr>
          <p:spPr>
            <a:xfrm>
              <a:off x="3777965" y="5877272"/>
              <a:ext cx="4826483" cy="369332"/>
            </a:xfrm>
            <a:prstGeom prst="rect">
              <a:avLst/>
            </a:prstGeom>
            <a:noFill/>
          </p:spPr>
          <p:txBody>
            <a:bodyPr wrap="square" rtlCol="0">
              <a:spAutoFit/>
            </a:bodyPr>
            <a:lstStyle/>
            <a:p>
              <a:r>
                <a:rPr lang="en-US" b="1" dirty="0"/>
                <a:t>Fig: Functional Diagram of 555 Timer</a:t>
              </a:r>
              <a:endParaRPr lang="en-IN" b="1" dirty="0"/>
            </a:p>
          </p:txBody>
        </p:sp>
      </p:grpSp>
      <p:sp>
        <p:nvSpPr>
          <p:cNvPr id="20" name="TextBox 19"/>
          <p:cNvSpPr txBox="1"/>
          <p:nvPr/>
        </p:nvSpPr>
        <p:spPr>
          <a:xfrm flipH="1">
            <a:off x="4919587" y="3406131"/>
            <a:ext cx="288033" cy="861774"/>
          </a:xfrm>
          <a:prstGeom prst="rect">
            <a:avLst/>
          </a:prstGeom>
          <a:noFill/>
        </p:spPr>
        <p:txBody>
          <a:bodyPr wrap="square" rtlCol="0">
            <a:spAutoFit/>
          </a:bodyPr>
          <a:lstStyle/>
          <a:p>
            <a:r>
              <a:rPr lang="en-US" sz="3200" b="1" dirty="0"/>
              <a:t>-</a:t>
            </a:r>
          </a:p>
          <a:p>
            <a:endParaRPr lang="en-IN" dirty="0"/>
          </a:p>
        </p:txBody>
      </p:sp>
      <p:sp>
        <p:nvSpPr>
          <p:cNvPr id="16" name="Slide Number Placeholder 15"/>
          <p:cNvSpPr>
            <a:spLocks noGrp="1"/>
          </p:cNvSpPr>
          <p:nvPr>
            <p:ph type="sldNum" sz="quarter" idx="12"/>
          </p:nvPr>
        </p:nvSpPr>
        <p:spPr/>
        <p:txBody>
          <a:bodyPr/>
          <a:lstStyle/>
          <a:p>
            <a:fld id="{507DB826-CE9C-4492-9F3D-952E23697AB3}" type="slidenum">
              <a:rPr lang="en-IN" smtClean="0"/>
              <a:pPr/>
              <a:t>8</a:t>
            </a:fld>
            <a:endParaRPr lang="en-IN"/>
          </a:p>
        </p:txBody>
      </p:sp>
    </p:spTree>
    <p:extLst>
      <p:ext uri="{BB962C8B-B14F-4D97-AF65-F5344CB8AC3E}">
        <p14:creationId xmlns:p14="http://schemas.microsoft.com/office/powerpoint/2010/main" val="79982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706090"/>
          </a:xfrm>
        </p:spPr>
        <p:txBody>
          <a:bodyPr>
            <a:normAutofit fontScale="90000"/>
          </a:bodyPr>
          <a:lstStyle/>
          <a:p>
            <a:r>
              <a:rPr lang="en-US" b="1" dirty="0">
                <a:solidFill>
                  <a:schemeClr val="accent5">
                    <a:lumMod val="75000"/>
                  </a:schemeClr>
                </a:solidFill>
                <a:latin typeface="Times New Roman" pitchFamily="18" charset="0"/>
              </a:rPr>
              <a:t>Inside the 555 Timer</a:t>
            </a:r>
            <a:br>
              <a:rPr lang="en-US" b="1" i="1" dirty="0">
                <a:solidFill>
                  <a:schemeClr val="tx2"/>
                </a:solidFill>
                <a:latin typeface="Times New Roman" pitchFamily="18" charset="0"/>
              </a:rPr>
            </a:br>
            <a:endParaRPr lang="en-IN" b="1" dirty="0"/>
          </a:p>
        </p:txBody>
      </p:sp>
      <p:sp>
        <p:nvSpPr>
          <p:cNvPr id="4" name="Content Placeholder 3"/>
          <p:cNvSpPr>
            <a:spLocks noGrp="1" noChangeArrowheads="1"/>
          </p:cNvSpPr>
          <p:nvPr>
            <p:ph idx="1"/>
          </p:nvPr>
        </p:nvSpPr>
        <p:spPr bwMode="auto">
          <a:xfrm>
            <a:off x="457200" y="1196752"/>
            <a:ext cx="8363272"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57200" lvl="1" indent="0">
              <a:buNone/>
            </a:pPr>
            <a:r>
              <a:rPr lang="en-US" sz="3200" b="1" dirty="0">
                <a:solidFill>
                  <a:schemeClr val="accent5">
                    <a:lumMod val="75000"/>
                  </a:schemeClr>
                </a:solidFill>
              </a:rPr>
              <a:t>Operation:</a:t>
            </a:r>
          </a:p>
          <a:p>
            <a:pPr lvl="1"/>
            <a:r>
              <a:rPr lang="en-US" dirty="0"/>
              <a:t>The voltage divider has three equal 5K resistors.  It divides the input voltage (V</a:t>
            </a:r>
            <a:r>
              <a:rPr lang="en-US" sz="1800" b="1" dirty="0"/>
              <a:t>cc</a:t>
            </a:r>
            <a:r>
              <a:rPr lang="en-US" dirty="0"/>
              <a:t>) into three equal parts.</a:t>
            </a:r>
          </a:p>
          <a:p>
            <a:pPr lvl="1"/>
            <a:r>
              <a:rPr lang="en-US" dirty="0"/>
              <a:t>The two comparators are op-amps that compare the voltages at their inputs and saturate depending upon which is greater.</a:t>
            </a:r>
          </a:p>
          <a:p>
            <a:pPr lvl="2"/>
            <a:r>
              <a:rPr lang="en-US" dirty="0"/>
              <a:t>The Threshold Comparator saturates when the voltage at the Threshold pin (pin 6) is greater than (2/3)</a:t>
            </a:r>
            <a:r>
              <a:rPr lang="en-US" dirty="0" err="1"/>
              <a:t>V</a:t>
            </a:r>
            <a:r>
              <a:rPr lang="en-US" sz="1400" b="1" dirty="0" err="1"/>
              <a:t>cc</a:t>
            </a:r>
            <a:r>
              <a:rPr lang="en-US" dirty="0"/>
              <a:t>.</a:t>
            </a:r>
          </a:p>
          <a:p>
            <a:pPr lvl="2"/>
            <a:r>
              <a:rPr lang="en-US" dirty="0"/>
              <a:t>The Trigger Comparator saturates when the voltage at the Trigger pin (pin 2) is less than (1/3)</a:t>
            </a:r>
            <a:r>
              <a:rPr lang="en-US" dirty="0" err="1"/>
              <a:t>V</a:t>
            </a:r>
            <a:r>
              <a:rPr lang="en-US" sz="1400" b="1" dirty="0" err="1"/>
              <a:t>cc</a:t>
            </a:r>
            <a:endParaRPr lang="en-US" sz="1400" b="1" dirty="0"/>
          </a:p>
        </p:txBody>
      </p:sp>
      <p:sp>
        <p:nvSpPr>
          <p:cNvPr id="3" name="Slide Number Placeholder 2"/>
          <p:cNvSpPr>
            <a:spLocks noGrp="1"/>
          </p:cNvSpPr>
          <p:nvPr>
            <p:ph type="sldNum" sz="quarter" idx="12"/>
          </p:nvPr>
        </p:nvSpPr>
        <p:spPr/>
        <p:txBody>
          <a:bodyPr/>
          <a:lstStyle/>
          <a:p>
            <a:fld id="{507DB826-CE9C-4492-9F3D-952E23697AB3}" type="slidenum">
              <a:rPr lang="en-IN" smtClean="0"/>
              <a:pPr/>
              <a:t>9</a:t>
            </a:fld>
            <a:endParaRPr lang="en-IN"/>
          </a:p>
        </p:txBody>
      </p:sp>
    </p:spTree>
    <p:extLst>
      <p:ext uri="{BB962C8B-B14F-4D97-AF65-F5344CB8AC3E}">
        <p14:creationId xmlns:p14="http://schemas.microsoft.com/office/powerpoint/2010/main" val="1079907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0</TotalTime>
  <Words>3049</Words>
  <Application>Microsoft Office PowerPoint</Application>
  <PresentationFormat>On-screen Show (4:3)</PresentationFormat>
  <Paragraphs>416</Paragraphs>
  <Slides>49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7" baseType="lpstr">
      <vt:lpstr>Arial</vt:lpstr>
      <vt:lpstr>Calibri</vt:lpstr>
      <vt:lpstr>Monotype Sorts</vt:lpstr>
      <vt:lpstr>Times</vt:lpstr>
      <vt:lpstr>Times New Roman</vt:lpstr>
      <vt:lpstr>Wingdings</vt:lpstr>
      <vt:lpstr>Office Theme</vt:lpstr>
      <vt:lpstr>Equation</vt:lpstr>
      <vt:lpstr>555 TIMER</vt:lpstr>
      <vt:lpstr>555 Timer</vt:lpstr>
      <vt:lpstr>555 timer- Pin Diagram</vt:lpstr>
      <vt:lpstr>555 timer- Pin Description</vt:lpstr>
      <vt:lpstr>555 Timer</vt:lpstr>
      <vt:lpstr>PowerPoint Presentation</vt:lpstr>
      <vt:lpstr>PowerPoint Presentation</vt:lpstr>
      <vt:lpstr>Inside the 555 Timer </vt:lpstr>
      <vt:lpstr>Inside the 555 Timer </vt:lpstr>
      <vt:lpstr>Inside the 555 Timer </vt:lpstr>
      <vt:lpstr>Uses of 555 timer </vt:lpstr>
      <vt:lpstr>Schematic Diagram of 555 Timer</vt:lpstr>
      <vt:lpstr>555 Timer operating modes</vt:lpstr>
      <vt:lpstr>555 Timer as Monostable Multivibrator</vt:lpstr>
      <vt:lpstr>555 Timer as Monostable Multivibrator</vt:lpstr>
      <vt:lpstr>Monostable Multivibrator- Description</vt:lpstr>
      <vt:lpstr>Behavior of the Monostable Multivibrator</vt:lpstr>
      <vt:lpstr>Uses of the Monostable Multivibrator</vt:lpstr>
      <vt:lpstr>Monostable Multivibrator</vt:lpstr>
      <vt:lpstr>Applications in Monostable Mode</vt:lpstr>
      <vt:lpstr>1.Missing Pulse Detector</vt:lpstr>
      <vt:lpstr>Missing Pulse Detector- Description</vt:lpstr>
      <vt:lpstr>2.Linear Ramp Generator</vt:lpstr>
      <vt:lpstr>Linear Ramp Generator- Description</vt:lpstr>
      <vt:lpstr> 3.Frequency Divider </vt:lpstr>
      <vt:lpstr>4.Pulse Width Modulation</vt:lpstr>
      <vt:lpstr>Pulse Width Modulation- Description</vt:lpstr>
      <vt:lpstr>Pulse Width Modulation</vt:lpstr>
      <vt:lpstr>Astable Multivibrator</vt:lpstr>
      <vt:lpstr>Astable Multivibrator</vt:lpstr>
      <vt:lpstr>Astable Multivibrator- Description</vt:lpstr>
      <vt:lpstr>Astable 555 Timer Block Diagram Contents</vt:lpstr>
      <vt:lpstr>Operation of a 555 Astable</vt:lpstr>
      <vt:lpstr>Operation of a 555 Astable Continued……</vt:lpstr>
      <vt:lpstr>Operation of a 555 Astable Continued…..</vt:lpstr>
      <vt:lpstr>Timing Diagram of a 555 Astable</vt:lpstr>
      <vt:lpstr>Astable Multivibrator- Analysis</vt:lpstr>
      <vt:lpstr>Astable Multivibrator- Analysis</vt:lpstr>
      <vt:lpstr>Behavior of the Astable Multivibrator</vt:lpstr>
      <vt:lpstr>Uses of the Astable Multivibrator</vt:lpstr>
      <vt:lpstr>Applications in Astable Mode</vt:lpstr>
      <vt:lpstr>1.Square Generator </vt:lpstr>
      <vt:lpstr>2. FSK Generator</vt:lpstr>
      <vt:lpstr>FSK Generator</vt:lpstr>
      <vt:lpstr>2. Pulse Position Modulator</vt:lpstr>
      <vt:lpstr>Astable Multivibrator</vt:lpstr>
      <vt:lpstr>Comparison of Multivibrator Circuits</vt:lpstr>
      <vt:lpstr>Features of IC 555 Timer</vt:lpstr>
      <vt:lpstr>Features of IC 555 Timer</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dc:creator>
  <cp:lastModifiedBy>Anu</cp:lastModifiedBy>
  <cp:revision>368</cp:revision>
  <dcterms:created xsi:type="dcterms:W3CDTF">2012-10-01T06:39:02Z</dcterms:created>
  <dcterms:modified xsi:type="dcterms:W3CDTF">2020-12-07T03:51:26Z</dcterms:modified>
</cp:coreProperties>
</file>