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7" r:id="rId4"/>
    <p:sldId id="258" r:id="rId5"/>
    <p:sldId id="259" r:id="rId6"/>
    <p:sldId id="286"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88" r:id="rId24"/>
    <p:sldId id="276" r:id="rId25"/>
    <p:sldId id="277" r:id="rId26"/>
    <p:sldId id="278" r:id="rId27"/>
    <p:sldId id="279" r:id="rId28"/>
    <p:sldId id="280" r:id="rId29"/>
    <p:sldId id="281" r:id="rId30"/>
    <p:sldId id="282" r:id="rId31"/>
    <p:sldId id="283" r:id="rId32"/>
    <p:sldId id="284" r:id="rId33"/>
    <p:sldId id="289" r:id="rId34"/>
    <p:sldId id="290" r:id="rId35"/>
    <p:sldId id="291" r:id="rId36"/>
    <p:sldId id="28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1F1872-B411-4E78-B47C-B83790FB8A82}"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4717F-9C70-4C59-B25E-168BF9612B55}" type="slidenum">
              <a:rPr lang="en-US" smtClean="0"/>
              <a:t>‹#›</a:t>
            </a:fld>
            <a:endParaRPr lang="en-US"/>
          </a:p>
        </p:txBody>
      </p:sp>
    </p:spTree>
    <p:extLst>
      <p:ext uri="{BB962C8B-B14F-4D97-AF65-F5344CB8AC3E}">
        <p14:creationId xmlns:p14="http://schemas.microsoft.com/office/powerpoint/2010/main" val="365158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F1872-B411-4E78-B47C-B83790FB8A82}"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4717F-9C70-4C59-B25E-168BF9612B55}" type="slidenum">
              <a:rPr lang="en-US" smtClean="0"/>
              <a:t>‹#›</a:t>
            </a:fld>
            <a:endParaRPr lang="en-US"/>
          </a:p>
        </p:txBody>
      </p:sp>
    </p:spTree>
    <p:extLst>
      <p:ext uri="{BB962C8B-B14F-4D97-AF65-F5344CB8AC3E}">
        <p14:creationId xmlns:p14="http://schemas.microsoft.com/office/powerpoint/2010/main" val="3866019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F1872-B411-4E78-B47C-B83790FB8A82}"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4717F-9C70-4C59-B25E-168BF9612B55}" type="slidenum">
              <a:rPr lang="en-US" smtClean="0"/>
              <a:t>‹#›</a:t>
            </a:fld>
            <a:endParaRPr lang="en-US"/>
          </a:p>
        </p:txBody>
      </p:sp>
    </p:spTree>
    <p:extLst>
      <p:ext uri="{BB962C8B-B14F-4D97-AF65-F5344CB8AC3E}">
        <p14:creationId xmlns:p14="http://schemas.microsoft.com/office/powerpoint/2010/main" val="428404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F1872-B411-4E78-B47C-B83790FB8A82}"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4717F-9C70-4C59-B25E-168BF9612B55}" type="slidenum">
              <a:rPr lang="en-US" smtClean="0"/>
              <a:t>‹#›</a:t>
            </a:fld>
            <a:endParaRPr lang="en-US"/>
          </a:p>
        </p:txBody>
      </p:sp>
    </p:spTree>
    <p:extLst>
      <p:ext uri="{BB962C8B-B14F-4D97-AF65-F5344CB8AC3E}">
        <p14:creationId xmlns:p14="http://schemas.microsoft.com/office/powerpoint/2010/main" val="2944784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1F1872-B411-4E78-B47C-B83790FB8A82}"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4717F-9C70-4C59-B25E-168BF9612B55}" type="slidenum">
              <a:rPr lang="en-US" smtClean="0"/>
              <a:t>‹#›</a:t>
            </a:fld>
            <a:endParaRPr lang="en-US"/>
          </a:p>
        </p:txBody>
      </p:sp>
    </p:spTree>
    <p:extLst>
      <p:ext uri="{BB962C8B-B14F-4D97-AF65-F5344CB8AC3E}">
        <p14:creationId xmlns:p14="http://schemas.microsoft.com/office/powerpoint/2010/main" val="2473450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1F1872-B411-4E78-B47C-B83790FB8A82}"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4717F-9C70-4C59-B25E-168BF9612B55}" type="slidenum">
              <a:rPr lang="en-US" smtClean="0"/>
              <a:t>‹#›</a:t>
            </a:fld>
            <a:endParaRPr lang="en-US"/>
          </a:p>
        </p:txBody>
      </p:sp>
    </p:spTree>
    <p:extLst>
      <p:ext uri="{BB962C8B-B14F-4D97-AF65-F5344CB8AC3E}">
        <p14:creationId xmlns:p14="http://schemas.microsoft.com/office/powerpoint/2010/main" val="324103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1F1872-B411-4E78-B47C-B83790FB8A82}"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4717F-9C70-4C59-B25E-168BF9612B55}" type="slidenum">
              <a:rPr lang="en-US" smtClean="0"/>
              <a:t>‹#›</a:t>
            </a:fld>
            <a:endParaRPr lang="en-US"/>
          </a:p>
        </p:txBody>
      </p:sp>
    </p:spTree>
    <p:extLst>
      <p:ext uri="{BB962C8B-B14F-4D97-AF65-F5344CB8AC3E}">
        <p14:creationId xmlns:p14="http://schemas.microsoft.com/office/powerpoint/2010/main" val="268889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1F1872-B411-4E78-B47C-B83790FB8A82}"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4717F-9C70-4C59-B25E-168BF9612B55}" type="slidenum">
              <a:rPr lang="en-US" smtClean="0"/>
              <a:t>‹#›</a:t>
            </a:fld>
            <a:endParaRPr lang="en-US"/>
          </a:p>
        </p:txBody>
      </p:sp>
    </p:spTree>
    <p:extLst>
      <p:ext uri="{BB962C8B-B14F-4D97-AF65-F5344CB8AC3E}">
        <p14:creationId xmlns:p14="http://schemas.microsoft.com/office/powerpoint/2010/main" val="234282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F1872-B411-4E78-B47C-B83790FB8A82}"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4717F-9C70-4C59-B25E-168BF9612B55}" type="slidenum">
              <a:rPr lang="en-US" smtClean="0"/>
              <a:t>‹#›</a:t>
            </a:fld>
            <a:endParaRPr lang="en-US"/>
          </a:p>
        </p:txBody>
      </p:sp>
    </p:spTree>
    <p:extLst>
      <p:ext uri="{BB962C8B-B14F-4D97-AF65-F5344CB8AC3E}">
        <p14:creationId xmlns:p14="http://schemas.microsoft.com/office/powerpoint/2010/main" val="3295579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F1872-B411-4E78-B47C-B83790FB8A82}"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4717F-9C70-4C59-B25E-168BF9612B55}" type="slidenum">
              <a:rPr lang="en-US" smtClean="0"/>
              <a:t>‹#›</a:t>
            </a:fld>
            <a:endParaRPr lang="en-US"/>
          </a:p>
        </p:txBody>
      </p:sp>
    </p:spTree>
    <p:extLst>
      <p:ext uri="{BB962C8B-B14F-4D97-AF65-F5344CB8AC3E}">
        <p14:creationId xmlns:p14="http://schemas.microsoft.com/office/powerpoint/2010/main" val="273409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F1872-B411-4E78-B47C-B83790FB8A82}"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4717F-9C70-4C59-B25E-168BF9612B55}" type="slidenum">
              <a:rPr lang="en-US" smtClean="0"/>
              <a:t>‹#›</a:t>
            </a:fld>
            <a:endParaRPr lang="en-US"/>
          </a:p>
        </p:txBody>
      </p:sp>
    </p:spTree>
    <p:extLst>
      <p:ext uri="{BB962C8B-B14F-4D97-AF65-F5344CB8AC3E}">
        <p14:creationId xmlns:p14="http://schemas.microsoft.com/office/powerpoint/2010/main" val="1434263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F1872-B411-4E78-B47C-B83790FB8A82}" type="datetimeFigureOut">
              <a:rPr lang="en-US" smtClean="0"/>
              <a:t>1/27/2022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4717F-9C70-4C59-B25E-168BF9612B55}" type="slidenum">
              <a:rPr lang="en-US" smtClean="0"/>
              <a:t>‹#›</a:t>
            </a:fld>
            <a:endParaRPr lang="en-US"/>
          </a:p>
        </p:txBody>
      </p:sp>
    </p:spTree>
    <p:extLst>
      <p:ext uri="{BB962C8B-B14F-4D97-AF65-F5344CB8AC3E}">
        <p14:creationId xmlns:p14="http://schemas.microsoft.com/office/powerpoint/2010/main" val="1108615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Mechanical Engineering</a:t>
            </a:r>
            <a:endParaRPr lang="en-US" dirty="0"/>
          </a:p>
        </p:txBody>
      </p:sp>
      <p:sp>
        <p:nvSpPr>
          <p:cNvPr id="3" name="Subtitle 2"/>
          <p:cNvSpPr>
            <a:spLocks noGrp="1"/>
          </p:cNvSpPr>
          <p:nvPr>
            <p:ph type="subTitle" idx="1"/>
          </p:nvPr>
        </p:nvSpPr>
        <p:spPr/>
        <p:txBody>
          <a:bodyPr/>
          <a:lstStyle/>
          <a:p>
            <a:pPr algn="r"/>
            <a:r>
              <a:rPr lang="en-US" dirty="0" smtClean="0"/>
              <a:t>Ramu Rajendran</a:t>
            </a:r>
            <a:endParaRPr lang="en-US" dirty="0"/>
          </a:p>
        </p:txBody>
      </p:sp>
    </p:spTree>
    <p:extLst>
      <p:ext uri="{BB962C8B-B14F-4D97-AF65-F5344CB8AC3E}">
        <p14:creationId xmlns:p14="http://schemas.microsoft.com/office/powerpoint/2010/main" val="3875349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fontScale="92500" lnSpcReduction="10000"/>
          </a:bodyPr>
          <a:lstStyle/>
          <a:p>
            <a:pPr algn="just"/>
            <a:r>
              <a:rPr lang="en-US" dirty="0" smtClean="0"/>
              <a:t>Air provides oxygen for combustion.</a:t>
            </a:r>
          </a:p>
          <a:p>
            <a:pPr algn="just"/>
            <a:r>
              <a:rPr lang="en-US" dirty="0" smtClean="0"/>
              <a:t>Air is cleaned in air filter and then is mixed with fuel in the carburetor.</a:t>
            </a:r>
          </a:p>
          <a:p>
            <a:pPr algn="just"/>
            <a:r>
              <a:rPr lang="en-US" dirty="0" smtClean="0"/>
              <a:t>The air-fuel ration by weight should be about 15:1 for complete combustion.</a:t>
            </a:r>
          </a:p>
          <a:p>
            <a:pPr algn="just"/>
            <a:r>
              <a:rPr lang="en-US" dirty="0" smtClean="0"/>
              <a:t>But there is a range of air-fuel ratio from about 8:1 to 20:1 for different running conditions. </a:t>
            </a:r>
          </a:p>
          <a:p>
            <a:pPr algn="just"/>
            <a:r>
              <a:rPr lang="en-US" dirty="0" smtClean="0"/>
              <a:t>More air means – Lean mixture. More fuel means – Rich mixture.</a:t>
            </a:r>
          </a:p>
          <a:p>
            <a:pPr algn="just"/>
            <a:r>
              <a:rPr lang="en-US" dirty="0" smtClean="0"/>
              <a:t>The air-fuel from carburetor enters engine through the inlet valve and then after combustion flows out of the exhaust valve and silencer to atmosphere.</a:t>
            </a:r>
            <a:endParaRPr lang="en-US" dirty="0"/>
          </a:p>
        </p:txBody>
      </p:sp>
    </p:spTree>
    <p:extLst>
      <p:ext uri="{BB962C8B-B14F-4D97-AF65-F5344CB8AC3E}">
        <p14:creationId xmlns:p14="http://schemas.microsoft.com/office/powerpoint/2010/main" val="3071136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Fuel System for Petrol Engine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2941638"/>
            <a:ext cx="8229600" cy="1843087"/>
          </a:xfrm>
        </p:spPr>
      </p:pic>
    </p:spTree>
    <p:extLst>
      <p:ext uri="{BB962C8B-B14F-4D97-AF65-F5344CB8AC3E}">
        <p14:creationId xmlns:p14="http://schemas.microsoft.com/office/powerpoint/2010/main" val="3155865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3237"/>
            <a:ext cx="8229600" cy="6202363"/>
          </a:xfrm>
        </p:spPr>
        <p:txBody>
          <a:bodyPr>
            <a:normAutofit fontScale="92500" lnSpcReduction="20000"/>
          </a:bodyPr>
          <a:lstStyle/>
          <a:p>
            <a:pPr algn="just"/>
            <a:r>
              <a:rPr lang="en-US" dirty="0" smtClean="0"/>
              <a:t>The fuel stored in the tank is transferred to the  carburetor using a low pressure fuel pump. </a:t>
            </a:r>
          </a:p>
          <a:p>
            <a:pPr algn="just"/>
            <a:r>
              <a:rPr lang="en-US" dirty="0" smtClean="0"/>
              <a:t>If the fuel tank is placed at a higher level, then the force of gravity may alone be required to transfer fuel to carburetor. In that case pump is not required.</a:t>
            </a:r>
          </a:p>
          <a:p>
            <a:pPr algn="just"/>
            <a:r>
              <a:rPr lang="en-US" dirty="0" smtClean="0"/>
              <a:t>Before entering the carburetor the fuel is cleaned by passing through a fuel filter.</a:t>
            </a:r>
          </a:p>
          <a:p>
            <a:pPr algn="just"/>
            <a:r>
              <a:rPr lang="en-US" dirty="0" smtClean="0"/>
              <a:t>After mixing with air in the carburetor fuel is moved towards the engine cylinder where combustion of fuel takes place in the presence of oxygen in the air.</a:t>
            </a:r>
          </a:p>
          <a:p>
            <a:pPr algn="just"/>
            <a:r>
              <a:rPr lang="en-US" dirty="0" smtClean="0"/>
              <a:t>The products of combustion the moves out of the engine cylinder to the atmosphere.</a:t>
            </a:r>
            <a:endParaRPr lang="en-US" dirty="0"/>
          </a:p>
        </p:txBody>
      </p:sp>
    </p:spTree>
    <p:extLst>
      <p:ext uri="{BB962C8B-B14F-4D97-AF65-F5344CB8AC3E}">
        <p14:creationId xmlns:p14="http://schemas.microsoft.com/office/powerpoint/2010/main" val="725458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Fuel System for Diesel Engine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3023136"/>
            <a:ext cx="8229600" cy="1680091"/>
          </a:xfrm>
        </p:spPr>
      </p:pic>
    </p:spTree>
    <p:extLst>
      <p:ext uri="{BB962C8B-B14F-4D97-AF65-F5344CB8AC3E}">
        <p14:creationId xmlns:p14="http://schemas.microsoft.com/office/powerpoint/2010/main" val="3025340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smtClean="0"/>
              <a:t>From fuel storage tank a low pressure pump takes the fuel to a high pressure pump. In between fuel is cleaned using fuel filters.</a:t>
            </a:r>
          </a:p>
          <a:p>
            <a:pPr algn="just"/>
            <a:r>
              <a:rPr lang="en-US" dirty="0" smtClean="0"/>
              <a:t>High pressure pump is required because - to spray fuel into air inside cylinder at high pressure, the fuel should be at an even higher pressure.</a:t>
            </a:r>
          </a:p>
          <a:p>
            <a:pPr algn="just"/>
            <a:r>
              <a:rPr lang="en-US" dirty="0" smtClean="0"/>
              <a:t>The fuel from the high pressure pump is then injected into the engine cylinder using a fuel injector, at high velocity in the form of fine spray.</a:t>
            </a:r>
            <a:endParaRPr lang="en-US" dirty="0"/>
          </a:p>
        </p:txBody>
      </p:sp>
    </p:spTree>
    <p:extLst>
      <p:ext uri="{BB962C8B-B14F-4D97-AF65-F5344CB8AC3E}">
        <p14:creationId xmlns:p14="http://schemas.microsoft.com/office/powerpoint/2010/main" val="2833694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Cooling System</a:t>
            </a:r>
            <a:endParaRPr lang="en-US" dirty="0"/>
          </a:p>
        </p:txBody>
      </p:sp>
      <p:sp>
        <p:nvSpPr>
          <p:cNvPr id="3" name="Content Placeholder 2"/>
          <p:cNvSpPr>
            <a:spLocks noGrp="1"/>
          </p:cNvSpPr>
          <p:nvPr>
            <p:ph idx="1"/>
          </p:nvPr>
        </p:nvSpPr>
        <p:spPr>
          <a:xfrm>
            <a:off x="457200" y="1570037"/>
            <a:ext cx="8229600" cy="4906963"/>
          </a:xfrm>
        </p:spPr>
        <p:txBody>
          <a:bodyPr>
            <a:normAutofit fontScale="85000" lnSpcReduction="10000"/>
          </a:bodyPr>
          <a:lstStyle/>
          <a:p>
            <a:pPr algn="just"/>
            <a:r>
              <a:rPr lang="en-US" dirty="0" smtClean="0"/>
              <a:t>About 30% of heat generated is absorbed by the engine parts (piston, cylinder head and cylinder wall).</a:t>
            </a:r>
          </a:p>
          <a:p>
            <a:pPr algn="just"/>
            <a:r>
              <a:rPr lang="en-US" dirty="0" smtClean="0"/>
              <a:t>If the heat is not removed, this will cause excessive rise in the temperature and damage the parts. Also due to thermal expansion piston gets stuck in the cylinder</a:t>
            </a:r>
          </a:p>
          <a:p>
            <a:pPr algn="just"/>
            <a:r>
              <a:rPr lang="en-US" dirty="0" smtClean="0"/>
              <a:t>Max temp of the </a:t>
            </a:r>
            <a:r>
              <a:rPr lang="en-US" dirty="0" err="1" smtClean="0"/>
              <a:t>cyl</a:t>
            </a:r>
            <a:r>
              <a:rPr lang="en-US" dirty="0" smtClean="0"/>
              <a:t>. wall should be 250 </a:t>
            </a:r>
            <a:r>
              <a:rPr lang="en-US" dirty="0" err="1" smtClean="0"/>
              <a:t>deg</a:t>
            </a:r>
            <a:r>
              <a:rPr lang="en-US" dirty="0" smtClean="0"/>
              <a:t> C.</a:t>
            </a:r>
          </a:p>
          <a:p>
            <a:pPr algn="just"/>
            <a:r>
              <a:rPr lang="en-US" dirty="0" smtClean="0"/>
              <a:t>Therefore a cooling system is required to keep the engine from becoming too hot.</a:t>
            </a:r>
          </a:p>
          <a:p>
            <a:pPr algn="just"/>
            <a:r>
              <a:rPr lang="en-US" dirty="0" smtClean="0"/>
              <a:t>Two types of cooling systems are in IC engines – a) Air Cooling and b) Liquid Cooling (Water Cooling)</a:t>
            </a:r>
            <a:endParaRPr lang="en-US" dirty="0"/>
          </a:p>
        </p:txBody>
      </p:sp>
    </p:spTree>
    <p:extLst>
      <p:ext uri="{BB962C8B-B14F-4D97-AF65-F5344CB8AC3E}">
        <p14:creationId xmlns:p14="http://schemas.microsoft.com/office/powerpoint/2010/main" val="2648923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Air Cooling</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60764" y="1600200"/>
            <a:ext cx="4222472" cy="4525963"/>
          </a:xfrm>
        </p:spPr>
      </p:pic>
    </p:spTree>
    <p:extLst>
      <p:ext uri="{BB962C8B-B14F-4D97-AF65-F5344CB8AC3E}">
        <p14:creationId xmlns:p14="http://schemas.microsoft.com/office/powerpoint/2010/main" val="3471701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92500" lnSpcReduction="20000"/>
          </a:bodyPr>
          <a:lstStyle/>
          <a:p>
            <a:r>
              <a:rPr lang="en-US" dirty="0" smtClean="0"/>
              <a:t>Heat is directly dissipated into the air around the cylinder.</a:t>
            </a:r>
          </a:p>
          <a:p>
            <a:r>
              <a:rPr lang="en-US" dirty="0" smtClean="0"/>
              <a:t>A current of air is continuously flows over the heated surface to be cooled.</a:t>
            </a:r>
          </a:p>
          <a:p>
            <a:r>
              <a:rPr lang="en-US" dirty="0" smtClean="0"/>
              <a:t>Used in motor cycles, airplane engines and small stationary engines.</a:t>
            </a:r>
          </a:p>
          <a:p>
            <a:r>
              <a:rPr lang="en-US" dirty="0" smtClean="0"/>
              <a:t>Fins are provided on the </a:t>
            </a:r>
            <a:r>
              <a:rPr lang="en-US" dirty="0"/>
              <a:t>o</a:t>
            </a:r>
            <a:r>
              <a:rPr lang="en-US" dirty="0" smtClean="0"/>
              <a:t>uter surface of the engine to increase the area exposed to air.</a:t>
            </a:r>
          </a:p>
          <a:p>
            <a:r>
              <a:rPr lang="en-US" dirty="0" smtClean="0"/>
              <a:t>In some cases blower may be used to increase the flow of air. In mobile engines forward velocity helps in the air velocity.</a:t>
            </a:r>
          </a:p>
          <a:p>
            <a:r>
              <a:rPr lang="en-US" dirty="0" smtClean="0"/>
              <a:t>Advantages – Simplicity, Lightness, Cheapness and Absence of water.</a:t>
            </a:r>
          </a:p>
          <a:p>
            <a:r>
              <a:rPr lang="en-US" dirty="0" smtClean="0"/>
              <a:t>Disadvantage – Non uniformity in cooling, difficult to control the cooling rate.</a:t>
            </a:r>
            <a:endParaRPr lang="en-US" dirty="0"/>
          </a:p>
        </p:txBody>
      </p:sp>
    </p:spTree>
    <p:extLst>
      <p:ext uri="{BB962C8B-B14F-4D97-AF65-F5344CB8AC3E}">
        <p14:creationId xmlns:p14="http://schemas.microsoft.com/office/powerpoint/2010/main" val="626566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Liquid Cooling (water cooling)</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97816" y="1600200"/>
            <a:ext cx="4548368" cy="4525963"/>
          </a:xfrm>
        </p:spPr>
      </p:pic>
    </p:spTree>
    <p:extLst>
      <p:ext uri="{BB962C8B-B14F-4D97-AF65-F5344CB8AC3E}">
        <p14:creationId xmlns:p14="http://schemas.microsoft.com/office/powerpoint/2010/main" val="1336160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705600"/>
          </a:xfrm>
        </p:spPr>
        <p:txBody>
          <a:bodyPr>
            <a:normAutofit fontScale="85000" lnSpcReduction="10000"/>
          </a:bodyPr>
          <a:lstStyle/>
          <a:p>
            <a:pPr algn="just"/>
            <a:r>
              <a:rPr lang="en-US" dirty="0" smtClean="0"/>
              <a:t>Water is circulated around the components to be cooled through passages called water jackets.</a:t>
            </a:r>
          </a:p>
          <a:p>
            <a:pPr algn="just"/>
            <a:r>
              <a:rPr lang="en-US" dirty="0" smtClean="0"/>
              <a:t>Water circulation is obtained either by using a pump or gravity force.</a:t>
            </a:r>
          </a:p>
          <a:p>
            <a:pPr algn="just"/>
            <a:r>
              <a:rPr lang="en-US" dirty="0" smtClean="0"/>
              <a:t>The water from the jackets flow to a radiator. In the radiator the heated water gets cooled by an air flow caused by the forward motion of the automobile.</a:t>
            </a:r>
          </a:p>
          <a:p>
            <a:pPr algn="just"/>
            <a:r>
              <a:rPr lang="en-US" dirty="0" smtClean="0"/>
              <a:t>To increase the heat transfer area radiator tubes are provided with fins and air flow is increased by fans.</a:t>
            </a:r>
          </a:p>
          <a:p>
            <a:pPr algn="just"/>
            <a:r>
              <a:rPr lang="en-US" dirty="0" smtClean="0"/>
              <a:t>Radiator consists of an upper filler tank and a lower tank – The exit from the engine jackets is connected to upper tank and lower tank is connected to jacket inlet. (Hot water density is low and therefore flows at the top).</a:t>
            </a:r>
          </a:p>
          <a:p>
            <a:pPr algn="just"/>
            <a:r>
              <a:rPr lang="en-US" dirty="0" smtClean="0"/>
              <a:t>To avoid freezing in the extreme cold, some anti-freeze solutions are added to the water in radiator tubes.</a:t>
            </a:r>
          </a:p>
          <a:p>
            <a:pPr algn="just"/>
            <a:endParaRPr lang="en-US" dirty="0"/>
          </a:p>
        </p:txBody>
      </p:sp>
    </p:spTree>
    <p:extLst>
      <p:ext uri="{BB962C8B-B14F-4D97-AF65-F5344CB8AC3E}">
        <p14:creationId xmlns:p14="http://schemas.microsoft.com/office/powerpoint/2010/main" val="3268453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Parts of a Petrol Engine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solidFill>
                  <a:srgbClr val="FF0000"/>
                </a:solidFill>
              </a:rPr>
              <a:t>Carburetor</a:t>
            </a:r>
            <a:r>
              <a:rPr lang="en-US" dirty="0" smtClean="0"/>
              <a:t> – Device to mix desired quantity of fuel into the air stream to obtain a homogenous air-fuel mixture. </a:t>
            </a:r>
          </a:p>
          <a:p>
            <a:pPr algn="just"/>
            <a:r>
              <a:rPr lang="en-US" dirty="0" smtClean="0"/>
              <a:t>A good carburetor mixes the air-fuel in the desired mixture ratio in all the running conditions. </a:t>
            </a:r>
          </a:p>
          <a:p>
            <a:pPr algn="just"/>
            <a:r>
              <a:rPr lang="en-US" dirty="0" smtClean="0"/>
              <a:t>The basic principle used in the working of carburetor is that, when a volatile fuel is placed in the passage of a high velocity air stream, the fuel gets vaporized at a faster rate.</a:t>
            </a:r>
            <a:endParaRPr lang="en-US" dirty="0"/>
          </a:p>
        </p:txBody>
      </p:sp>
    </p:spTree>
    <p:extLst>
      <p:ext uri="{BB962C8B-B14F-4D97-AF65-F5344CB8AC3E}">
        <p14:creationId xmlns:p14="http://schemas.microsoft.com/office/powerpoint/2010/main" val="1588900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1837"/>
            <a:ext cx="8229600" cy="5745163"/>
          </a:xfrm>
        </p:spPr>
        <p:txBody>
          <a:bodyPr>
            <a:normAutofit fontScale="92500" lnSpcReduction="10000"/>
          </a:bodyPr>
          <a:lstStyle/>
          <a:p>
            <a:pPr algn="just"/>
            <a:r>
              <a:rPr lang="en-US" dirty="0"/>
              <a:t>Water cooling is classified as – natural or gravity circulation system and forced or open circulation system</a:t>
            </a:r>
            <a:r>
              <a:rPr lang="en-US" dirty="0" smtClean="0"/>
              <a:t>.</a:t>
            </a:r>
          </a:p>
          <a:p>
            <a:pPr algn="just"/>
            <a:r>
              <a:rPr lang="en-US" dirty="0" smtClean="0"/>
              <a:t>In natural circulation system, the change in density of water due to difference in temperature causes it to circulate in the system. It is known as thermo-syphon cooling system.</a:t>
            </a:r>
          </a:p>
          <a:p>
            <a:pPr algn="just"/>
            <a:r>
              <a:rPr lang="en-US" dirty="0" smtClean="0"/>
              <a:t>In forced system, water is circulate using a pump. In this a pump (which runs with power from engine) is used to draw water from a cooling pond and to circulate it through the engine jackets.</a:t>
            </a:r>
            <a:endParaRPr lang="en-US" dirty="0"/>
          </a:p>
          <a:p>
            <a:pPr algn="just"/>
            <a:endParaRPr lang="en-US" dirty="0"/>
          </a:p>
        </p:txBody>
      </p:sp>
    </p:spTree>
    <p:extLst>
      <p:ext uri="{BB962C8B-B14F-4D97-AF65-F5344CB8AC3E}">
        <p14:creationId xmlns:p14="http://schemas.microsoft.com/office/powerpoint/2010/main" val="1589129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50176" y="1219200"/>
            <a:ext cx="5843648" cy="4525963"/>
          </a:xfrm>
        </p:spPr>
      </p:pic>
    </p:spTree>
    <p:extLst>
      <p:ext uri="{BB962C8B-B14F-4D97-AF65-F5344CB8AC3E}">
        <p14:creationId xmlns:p14="http://schemas.microsoft.com/office/powerpoint/2010/main" val="22798932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pPr algn="l"/>
            <a:r>
              <a:rPr lang="en-US" dirty="0" smtClean="0"/>
              <a:t>Lubrication of IC Engines</a:t>
            </a:r>
            <a:endParaRPr lang="en-US" dirty="0"/>
          </a:p>
        </p:txBody>
      </p:sp>
      <p:sp>
        <p:nvSpPr>
          <p:cNvPr id="3" name="Content Placeholder 2"/>
          <p:cNvSpPr>
            <a:spLocks noGrp="1"/>
          </p:cNvSpPr>
          <p:nvPr>
            <p:ph idx="1"/>
          </p:nvPr>
        </p:nvSpPr>
        <p:spPr>
          <a:xfrm>
            <a:off x="457200" y="1219200"/>
            <a:ext cx="8229600" cy="5334000"/>
          </a:xfrm>
        </p:spPr>
        <p:txBody>
          <a:bodyPr>
            <a:normAutofit fontScale="85000" lnSpcReduction="10000"/>
          </a:bodyPr>
          <a:lstStyle/>
          <a:p>
            <a:r>
              <a:rPr lang="en-US" dirty="0" smtClean="0"/>
              <a:t>Lubrication is necessary to reduce friction.</a:t>
            </a:r>
          </a:p>
          <a:p>
            <a:r>
              <a:rPr lang="en-US" dirty="0" smtClean="0"/>
              <a:t>Friction causes energy loss, heat generation and also excessive wear.</a:t>
            </a:r>
          </a:p>
          <a:p>
            <a:r>
              <a:rPr lang="en-US" dirty="0" smtClean="0"/>
              <a:t>Friction can be reduced by placing a film of lubricating oil between the moving parts.</a:t>
            </a:r>
          </a:p>
          <a:p>
            <a:r>
              <a:rPr lang="en-US" dirty="0" smtClean="0"/>
              <a:t>There are different types of lubricating systems.</a:t>
            </a:r>
          </a:p>
          <a:p>
            <a:pPr marL="0" indent="0">
              <a:buNone/>
            </a:pPr>
            <a:r>
              <a:rPr lang="en-US" dirty="0" smtClean="0"/>
              <a:t>1. Splash System – Simplest type. There is an oil reserve at the base of the engine. When the connecting rod moves up by some mechanism, it splashes the oil in the form of a spray. The internal parts of the engine are lubricated by this oil spray. This type is employed in some type of small single cylinder stationary engines and on engines employed in scooters.</a:t>
            </a:r>
          </a:p>
        </p:txBody>
      </p:sp>
    </p:spTree>
    <p:extLst>
      <p:ext uri="{BB962C8B-B14F-4D97-AF65-F5344CB8AC3E}">
        <p14:creationId xmlns:p14="http://schemas.microsoft.com/office/powerpoint/2010/main" val="22566048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69060"/>
            <a:ext cx="7772400" cy="6381925"/>
          </a:xfrm>
        </p:spPr>
      </p:pic>
    </p:spTree>
    <p:extLst>
      <p:ext uri="{BB962C8B-B14F-4D97-AF65-F5344CB8AC3E}">
        <p14:creationId xmlns:p14="http://schemas.microsoft.com/office/powerpoint/2010/main" val="230027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marL="0" indent="0" algn="just">
              <a:buNone/>
            </a:pPr>
            <a:r>
              <a:rPr lang="en-US" dirty="0" smtClean="0"/>
              <a:t>2. Splash and Circulating system – In addition to splash system there is an oil pump to refill the reservoir with oil.</a:t>
            </a:r>
          </a:p>
          <a:p>
            <a:pPr marL="0" indent="0" algn="just">
              <a:buNone/>
            </a:pPr>
            <a:r>
              <a:rPr lang="en-US" dirty="0" smtClean="0"/>
              <a:t>3. Splash and pressure system – Splash system plus an oil pump which supplies oil to the reservoir and also to the parts not lubricated by the splash system.</a:t>
            </a:r>
          </a:p>
          <a:p>
            <a:pPr marL="0" indent="0" algn="just">
              <a:buNone/>
            </a:pPr>
            <a:r>
              <a:rPr lang="en-US" dirty="0" smtClean="0"/>
              <a:t>4. Forced feed system – Oil is forced by an oil pump through designed oil passages to all the components needed to be lubricated. Most of the present day engines are lubricated by this type.</a:t>
            </a:r>
            <a:endParaRPr lang="en-US" dirty="0"/>
          </a:p>
        </p:txBody>
      </p:sp>
    </p:spTree>
    <p:extLst>
      <p:ext uri="{BB962C8B-B14F-4D97-AF65-F5344CB8AC3E}">
        <p14:creationId xmlns:p14="http://schemas.microsoft.com/office/powerpoint/2010/main" val="2399604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pPr algn="l"/>
            <a:r>
              <a:rPr lang="en-US" dirty="0" smtClean="0"/>
              <a:t>Lubricant</a:t>
            </a:r>
            <a:endParaRPr lang="en-US" dirty="0"/>
          </a:p>
        </p:txBody>
      </p:sp>
      <p:sp>
        <p:nvSpPr>
          <p:cNvPr id="3" name="Content Placeholder 2"/>
          <p:cNvSpPr>
            <a:spLocks noGrp="1"/>
          </p:cNvSpPr>
          <p:nvPr>
            <p:ph idx="1"/>
          </p:nvPr>
        </p:nvSpPr>
        <p:spPr>
          <a:xfrm>
            <a:off x="457200" y="990600"/>
            <a:ext cx="8229600" cy="5791200"/>
          </a:xfrm>
        </p:spPr>
        <p:txBody>
          <a:bodyPr>
            <a:normAutofit fontScale="77500" lnSpcReduction="20000"/>
          </a:bodyPr>
          <a:lstStyle/>
          <a:p>
            <a:r>
              <a:rPr lang="en-US" dirty="0" smtClean="0">
                <a:solidFill>
                  <a:srgbClr val="FF0000"/>
                </a:solidFill>
              </a:rPr>
              <a:t>Desirable Properties</a:t>
            </a:r>
            <a:r>
              <a:rPr lang="en-US" dirty="0" smtClean="0"/>
              <a:t> – </a:t>
            </a:r>
            <a:r>
              <a:rPr lang="en-US" dirty="0"/>
              <a:t/>
            </a:r>
            <a:br>
              <a:rPr lang="en-US" dirty="0"/>
            </a:br>
            <a:r>
              <a:rPr lang="en-US" dirty="0" smtClean="0"/>
              <a:t>*Should maintain sufficient viscosity under all ranges of temperature.</a:t>
            </a:r>
            <a:br>
              <a:rPr lang="en-US" dirty="0" smtClean="0"/>
            </a:br>
            <a:r>
              <a:rPr lang="en-US" dirty="0" smtClean="0"/>
              <a:t>* Must not vaporize in its operating temperature.</a:t>
            </a:r>
            <a:br>
              <a:rPr lang="en-US" dirty="0" smtClean="0"/>
            </a:br>
            <a:r>
              <a:rPr lang="en-US" dirty="0" smtClean="0"/>
              <a:t>*Should have high specific heat to remove heat generated.</a:t>
            </a:r>
            <a:br>
              <a:rPr lang="en-US" dirty="0" smtClean="0"/>
            </a:br>
            <a:r>
              <a:rPr lang="en-US" dirty="0" smtClean="0"/>
              <a:t>*Must be free from corrosive acids, moisture etc.</a:t>
            </a:r>
            <a:br>
              <a:rPr lang="en-US" dirty="0" smtClean="0"/>
            </a:br>
            <a:r>
              <a:rPr lang="en-US" dirty="0" smtClean="0"/>
              <a:t>*Should have considerable adhesive property to cling onto metal surface</a:t>
            </a:r>
            <a:br>
              <a:rPr lang="en-US" dirty="0" smtClean="0"/>
            </a:br>
            <a:r>
              <a:rPr lang="en-US" dirty="0" smtClean="0"/>
              <a:t>*Should have good cohesive quality to form a continuous film between rubbing surfaces.</a:t>
            </a:r>
          </a:p>
          <a:p>
            <a:r>
              <a:rPr lang="en-US" dirty="0" smtClean="0">
                <a:solidFill>
                  <a:srgbClr val="FF0000"/>
                </a:solidFill>
              </a:rPr>
              <a:t>Function</a:t>
            </a:r>
            <a:r>
              <a:rPr lang="en-US" dirty="0" smtClean="0"/>
              <a:t> –</a:t>
            </a:r>
            <a:br>
              <a:rPr lang="en-US" dirty="0" smtClean="0"/>
            </a:br>
            <a:r>
              <a:rPr lang="en-US" dirty="0" smtClean="0"/>
              <a:t>*Remove heat from the parts it comes in contact with.</a:t>
            </a:r>
            <a:br>
              <a:rPr lang="en-US" dirty="0" smtClean="0"/>
            </a:br>
            <a:r>
              <a:rPr lang="en-US" dirty="0" smtClean="0"/>
              <a:t>*Keep the metal surfaces apart and prevent friction and wear.</a:t>
            </a:r>
            <a:br>
              <a:rPr lang="en-US" dirty="0" smtClean="0"/>
            </a:br>
            <a:r>
              <a:rPr lang="en-US" dirty="0" smtClean="0"/>
              <a:t>*Seal the space between piston rings and cylinder walls and thus prevent leakage of working gas.</a:t>
            </a:r>
            <a:br>
              <a:rPr lang="en-US" dirty="0" smtClean="0"/>
            </a:br>
            <a:r>
              <a:rPr lang="en-US" dirty="0" smtClean="0"/>
              <a:t>*It must also clean the metal parts it comes in contact with and hold the dirt, metal or carbon particles.</a:t>
            </a:r>
          </a:p>
        </p:txBody>
      </p:sp>
    </p:spTree>
    <p:extLst>
      <p:ext uri="{BB962C8B-B14F-4D97-AF65-F5344CB8AC3E}">
        <p14:creationId xmlns:p14="http://schemas.microsoft.com/office/powerpoint/2010/main" val="6643341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CRDI (Common Rail Direct Injection)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494200"/>
            <a:ext cx="6781800" cy="4685318"/>
          </a:xfrm>
        </p:spPr>
      </p:pic>
    </p:spTree>
    <p:extLst>
      <p:ext uri="{BB962C8B-B14F-4D97-AF65-F5344CB8AC3E}">
        <p14:creationId xmlns:p14="http://schemas.microsoft.com/office/powerpoint/2010/main" val="7172850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gn="just"/>
            <a:r>
              <a:rPr lang="en-US" dirty="0" smtClean="0"/>
              <a:t>For Diesel Engines</a:t>
            </a:r>
          </a:p>
          <a:p>
            <a:pPr algn="just"/>
            <a:r>
              <a:rPr lang="en-US" dirty="0" smtClean="0"/>
              <a:t>In CRDI, an extremely high pressure pump stores a reservoir of fuel at high pressure of 200 MPa, in a common rail.</a:t>
            </a:r>
          </a:p>
          <a:p>
            <a:pPr algn="just"/>
            <a:r>
              <a:rPr lang="en-US" dirty="0" smtClean="0"/>
              <a:t>Common rail is a tube which branches off to computer controlled injector valves.</a:t>
            </a:r>
          </a:p>
          <a:p>
            <a:pPr algn="just"/>
            <a:r>
              <a:rPr lang="en-US" dirty="0" smtClean="0"/>
              <a:t>Each of these valves has a precision machined nozzle and a plunger driven by a solenoid.</a:t>
            </a:r>
          </a:p>
          <a:p>
            <a:pPr algn="just"/>
            <a:r>
              <a:rPr lang="en-US" dirty="0" smtClean="0"/>
              <a:t>Controlled by a computer, the valves control the precise moment, increased pressure and amount of fuel to the pump.</a:t>
            </a:r>
          </a:p>
          <a:p>
            <a:pPr algn="just"/>
            <a:r>
              <a:rPr lang="en-US" dirty="0" smtClean="0"/>
              <a:t>As a result the injected fuel atomizes easily and burns cleanly, reducing exhaust emissions and increasing efficiency.</a:t>
            </a:r>
          </a:p>
          <a:p>
            <a:pPr algn="just"/>
            <a:r>
              <a:rPr lang="en-US" dirty="0" smtClean="0"/>
              <a:t>To reduce the vibration and noise the ECU can inject small amount of diesel just before the main injection. Some advanced CRDI systems perform as many as 5 injections per stroke to obtain a more uniform and controlled combustion and to extract maximum energy from combustion.</a:t>
            </a:r>
          </a:p>
          <a:p>
            <a:pPr algn="just"/>
            <a:r>
              <a:rPr lang="en-US" dirty="0" smtClean="0"/>
              <a:t>Different car makers refer to CRDI by different names – (BMW; D-Engines), (Honda; i-</a:t>
            </a:r>
            <a:r>
              <a:rPr lang="en-US" dirty="0" err="1" smtClean="0"/>
              <a:t>CTDi</a:t>
            </a:r>
            <a:r>
              <a:rPr lang="en-US" dirty="0" smtClean="0"/>
              <a:t>), (Hyundai; </a:t>
            </a:r>
            <a:r>
              <a:rPr lang="en-US" dirty="0" err="1" smtClean="0"/>
              <a:t>CRDi</a:t>
            </a:r>
            <a:r>
              <a:rPr lang="en-US" dirty="0" smtClean="0"/>
              <a:t>), (Mahindra; </a:t>
            </a:r>
            <a:r>
              <a:rPr lang="en-US" dirty="0" err="1" smtClean="0"/>
              <a:t>CRDe</a:t>
            </a:r>
            <a:r>
              <a:rPr lang="en-US" dirty="0" smtClean="0"/>
              <a:t>), (</a:t>
            </a:r>
            <a:r>
              <a:rPr lang="en-US" dirty="0" err="1" smtClean="0"/>
              <a:t>Maruti</a:t>
            </a:r>
            <a:r>
              <a:rPr lang="en-US" dirty="0" smtClean="0"/>
              <a:t>; </a:t>
            </a:r>
            <a:r>
              <a:rPr lang="en-US" dirty="0" err="1" smtClean="0"/>
              <a:t>DDiS</a:t>
            </a:r>
            <a:r>
              <a:rPr lang="en-US" dirty="0" smtClean="0"/>
              <a:t>), (Mitsubishi; DI-D), (Toyota; D-4D).</a:t>
            </a:r>
            <a:endParaRPr lang="en-US" dirty="0"/>
          </a:p>
        </p:txBody>
      </p:sp>
    </p:spTree>
    <p:extLst>
      <p:ext uri="{BB962C8B-B14F-4D97-AF65-F5344CB8AC3E}">
        <p14:creationId xmlns:p14="http://schemas.microsoft.com/office/powerpoint/2010/main" val="27432914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Advantages of CRDI</a:t>
            </a:r>
            <a:endParaRPr lang="en-US" dirty="0"/>
          </a:p>
        </p:txBody>
      </p:sp>
      <p:sp>
        <p:nvSpPr>
          <p:cNvPr id="3" name="Content Placeholder 2"/>
          <p:cNvSpPr>
            <a:spLocks noGrp="1"/>
          </p:cNvSpPr>
          <p:nvPr>
            <p:ph idx="1"/>
          </p:nvPr>
        </p:nvSpPr>
        <p:spPr/>
        <p:txBody>
          <a:bodyPr/>
          <a:lstStyle/>
          <a:p>
            <a:r>
              <a:rPr lang="en-US" dirty="0" smtClean="0"/>
              <a:t>Higher efficiency due to variable injection timing.</a:t>
            </a:r>
          </a:p>
          <a:p>
            <a:r>
              <a:rPr lang="en-US" dirty="0" smtClean="0"/>
              <a:t>Better combustion at low speeds.</a:t>
            </a:r>
          </a:p>
          <a:p>
            <a:r>
              <a:rPr lang="en-US" dirty="0" smtClean="0"/>
              <a:t>Better power balance.</a:t>
            </a:r>
          </a:p>
          <a:p>
            <a:r>
              <a:rPr lang="en-US" dirty="0" smtClean="0"/>
              <a:t>Less moving parts.</a:t>
            </a:r>
          </a:p>
          <a:p>
            <a:r>
              <a:rPr lang="en-US" dirty="0" smtClean="0"/>
              <a:t>More compact engine.</a:t>
            </a:r>
            <a:endParaRPr lang="en-US" dirty="0"/>
          </a:p>
        </p:txBody>
      </p:sp>
    </p:spTree>
    <p:extLst>
      <p:ext uri="{BB962C8B-B14F-4D97-AF65-F5344CB8AC3E}">
        <p14:creationId xmlns:p14="http://schemas.microsoft.com/office/powerpoint/2010/main" val="1793909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MPFI (Multi Point Fuel Injection)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42885"/>
            <a:ext cx="8000999" cy="5290982"/>
          </a:xfrm>
        </p:spPr>
      </p:pic>
    </p:spTree>
    <p:extLst>
      <p:ext uri="{BB962C8B-B14F-4D97-AF65-F5344CB8AC3E}">
        <p14:creationId xmlns:p14="http://schemas.microsoft.com/office/powerpoint/2010/main" val="3401334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3200400" cy="685800"/>
          </a:xfrm>
        </p:spPr>
        <p:txBody>
          <a:bodyPr>
            <a:normAutofit/>
          </a:bodyPr>
          <a:lstStyle/>
          <a:p>
            <a:r>
              <a:rPr lang="en-US" sz="1600" dirty="0" smtClean="0"/>
              <a:t>Carburetor (Understand Only)</a:t>
            </a:r>
            <a:endParaRPr lang="en-US" sz="1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1" y="1119982"/>
            <a:ext cx="7086600" cy="5314950"/>
          </a:xfrm>
        </p:spPr>
      </p:pic>
    </p:spTree>
    <p:extLst>
      <p:ext uri="{BB962C8B-B14F-4D97-AF65-F5344CB8AC3E}">
        <p14:creationId xmlns:p14="http://schemas.microsoft.com/office/powerpoint/2010/main" val="34933938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pPr algn="just"/>
            <a:r>
              <a:rPr lang="en-US" dirty="0" smtClean="0"/>
              <a:t>For petrol engines.</a:t>
            </a:r>
          </a:p>
          <a:p>
            <a:pPr algn="just"/>
            <a:r>
              <a:rPr lang="en-US" dirty="0" smtClean="0"/>
              <a:t>Has one injector for each cylinder. (Multi – point injection)</a:t>
            </a:r>
          </a:p>
          <a:p>
            <a:pPr algn="just"/>
            <a:r>
              <a:rPr lang="en-US" dirty="0" smtClean="0"/>
              <a:t>Fuel is injected to the air flowing in through the inlet manifold based on commands from the ECU (Engine Control Unit).</a:t>
            </a:r>
          </a:p>
          <a:p>
            <a:pPr algn="just"/>
            <a:r>
              <a:rPr lang="en-US" dirty="0" smtClean="0"/>
              <a:t>ECU controls the ignition timing and quantity of fuel to be injected.</a:t>
            </a:r>
          </a:p>
          <a:p>
            <a:pPr algn="just"/>
            <a:r>
              <a:rPr lang="en-US" dirty="0" smtClean="0"/>
              <a:t>ECU is controlled program interpretation of data input from a set of sensors located all over the engine and its auxiliaries.</a:t>
            </a:r>
          </a:p>
          <a:p>
            <a:pPr algn="just"/>
            <a:r>
              <a:rPr lang="en-US" dirty="0" smtClean="0"/>
              <a:t>Parameters sensed are – ambient temperature, engine coolant temperature, exhaust gas temperature, oxygen content of the exhaust, engine speed, vehicle road speed etc.</a:t>
            </a:r>
          </a:p>
          <a:p>
            <a:pPr algn="just"/>
            <a:endParaRPr lang="en-US" dirty="0"/>
          </a:p>
        </p:txBody>
      </p:sp>
    </p:spTree>
    <p:extLst>
      <p:ext uri="{BB962C8B-B14F-4D97-AF65-F5344CB8AC3E}">
        <p14:creationId xmlns:p14="http://schemas.microsoft.com/office/powerpoint/2010/main" val="25300443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Advantages of MPFI</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difference in power developed in each cylinder is minimum.</a:t>
            </a:r>
          </a:p>
          <a:p>
            <a:pPr algn="just"/>
            <a:r>
              <a:rPr lang="en-US" dirty="0" smtClean="0"/>
              <a:t>Vibration of the engine is less.</a:t>
            </a:r>
          </a:p>
          <a:p>
            <a:pPr algn="just"/>
            <a:r>
              <a:rPr lang="en-US" dirty="0" smtClean="0"/>
              <a:t>Immediate response to sudden acceleration and deceleration.</a:t>
            </a:r>
          </a:p>
          <a:p>
            <a:pPr algn="just"/>
            <a:r>
              <a:rPr lang="en-US" dirty="0" smtClean="0"/>
              <a:t>Since accurate amount of fuel is supplied, complete combustion takes place. This leads to effective utilization of fuel supplied and hence low emission level.</a:t>
            </a:r>
          </a:p>
          <a:p>
            <a:pPr algn="just"/>
            <a:r>
              <a:rPr lang="en-US" dirty="0" smtClean="0"/>
              <a:t>Mileage of the vehicle is more.</a:t>
            </a:r>
            <a:endParaRPr lang="en-US" dirty="0"/>
          </a:p>
        </p:txBody>
      </p:sp>
    </p:spTree>
    <p:extLst>
      <p:ext uri="{BB962C8B-B14F-4D97-AF65-F5344CB8AC3E}">
        <p14:creationId xmlns:p14="http://schemas.microsoft.com/office/powerpoint/2010/main" val="8772763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ENGINES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Vehicles that makes use of two or more distinct power source are known as hybrid vehicles.</a:t>
            </a:r>
          </a:p>
          <a:p>
            <a:pPr algn="just"/>
            <a:r>
              <a:rPr lang="en-US" dirty="0" smtClean="0"/>
              <a:t>Usually they come with a fuelled power source and an onboard rechargeable energy storage system for powering the vehicle</a:t>
            </a:r>
            <a:r>
              <a:rPr lang="en-US" dirty="0" smtClean="0"/>
              <a:t>.</a:t>
            </a:r>
          </a:p>
          <a:p>
            <a:pPr algn="just"/>
            <a:r>
              <a:rPr lang="en-US" dirty="0"/>
              <a:t>Since braking is controlled by electric motor to some extend, a part of the kinetic energy of the vehicle is recaptured and is used to recharge the batteries. The process is called regenerative braking</a:t>
            </a:r>
            <a:r>
              <a:rPr lang="en-US" dirty="0" smtClean="0"/>
              <a:t>.</a:t>
            </a:r>
            <a:endParaRPr lang="en-US" dirty="0" smtClean="0"/>
          </a:p>
          <a:p>
            <a:pPr algn="just"/>
            <a:r>
              <a:rPr lang="en-US" dirty="0" smtClean="0"/>
              <a:t>Based on extend of use of battery power source there are 4 types of hybrid vehicles.</a:t>
            </a:r>
            <a:endParaRPr lang="en-US" dirty="0" smtClean="0"/>
          </a:p>
        </p:txBody>
      </p:sp>
    </p:spTree>
    <p:extLst>
      <p:ext uri="{BB962C8B-B14F-4D97-AF65-F5344CB8AC3E}">
        <p14:creationId xmlns:p14="http://schemas.microsoft.com/office/powerpoint/2010/main" val="23950581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Types of Hybrid Vehicles</a:t>
            </a: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pPr marL="514350" indent="-514350" algn="just">
              <a:buFont typeface="+mj-lt"/>
              <a:buAutoNum type="arabicPeriod"/>
            </a:pPr>
            <a:r>
              <a:rPr lang="en-US" dirty="0" smtClean="0"/>
              <a:t>Mild Hybrid – Electric system will not propel the wheels. But </a:t>
            </a:r>
            <a:r>
              <a:rPr lang="en-US" dirty="0" smtClean="0">
                <a:solidFill>
                  <a:srgbClr val="FF0000"/>
                </a:solidFill>
              </a:rPr>
              <a:t>will only assist the IC engines </a:t>
            </a:r>
            <a:r>
              <a:rPr lang="en-US" dirty="0" smtClean="0"/>
              <a:t>in power demanding operations like starting, acceleration and operation of AC etc. Batteries </a:t>
            </a:r>
            <a:r>
              <a:rPr lang="en-US" dirty="0" smtClean="0">
                <a:solidFill>
                  <a:srgbClr val="FF0000"/>
                </a:solidFill>
              </a:rPr>
              <a:t>cannot be plugged in</a:t>
            </a:r>
            <a:r>
              <a:rPr lang="en-US" dirty="0" smtClean="0"/>
              <a:t>. They are charged by power from IC engines and through regenerative braking.</a:t>
            </a:r>
          </a:p>
          <a:p>
            <a:pPr marL="514350" indent="-514350" algn="just">
              <a:buFont typeface="+mj-lt"/>
              <a:buAutoNum type="arabicPeriod"/>
            </a:pPr>
            <a:r>
              <a:rPr lang="en-US" dirty="0" smtClean="0"/>
              <a:t>Full Hybrids – Similar to Mild Hybrids, but the electric systems </a:t>
            </a:r>
            <a:r>
              <a:rPr lang="en-US" dirty="0" smtClean="0">
                <a:solidFill>
                  <a:srgbClr val="FF0000"/>
                </a:solidFill>
              </a:rPr>
              <a:t>can handle more heavier duties </a:t>
            </a:r>
            <a:r>
              <a:rPr lang="en-US" dirty="0" smtClean="0"/>
              <a:t>like propelling the vehicles at low speed city drives. Battery/motor is </a:t>
            </a:r>
            <a:r>
              <a:rPr lang="en-US" dirty="0" smtClean="0">
                <a:solidFill>
                  <a:srgbClr val="FF0000"/>
                </a:solidFill>
              </a:rPr>
              <a:t>powered</a:t>
            </a:r>
            <a:r>
              <a:rPr lang="en-US" dirty="0" smtClean="0"/>
              <a:t> from IC engines and through regenerative braking (Cannot plug-in). Two types: </a:t>
            </a:r>
            <a:r>
              <a:rPr lang="en-US" dirty="0" smtClean="0">
                <a:solidFill>
                  <a:schemeClr val="accent6">
                    <a:lumMod val="50000"/>
                  </a:schemeClr>
                </a:solidFill>
              </a:rPr>
              <a:t>parallel</a:t>
            </a:r>
            <a:r>
              <a:rPr lang="en-US" dirty="0" smtClean="0"/>
              <a:t> hybrid and </a:t>
            </a:r>
            <a:r>
              <a:rPr lang="en-US" dirty="0" smtClean="0">
                <a:solidFill>
                  <a:schemeClr val="accent6">
                    <a:lumMod val="50000"/>
                  </a:schemeClr>
                </a:solidFill>
              </a:rPr>
              <a:t>series</a:t>
            </a:r>
            <a:r>
              <a:rPr lang="en-US" dirty="0" smtClean="0"/>
              <a:t> hybrid.</a:t>
            </a:r>
            <a:endParaRPr lang="en-US" dirty="0"/>
          </a:p>
        </p:txBody>
      </p:sp>
    </p:spTree>
    <p:extLst>
      <p:ext uri="{BB962C8B-B14F-4D97-AF65-F5344CB8AC3E}">
        <p14:creationId xmlns:p14="http://schemas.microsoft.com/office/powerpoint/2010/main" val="1258009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lnSpcReduction="10000"/>
          </a:bodyPr>
          <a:lstStyle/>
          <a:p>
            <a:pPr marL="514350" indent="-514350" algn="just">
              <a:buFont typeface="+mj-lt"/>
              <a:buAutoNum type="alphaLcParenR"/>
            </a:pPr>
            <a:r>
              <a:rPr lang="en-US" dirty="0" smtClean="0"/>
              <a:t>Parallel Hybrids can propel the vehicle by either of 3 ways: </a:t>
            </a:r>
            <a:r>
              <a:rPr lang="en-US" dirty="0" smtClean="0">
                <a:solidFill>
                  <a:srgbClr val="FF0000"/>
                </a:solidFill>
              </a:rPr>
              <a:t>D</a:t>
            </a:r>
            <a:r>
              <a:rPr lang="en-US" dirty="0" smtClean="0"/>
              <a:t>irectly by IC engine, </a:t>
            </a:r>
            <a:r>
              <a:rPr lang="en-US" dirty="0" smtClean="0">
                <a:solidFill>
                  <a:srgbClr val="FF0000"/>
                </a:solidFill>
              </a:rPr>
              <a:t>D</a:t>
            </a:r>
            <a:r>
              <a:rPr lang="en-US" dirty="0" smtClean="0"/>
              <a:t>irectly by electrical motor or by </a:t>
            </a:r>
            <a:r>
              <a:rPr lang="en-US" dirty="0" smtClean="0">
                <a:solidFill>
                  <a:srgbClr val="00B050"/>
                </a:solidFill>
              </a:rPr>
              <a:t>c</a:t>
            </a:r>
            <a:r>
              <a:rPr lang="en-US" dirty="0" smtClean="0"/>
              <a:t>ombined IC engines and electric motor together.</a:t>
            </a:r>
          </a:p>
          <a:p>
            <a:pPr marL="514350" indent="-514350" algn="just">
              <a:buFont typeface="+mj-lt"/>
              <a:buAutoNum type="alphaLcParenR"/>
            </a:pPr>
            <a:r>
              <a:rPr lang="en-US" dirty="0" smtClean="0"/>
              <a:t>Series Hybrids are propelled by electric motor only. The IC engines power the electric motor (and also charges the battery) like a generator.</a:t>
            </a:r>
          </a:p>
          <a:p>
            <a:pPr marL="514350" indent="-514350" algn="just">
              <a:buFont typeface="+mj-lt"/>
              <a:buAutoNum type="arabicPeriod" startAt="3"/>
            </a:pPr>
            <a:r>
              <a:rPr lang="en-US" dirty="0" smtClean="0"/>
              <a:t>Plug-in Hybrids – The batteries can be </a:t>
            </a:r>
            <a:r>
              <a:rPr lang="en-US" dirty="0" smtClean="0">
                <a:solidFill>
                  <a:srgbClr val="FF0000"/>
                </a:solidFill>
              </a:rPr>
              <a:t>charged by plugging in</a:t>
            </a:r>
            <a:r>
              <a:rPr lang="en-US" dirty="0" smtClean="0"/>
              <a:t>. Therefore, this type have a higher electric-only driving range than full hybrid types. These types are </a:t>
            </a:r>
            <a:r>
              <a:rPr lang="en-US" dirty="0" smtClean="0">
                <a:solidFill>
                  <a:srgbClr val="FF0000"/>
                </a:solidFill>
              </a:rPr>
              <a:t>half way points</a:t>
            </a:r>
            <a:r>
              <a:rPr lang="en-US" dirty="0" smtClean="0"/>
              <a:t> between full hybrid and fully electric vehicles.</a:t>
            </a:r>
          </a:p>
          <a:p>
            <a:pPr marL="514350" indent="-514350" algn="just">
              <a:buFont typeface="+mj-lt"/>
              <a:buAutoNum type="alphaLcParenR"/>
            </a:pPr>
            <a:endParaRPr lang="en-US" dirty="0"/>
          </a:p>
        </p:txBody>
      </p:sp>
    </p:spTree>
    <p:extLst>
      <p:ext uri="{BB962C8B-B14F-4D97-AF65-F5344CB8AC3E}">
        <p14:creationId xmlns:p14="http://schemas.microsoft.com/office/powerpoint/2010/main" val="1977208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lgn="just">
              <a:buFont typeface="+mj-lt"/>
              <a:buAutoNum type="arabicPeriod" startAt="4"/>
            </a:pPr>
            <a:r>
              <a:rPr lang="en-US" dirty="0" smtClean="0"/>
              <a:t>Electric vehicles with range extender hybrids – Essentially, </a:t>
            </a:r>
            <a:r>
              <a:rPr lang="en-US" dirty="0" smtClean="0">
                <a:solidFill>
                  <a:srgbClr val="FF0000"/>
                </a:solidFill>
              </a:rPr>
              <a:t>an electric vehicle</a:t>
            </a:r>
            <a:r>
              <a:rPr lang="en-US" dirty="0" smtClean="0"/>
              <a:t>. But incorporates a small IC engine to charge the battery or power the motor, in case the battery charge is finished during a drive. </a:t>
            </a:r>
          </a:p>
          <a:p>
            <a:pPr marL="514350" indent="-514350" algn="just">
              <a:buFont typeface="+mj-lt"/>
              <a:buAutoNum type="arabicPeriod" startAt="4"/>
            </a:pPr>
            <a:endParaRPr lang="en-US" dirty="0"/>
          </a:p>
          <a:p>
            <a:pPr marL="0" indent="0" algn="just">
              <a:buNone/>
            </a:pPr>
            <a:r>
              <a:rPr lang="en-US" dirty="0" smtClean="0"/>
              <a:t>(Fully electric vehicles with no IC engine do not come under Hybrid vehicle category)</a:t>
            </a:r>
            <a:endParaRPr lang="en-US" dirty="0"/>
          </a:p>
        </p:txBody>
      </p:sp>
    </p:spTree>
    <p:extLst>
      <p:ext uri="{BB962C8B-B14F-4D97-AF65-F5344CB8AC3E}">
        <p14:creationId xmlns:p14="http://schemas.microsoft.com/office/powerpoint/2010/main" val="1262778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Hybrid Vehicles</a:t>
            </a:r>
            <a:endParaRPr lang="en-US" dirty="0"/>
          </a:p>
        </p:txBody>
      </p:sp>
      <p:sp>
        <p:nvSpPr>
          <p:cNvPr id="3" name="Content Placeholder 2"/>
          <p:cNvSpPr>
            <a:spLocks noGrp="1"/>
          </p:cNvSpPr>
          <p:nvPr>
            <p:ph idx="1"/>
          </p:nvPr>
        </p:nvSpPr>
        <p:spPr/>
        <p:txBody>
          <a:bodyPr>
            <a:normAutofit/>
          </a:bodyPr>
          <a:lstStyle/>
          <a:p>
            <a:pPr algn="just"/>
            <a:r>
              <a:rPr lang="en-US" dirty="0" smtClean="0"/>
              <a:t>Reduced petroleum consumption.</a:t>
            </a:r>
          </a:p>
          <a:p>
            <a:pPr algn="just"/>
            <a:r>
              <a:rPr lang="en-US" dirty="0" smtClean="0"/>
              <a:t>Higher </a:t>
            </a:r>
            <a:r>
              <a:rPr lang="en-US" dirty="0" smtClean="0"/>
              <a:t>efficiency due to regenerative braking.</a:t>
            </a:r>
          </a:p>
          <a:p>
            <a:pPr algn="just"/>
            <a:r>
              <a:rPr lang="en-US" dirty="0" smtClean="0"/>
              <a:t>Low pollution due to less fuel consumption.</a:t>
            </a:r>
          </a:p>
          <a:p>
            <a:pPr algn="just"/>
            <a:r>
              <a:rPr lang="en-US" dirty="0" smtClean="0"/>
              <a:t>Less noise due to substantial use of motor.</a:t>
            </a:r>
            <a:endParaRPr lang="en-US" dirty="0"/>
          </a:p>
        </p:txBody>
      </p:sp>
    </p:spTree>
    <p:extLst>
      <p:ext uri="{BB962C8B-B14F-4D97-AF65-F5344CB8AC3E}">
        <p14:creationId xmlns:p14="http://schemas.microsoft.com/office/powerpoint/2010/main" val="3058547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343401"/>
          </a:xfrm>
        </p:spPr>
        <p:txBody>
          <a:bodyPr/>
          <a:lstStyle/>
          <a:p>
            <a:pPr algn="just"/>
            <a:r>
              <a:rPr lang="en-US" dirty="0" smtClean="0">
                <a:solidFill>
                  <a:srgbClr val="FF0000"/>
                </a:solidFill>
              </a:rPr>
              <a:t>Low Pressure Fuel Pump</a:t>
            </a:r>
            <a:r>
              <a:rPr lang="en-US" dirty="0" smtClean="0"/>
              <a:t> – Used to pump fuel from storage tank to the carburetor.</a:t>
            </a:r>
          </a:p>
          <a:p>
            <a:pPr algn="just"/>
            <a:r>
              <a:rPr lang="en-US" dirty="0" smtClean="0">
                <a:solidFill>
                  <a:srgbClr val="FF0000"/>
                </a:solidFill>
              </a:rPr>
              <a:t>Spark Plug</a:t>
            </a:r>
            <a:r>
              <a:rPr lang="en-US" dirty="0" smtClean="0"/>
              <a:t> – Device used to generate spark to ignite the fuel-air mixture in the cylinder. Spark is produced by providing an air gap between two electrodes.</a:t>
            </a:r>
            <a:endParaRPr lang="en-US" dirty="0"/>
          </a:p>
        </p:txBody>
      </p:sp>
    </p:spTree>
    <p:extLst>
      <p:ext uri="{BB962C8B-B14F-4D97-AF65-F5344CB8AC3E}">
        <p14:creationId xmlns:p14="http://schemas.microsoft.com/office/powerpoint/2010/main" val="2150693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Parts of a Diesel Engine</a:t>
            </a:r>
            <a:endParaRPr lang="en-US" dirty="0"/>
          </a:p>
        </p:txBody>
      </p:sp>
      <p:sp>
        <p:nvSpPr>
          <p:cNvPr id="3" name="Content Placeholder 2"/>
          <p:cNvSpPr>
            <a:spLocks noGrp="1"/>
          </p:cNvSpPr>
          <p:nvPr>
            <p:ph idx="1"/>
          </p:nvPr>
        </p:nvSpPr>
        <p:spPr/>
        <p:txBody>
          <a:bodyPr/>
          <a:lstStyle/>
          <a:p>
            <a:pPr algn="just"/>
            <a:r>
              <a:rPr lang="en-US" dirty="0" smtClean="0">
                <a:solidFill>
                  <a:srgbClr val="FF0000"/>
                </a:solidFill>
              </a:rPr>
              <a:t>Fuel Injector</a:t>
            </a:r>
            <a:r>
              <a:rPr lang="en-US" dirty="0" smtClean="0"/>
              <a:t> – Device used to inject fuel into the cylinder in the form of fine spray.</a:t>
            </a:r>
          </a:p>
          <a:p>
            <a:pPr algn="just"/>
            <a:r>
              <a:rPr lang="en-US" dirty="0" smtClean="0">
                <a:solidFill>
                  <a:srgbClr val="FF0000"/>
                </a:solidFill>
              </a:rPr>
              <a:t>High pressure fuel pump</a:t>
            </a:r>
            <a:r>
              <a:rPr lang="en-US" dirty="0" smtClean="0"/>
              <a:t> – Device used to supply measured quantity of fuel at high pressure to the injector.</a:t>
            </a:r>
            <a:endParaRPr lang="en-US" dirty="0"/>
          </a:p>
        </p:txBody>
      </p:sp>
    </p:spTree>
    <p:extLst>
      <p:ext uri="{BB962C8B-B14F-4D97-AF65-F5344CB8AC3E}">
        <p14:creationId xmlns:p14="http://schemas.microsoft.com/office/powerpoint/2010/main" val="3117933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1601" y="-1"/>
            <a:ext cx="5943600" cy="6858001"/>
          </a:xfrm>
        </p:spPr>
      </p:pic>
    </p:spTree>
    <p:extLst>
      <p:ext uri="{BB962C8B-B14F-4D97-AF65-F5344CB8AC3E}">
        <p14:creationId xmlns:p14="http://schemas.microsoft.com/office/powerpoint/2010/main" val="4211057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IC Engines</a:t>
            </a:r>
            <a:endParaRPr lang="en-US" dirty="0"/>
          </a:p>
        </p:txBody>
      </p:sp>
      <p:sp>
        <p:nvSpPr>
          <p:cNvPr id="3" name="Content Placeholder 2"/>
          <p:cNvSpPr>
            <a:spLocks noGrp="1"/>
          </p:cNvSpPr>
          <p:nvPr>
            <p:ph idx="1"/>
          </p:nvPr>
        </p:nvSpPr>
        <p:spPr/>
        <p:txBody>
          <a:bodyPr/>
          <a:lstStyle/>
          <a:p>
            <a:pPr marL="514350" indent="-514350">
              <a:buFont typeface="+mj-lt"/>
              <a:buAutoNum type="alphaUcPeriod"/>
            </a:pPr>
            <a:r>
              <a:rPr lang="en-US" dirty="0" smtClean="0"/>
              <a:t>Based on Ignition System – SI and CI Engines.</a:t>
            </a:r>
          </a:p>
          <a:p>
            <a:pPr marL="514350" indent="-514350">
              <a:buFont typeface="+mj-lt"/>
              <a:buAutoNum type="alphaUcPeriod"/>
            </a:pPr>
            <a:r>
              <a:rPr lang="en-US" dirty="0" smtClean="0"/>
              <a:t>Based on type of fuel used – Gas Engines, Petrol Engines, Diesel Engines and Dual-Fuel Engines.</a:t>
            </a:r>
          </a:p>
          <a:p>
            <a:pPr marL="514350" indent="-514350">
              <a:buFont typeface="+mj-lt"/>
              <a:buAutoNum type="alphaUcPeriod"/>
            </a:pPr>
            <a:r>
              <a:rPr lang="en-US" dirty="0" smtClean="0"/>
              <a:t>Based on Working Cycle – Otto Cycle, Diesel Cycles, Dual combustion cycles.</a:t>
            </a:r>
          </a:p>
          <a:p>
            <a:pPr marL="514350" indent="-514350">
              <a:buFont typeface="+mj-lt"/>
              <a:buAutoNum type="alphaUcPeriod"/>
            </a:pPr>
            <a:r>
              <a:rPr lang="en-US" dirty="0" smtClean="0"/>
              <a:t>Based on no: of strokes – Four Stroke engines and Two stroke engines.</a:t>
            </a:r>
            <a:endParaRPr lang="en-US" dirty="0"/>
          </a:p>
        </p:txBody>
      </p:sp>
    </p:spTree>
    <p:extLst>
      <p:ext uri="{BB962C8B-B14F-4D97-AF65-F5344CB8AC3E}">
        <p14:creationId xmlns:p14="http://schemas.microsoft.com/office/powerpoint/2010/main" val="2074975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marL="514350" indent="-514350">
              <a:buFont typeface="+mj-lt"/>
              <a:buAutoNum type="alphaUcPeriod" startAt="5"/>
            </a:pPr>
            <a:r>
              <a:rPr lang="en-US" dirty="0" smtClean="0"/>
              <a:t>Based on application – Stationary Engines and Mobile Engines.</a:t>
            </a:r>
          </a:p>
          <a:p>
            <a:pPr marL="514350" indent="-514350">
              <a:buFont typeface="+mj-lt"/>
              <a:buAutoNum type="alphaUcPeriod" startAt="5"/>
            </a:pPr>
            <a:r>
              <a:rPr lang="en-US" dirty="0" smtClean="0"/>
              <a:t>Based on cooling systems – Air cooled engines and Water cooled Engines.</a:t>
            </a:r>
          </a:p>
          <a:p>
            <a:pPr marL="514350" indent="-514350">
              <a:buFont typeface="+mj-lt"/>
              <a:buAutoNum type="alphaUcPeriod" startAt="5"/>
            </a:pPr>
            <a:r>
              <a:rPr lang="en-US" dirty="0" smtClean="0"/>
              <a:t>Based on speed of the engine – Low speed (&lt;350rpm), Medium speed and High speed Engines (&gt;1000rpm).</a:t>
            </a:r>
          </a:p>
          <a:p>
            <a:pPr marL="514350" indent="-514350">
              <a:buFont typeface="+mj-lt"/>
              <a:buAutoNum type="alphaUcPeriod" startAt="5"/>
            </a:pPr>
            <a:r>
              <a:rPr lang="en-US" dirty="0" smtClean="0"/>
              <a:t>Based on no: of cylinders – Single cylinder and Multi cylinder engines.</a:t>
            </a:r>
          </a:p>
          <a:p>
            <a:pPr marL="514350" indent="-514350">
              <a:buFont typeface="+mj-lt"/>
              <a:buAutoNum type="alphaUcPeriod" startAt="5"/>
            </a:pPr>
            <a:r>
              <a:rPr lang="en-US" dirty="0" smtClean="0"/>
              <a:t>Based on cylinder arrangements – Vertical, Horizontal, In-line, V-engines, Radial engines, Opposed cylinder engines etc.</a:t>
            </a:r>
            <a:endParaRPr lang="en-US" dirty="0"/>
          </a:p>
        </p:txBody>
      </p:sp>
    </p:spTree>
    <p:extLst>
      <p:ext uri="{BB962C8B-B14F-4D97-AF65-F5344CB8AC3E}">
        <p14:creationId xmlns:p14="http://schemas.microsoft.com/office/powerpoint/2010/main" val="2815169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system for a petrol Engine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2792004"/>
            <a:ext cx="8229600" cy="2142355"/>
          </a:xfrm>
        </p:spPr>
      </p:pic>
    </p:spTree>
    <p:extLst>
      <p:ext uri="{BB962C8B-B14F-4D97-AF65-F5344CB8AC3E}">
        <p14:creationId xmlns:p14="http://schemas.microsoft.com/office/powerpoint/2010/main" val="327447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2083</Words>
  <Application>Microsoft Office PowerPoint</Application>
  <PresentationFormat>On-screen Show (4:3)</PresentationFormat>
  <Paragraphs>122</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Basic Mechanical Engineering</vt:lpstr>
      <vt:lpstr>Additional Parts of a Petrol Engine</vt:lpstr>
      <vt:lpstr>Carburetor (Understand Only)</vt:lpstr>
      <vt:lpstr>PowerPoint Presentation</vt:lpstr>
      <vt:lpstr>Additional Parts of a Diesel Engine</vt:lpstr>
      <vt:lpstr>PowerPoint Presentation</vt:lpstr>
      <vt:lpstr>Classification of IC Engines</vt:lpstr>
      <vt:lpstr>PowerPoint Presentation</vt:lpstr>
      <vt:lpstr>Air system for a petrol Engine</vt:lpstr>
      <vt:lpstr>PowerPoint Presentation</vt:lpstr>
      <vt:lpstr>Fuel System for Petrol Engine</vt:lpstr>
      <vt:lpstr>PowerPoint Presentation</vt:lpstr>
      <vt:lpstr>Fuel System for Diesel Engine</vt:lpstr>
      <vt:lpstr>PowerPoint Presentation</vt:lpstr>
      <vt:lpstr>Cooling System</vt:lpstr>
      <vt:lpstr>Air Cooling</vt:lpstr>
      <vt:lpstr>PowerPoint Presentation</vt:lpstr>
      <vt:lpstr>Liquid Cooling (water cooling)</vt:lpstr>
      <vt:lpstr>PowerPoint Presentation</vt:lpstr>
      <vt:lpstr>PowerPoint Presentation</vt:lpstr>
      <vt:lpstr>PowerPoint Presentation</vt:lpstr>
      <vt:lpstr>Lubrication of IC Engines</vt:lpstr>
      <vt:lpstr>PowerPoint Presentation</vt:lpstr>
      <vt:lpstr>PowerPoint Presentation</vt:lpstr>
      <vt:lpstr>Lubricant</vt:lpstr>
      <vt:lpstr>CRDI (Common Rail Direct Injection)</vt:lpstr>
      <vt:lpstr>PowerPoint Presentation</vt:lpstr>
      <vt:lpstr>Advantages of CRDI</vt:lpstr>
      <vt:lpstr>MPFI (Multi Point Fuel Injection)</vt:lpstr>
      <vt:lpstr>PowerPoint Presentation</vt:lpstr>
      <vt:lpstr>Advantages of MPFI</vt:lpstr>
      <vt:lpstr>HYBRID ENGINES</vt:lpstr>
      <vt:lpstr>Types of Hybrid Vehicles</vt:lpstr>
      <vt:lpstr>PowerPoint Presentation</vt:lpstr>
      <vt:lpstr>PowerPoint Presentation</vt:lpstr>
      <vt:lpstr>Advantages of Hybrid Vehicles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Mechanical Engineering</dc:title>
  <dc:creator>Microsoft</dc:creator>
  <cp:lastModifiedBy>Microsoft</cp:lastModifiedBy>
  <cp:revision>30</cp:revision>
  <dcterms:created xsi:type="dcterms:W3CDTF">2022-01-09T17:42:37Z</dcterms:created>
  <dcterms:modified xsi:type="dcterms:W3CDTF">2022-01-27T05:36:33Z</dcterms:modified>
</cp:coreProperties>
</file>