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6" r:id="rId17"/>
    <p:sldId id="277" r:id="rId18"/>
    <p:sldId id="271" r:id="rId19"/>
    <p:sldId id="272" r:id="rId20"/>
    <p:sldId id="274" r:id="rId21"/>
    <p:sldId id="273" r:id="rId22"/>
    <p:sldId id="275" r:id="rId23"/>
    <p:sldId id="278" r:id="rId24"/>
    <p:sldId id="281"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338298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112664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203158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334683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12141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131925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46318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404905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49860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400584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BC8AE-A593-45B6-8BEE-DB144017F4DE}" type="datetimeFigureOut">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6410F0-13E4-43DB-96F4-C7BE917A3111}" type="slidenum">
              <a:rPr lang="en-US" smtClean="0"/>
              <a:t>‹#›</a:t>
            </a:fld>
            <a:endParaRPr lang="en-US" dirty="0"/>
          </a:p>
        </p:txBody>
      </p:sp>
    </p:spTree>
    <p:extLst>
      <p:ext uri="{BB962C8B-B14F-4D97-AF65-F5344CB8AC3E}">
        <p14:creationId xmlns:p14="http://schemas.microsoft.com/office/powerpoint/2010/main" val="36781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BC8AE-A593-45B6-8BEE-DB144017F4DE}" type="datetimeFigureOut">
              <a:rPr lang="en-US" smtClean="0"/>
              <a:t>2/28/2022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410F0-13E4-43DB-96F4-C7BE917A3111}" type="slidenum">
              <a:rPr lang="en-US" smtClean="0"/>
              <a:t>‹#›</a:t>
            </a:fld>
            <a:endParaRPr lang="en-US" dirty="0"/>
          </a:p>
        </p:txBody>
      </p:sp>
    </p:spTree>
    <p:extLst>
      <p:ext uri="{BB962C8B-B14F-4D97-AF65-F5344CB8AC3E}">
        <p14:creationId xmlns:p14="http://schemas.microsoft.com/office/powerpoint/2010/main" val="130198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Transmission Systems</a:t>
            </a:r>
            <a:endParaRPr lang="en-US" dirty="0"/>
          </a:p>
        </p:txBody>
      </p:sp>
      <p:sp>
        <p:nvSpPr>
          <p:cNvPr id="3" name="Subtitle 2"/>
          <p:cNvSpPr>
            <a:spLocks noGrp="1"/>
          </p:cNvSpPr>
          <p:nvPr>
            <p:ph type="subTitle" idx="1"/>
          </p:nvPr>
        </p:nvSpPr>
        <p:spPr/>
        <p:txBody>
          <a:bodyPr/>
          <a:lstStyle/>
          <a:p>
            <a:pPr algn="r"/>
            <a:r>
              <a:rPr lang="en-US" smtClean="0"/>
              <a:t>Ramu Rajendran`</a:t>
            </a:r>
            <a:endParaRPr lang="en-US" dirty="0"/>
          </a:p>
        </p:txBody>
      </p:sp>
    </p:spTree>
    <p:extLst>
      <p:ext uri="{BB962C8B-B14F-4D97-AF65-F5344CB8AC3E}">
        <p14:creationId xmlns:p14="http://schemas.microsoft.com/office/powerpoint/2010/main" val="3191309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Gear Trains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Simple Gear Train</a:t>
                </a:r>
              </a:p>
              <a:p>
                <a:r>
                  <a:rPr lang="en-US" dirty="0" smtClean="0"/>
                  <a:t>Compound Gear Train</a:t>
                </a:r>
              </a:p>
              <a:p>
                <a:r>
                  <a:rPr lang="en-US" dirty="0" smtClean="0"/>
                  <a:t>Reverted Gear Train</a:t>
                </a:r>
              </a:p>
              <a:p>
                <a:r>
                  <a:rPr lang="en-US" dirty="0" smtClean="0"/>
                  <a:t>Planetary Gear Train</a:t>
                </a:r>
              </a:p>
              <a:p>
                <a:endParaRPr lang="en-US" dirty="0"/>
              </a:p>
              <a:p>
                <a:r>
                  <a:rPr lang="en-US" dirty="0" smtClean="0"/>
                  <a:t>Velocity Ratio = </a:t>
                </a:r>
                <a14:m>
                  <m:oMath xmlns:m="http://schemas.openxmlformats.org/officeDocument/2006/math">
                    <m:f>
                      <m:fPr>
                        <m:ctrlPr>
                          <a:rPr lang="en-US" i="1" smtClean="0">
                            <a:latin typeface="Cambria Math"/>
                          </a:rPr>
                        </m:ctrlPr>
                      </m:fPr>
                      <m:num>
                        <m:r>
                          <a:rPr lang="en-US" b="0" i="1" smtClean="0">
                            <a:latin typeface="Cambria Math"/>
                          </a:rPr>
                          <m:t>𝑆𝑝𝑒𝑒𝑑</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𝐷𝑟𝑖𝑣𝑒𝑟</m:t>
                        </m:r>
                      </m:num>
                      <m:den>
                        <m:r>
                          <a:rPr lang="en-US" b="0" i="1" smtClean="0">
                            <a:latin typeface="Cambria Math"/>
                          </a:rPr>
                          <m:t>𝑆𝑝𝑒𝑒𝑑</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𝐷𝑟𝑖𝑣𝑒𝑛</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77965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Simple Gear Train</a:t>
            </a:r>
            <a:endParaRPr lang="en-US" dirty="0"/>
          </a:p>
        </p:txBody>
      </p:sp>
      <p:pic>
        <p:nvPicPr>
          <p:cNvPr id="5122" name="Picture 2" descr="C:\Users\dell\Desktop\155920-102717-Schematic-simple-gear-trai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9473" y="1371600"/>
            <a:ext cx="8619237" cy="3581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609600" y="4953000"/>
                <a:ext cx="4495800" cy="624273"/>
              </a:xfrm>
              <a:prstGeom prst="rect">
                <a:avLst/>
              </a:prstGeom>
              <a:noFill/>
            </p:spPr>
            <p:txBody>
              <a:bodyPr wrap="square" rtlCol="0">
                <a:spAutoFit/>
              </a:bodyPr>
              <a:lstStyle/>
              <a:p>
                <a:r>
                  <a:rPr lang="en-US" sz="2400" dirty="0" smtClean="0"/>
                  <a:t>VR = </a:t>
                </a:r>
                <a14:m>
                  <m:oMath xmlns:m="http://schemas.openxmlformats.org/officeDocument/2006/math">
                    <m:f>
                      <m:fPr>
                        <m:ctrlPr>
                          <a:rPr lang="en-US" sz="2400" i="1" smtClean="0">
                            <a:latin typeface="Cambria Math"/>
                          </a:rPr>
                        </m:ctrlPr>
                      </m:fPr>
                      <m:num>
                        <m:r>
                          <a:rPr lang="en-US" sz="2400" b="0" i="1" smtClean="0">
                            <a:latin typeface="Cambria Math"/>
                          </a:rPr>
                          <m:t>𝑁</m:t>
                        </m:r>
                        <m:r>
                          <a:rPr lang="en-US" sz="2400" b="0" i="1" smtClean="0">
                            <a:latin typeface="Cambria Math"/>
                          </a:rPr>
                          <m:t>1</m:t>
                        </m:r>
                      </m:num>
                      <m:den>
                        <m:r>
                          <a:rPr lang="en-US" sz="2400" b="0" i="1" smtClean="0">
                            <a:latin typeface="Cambria Math"/>
                          </a:rPr>
                          <m:t>𝑁</m:t>
                        </m:r>
                        <m:r>
                          <a:rPr lang="en-US" sz="2400" b="0" i="1" smtClean="0">
                            <a:latin typeface="Cambria Math"/>
                          </a:rPr>
                          <m:t>3</m:t>
                        </m:r>
                      </m:den>
                    </m:f>
                  </m:oMath>
                </a14:m>
                <a:r>
                  <a:rPr lang="en-US" sz="2400" dirty="0" smtClean="0"/>
                  <a:t> = </a:t>
                </a:r>
                <a14:m>
                  <m:oMath xmlns:m="http://schemas.openxmlformats.org/officeDocument/2006/math">
                    <m:f>
                      <m:fPr>
                        <m:ctrlPr>
                          <a:rPr lang="en-US" sz="2400" i="1">
                            <a:latin typeface="Cambria Math"/>
                          </a:rPr>
                        </m:ctrlPr>
                      </m:fPr>
                      <m:num>
                        <m:r>
                          <a:rPr lang="en-US" sz="2400" i="1">
                            <a:latin typeface="Cambria Math"/>
                          </a:rPr>
                          <m:t>𝑁</m:t>
                        </m:r>
                        <m:r>
                          <a:rPr lang="en-US" sz="2400" i="1">
                            <a:latin typeface="Cambria Math"/>
                          </a:rPr>
                          <m:t>1</m:t>
                        </m:r>
                      </m:num>
                      <m:den>
                        <m:r>
                          <a:rPr lang="en-US" sz="2400" i="1">
                            <a:latin typeface="Cambria Math"/>
                          </a:rPr>
                          <m:t>𝑁</m:t>
                        </m:r>
                        <m:r>
                          <a:rPr lang="en-US" sz="2400" b="0" i="1" smtClean="0">
                            <a:latin typeface="Cambria Math"/>
                          </a:rPr>
                          <m:t>2</m:t>
                        </m:r>
                      </m:den>
                    </m:f>
                  </m:oMath>
                </a14:m>
                <a:r>
                  <a:rPr lang="en-US" sz="2400" dirty="0" smtClean="0"/>
                  <a:t> × </a:t>
                </a:r>
                <a14:m>
                  <m:oMath xmlns:m="http://schemas.openxmlformats.org/officeDocument/2006/math">
                    <m:f>
                      <m:fPr>
                        <m:ctrlPr>
                          <a:rPr lang="en-US" sz="2400" i="1">
                            <a:latin typeface="Cambria Math"/>
                          </a:rPr>
                        </m:ctrlPr>
                      </m:fPr>
                      <m:num>
                        <m:r>
                          <a:rPr lang="en-US" sz="2400" i="1">
                            <a:latin typeface="Cambria Math"/>
                          </a:rPr>
                          <m:t>𝑁</m:t>
                        </m:r>
                        <m:r>
                          <a:rPr lang="en-US" sz="2400" b="0" i="1" smtClean="0">
                            <a:latin typeface="Cambria Math"/>
                          </a:rPr>
                          <m:t>2</m:t>
                        </m:r>
                      </m:num>
                      <m:den>
                        <m:r>
                          <a:rPr lang="en-US" sz="2400" i="1">
                            <a:latin typeface="Cambria Math"/>
                          </a:rPr>
                          <m:t>𝑁</m:t>
                        </m:r>
                        <m:r>
                          <a:rPr lang="en-US" sz="2400" i="1">
                            <a:latin typeface="Cambria Math"/>
                          </a:rPr>
                          <m:t>3</m:t>
                        </m:r>
                      </m:den>
                    </m:f>
                  </m:oMath>
                </a14:m>
                <a:r>
                  <a:rPr lang="en-US" sz="2400" dirty="0" smtClean="0"/>
                  <a:t> = </a:t>
                </a:r>
                <a14:m>
                  <m:oMath xmlns:m="http://schemas.openxmlformats.org/officeDocument/2006/math">
                    <m:f>
                      <m:fPr>
                        <m:ctrlPr>
                          <a:rPr lang="en-US" sz="2400" i="1">
                            <a:latin typeface="Cambria Math"/>
                          </a:rPr>
                        </m:ctrlPr>
                      </m:fPr>
                      <m:num>
                        <m:r>
                          <a:rPr lang="en-US" sz="2400" b="0" i="1" smtClean="0">
                            <a:latin typeface="Cambria Math"/>
                          </a:rPr>
                          <m:t>𝑑</m:t>
                        </m:r>
                        <m:r>
                          <a:rPr lang="en-US" sz="2400" b="0" i="1" smtClean="0">
                            <a:latin typeface="Cambria Math"/>
                          </a:rPr>
                          <m:t>2</m:t>
                        </m:r>
                      </m:num>
                      <m:den>
                        <m:r>
                          <a:rPr lang="en-US" sz="2400" b="0" i="1" smtClean="0">
                            <a:latin typeface="Cambria Math"/>
                          </a:rPr>
                          <m:t>𝑑</m:t>
                        </m:r>
                        <m:r>
                          <a:rPr lang="en-US" sz="2400" b="0" i="1" smtClean="0">
                            <a:latin typeface="Cambria Math"/>
                          </a:rPr>
                          <m:t>1</m:t>
                        </m:r>
                      </m:den>
                    </m:f>
                  </m:oMath>
                </a14:m>
                <a:r>
                  <a:rPr lang="en-US" sz="2400" dirty="0" smtClean="0"/>
                  <a:t> × </a:t>
                </a:r>
                <a14:m>
                  <m:oMath xmlns:m="http://schemas.openxmlformats.org/officeDocument/2006/math">
                    <m:f>
                      <m:fPr>
                        <m:ctrlPr>
                          <a:rPr lang="en-US" sz="2400" i="1">
                            <a:latin typeface="Cambria Math"/>
                          </a:rPr>
                        </m:ctrlPr>
                      </m:fPr>
                      <m:num>
                        <m:r>
                          <a:rPr lang="en-US" sz="2400" i="1">
                            <a:latin typeface="Cambria Math"/>
                          </a:rPr>
                          <m:t>𝑑</m:t>
                        </m:r>
                        <m:r>
                          <a:rPr lang="en-US" sz="2400" b="0" i="1" smtClean="0">
                            <a:latin typeface="Cambria Math"/>
                          </a:rPr>
                          <m:t>3</m:t>
                        </m:r>
                      </m:num>
                      <m:den>
                        <m:r>
                          <a:rPr lang="en-US" sz="2400" i="1">
                            <a:latin typeface="Cambria Math"/>
                          </a:rPr>
                          <m:t>𝑑</m:t>
                        </m:r>
                        <m:r>
                          <a:rPr lang="en-US" sz="2400" b="0" i="1" smtClean="0">
                            <a:latin typeface="Cambria Math"/>
                          </a:rPr>
                          <m:t>2</m:t>
                        </m:r>
                      </m:den>
                    </m:f>
                  </m:oMath>
                </a14:m>
                <a:r>
                  <a:rPr lang="en-US" sz="2400" dirty="0" smtClean="0"/>
                  <a:t> = </a:t>
                </a:r>
                <a14:m>
                  <m:oMath xmlns:m="http://schemas.openxmlformats.org/officeDocument/2006/math">
                    <m:f>
                      <m:fPr>
                        <m:ctrlPr>
                          <a:rPr lang="en-US" sz="2400" i="1">
                            <a:latin typeface="Cambria Math"/>
                          </a:rPr>
                        </m:ctrlPr>
                      </m:fPr>
                      <m:num>
                        <m:r>
                          <a:rPr lang="en-US" sz="2400" i="1">
                            <a:latin typeface="Cambria Math"/>
                          </a:rPr>
                          <m:t>𝑑</m:t>
                        </m:r>
                        <m:r>
                          <a:rPr lang="en-US" sz="2400" b="0" i="1" smtClean="0">
                            <a:latin typeface="Cambria Math"/>
                          </a:rPr>
                          <m:t>3</m:t>
                        </m:r>
                      </m:num>
                      <m:den>
                        <m:r>
                          <a:rPr lang="en-US" sz="2400" i="1">
                            <a:latin typeface="Cambria Math"/>
                          </a:rPr>
                          <m:t>𝑑</m:t>
                        </m:r>
                        <m:r>
                          <a:rPr lang="en-US" sz="2400" i="1">
                            <a:latin typeface="Cambria Math"/>
                          </a:rPr>
                          <m:t>1</m:t>
                        </m:r>
                      </m:den>
                    </m:f>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09600" y="4953000"/>
                <a:ext cx="4495800" cy="624273"/>
              </a:xfrm>
              <a:prstGeom prst="rect">
                <a:avLst/>
              </a:prstGeom>
              <a:blipFill rotWithShape="1">
                <a:blip r:embed="rId3"/>
                <a:stretch>
                  <a:fillRect l="-2033" b="-8824"/>
                </a:stretch>
              </a:blipFill>
            </p:spPr>
            <p:txBody>
              <a:bodyPr/>
              <a:lstStyle/>
              <a:p>
                <a:r>
                  <a:rPr lang="en-US">
                    <a:noFill/>
                  </a:rPr>
                  <a:t> </a:t>
                </a:r>
              </a:p>
            </p:txBody>
          </p:sp>
        </mc:Fallback>
      </mc:AlternateContent>
      <p:cxnSp>
        <p:nvCxnSpPr>
          <p:cNvPr id="5" name="Straight Connector 4"/>
          <p:cNvCxnSpPr/>
          <p:nvPr/>
        </p:nvCxnSpPr>
        <p:spPr>
          <a:xfrm>
            <a:off x="1219200" y="55626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19200" y="5624127"/>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14800" y="55626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14800" y="5624127"/>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eft Brace 5"/>
          <p:cNvSpPr/>
          <p:nvPr/>
        </p:nvSpPr>
        <p:spPr>
          <a:xfrm>
            <a:off x="4724400" y="4724400"/>
            <a:ext cx="480134" cy="10668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181600" y="4953000"/>
            <a:ext cx="2438400" cy="646331"/>
          </a:xfrm>
          <a:prstGeom prst="rect">
            <a:avLst/>
          </a:prstGeom>
          <a:noFill/>
        </p:spPr>
        <p:txBody>
          <a:bodyPr wrap="square" rtlCol="0">
            <a:spAutoFit/>
          </a:bodyPr>
          <a:lstStyle/>
          <a:p>
            <a:r>
              <a:rPr lang="en-US" dirty="0" smtClean="0"/>
              <a:t>Calculation of Velocity ratio for illustration ‘b’.</a:t>
            </a:r>
            <a:endParaRPr lang="en-US" dirty="0"/>
          </a:p>
        </p:txBody>
      </p:sp>
      <p:sp>
        <p:nvSpPr>
          <p:cNvPr id="11" name="Right Brace 10"/>
          <p:cNvSpPr/>
          <p:nvPr/>
        </p:nvSpPr>
        <p:spPr>
          <a:xfrm>
            <a:off x="7315200" y="4724400"/>
            <a:ext cx="457200" cy="1066800"/>
          </a:xfrm>
          <a:prstGeom prst="rightBrace">
            <a:avLst>
              <a:gd name="adj1" fmla="val 1742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04800" y="6211669"/>
            <a:ext cx="8534400" cy="646331"/>
          </a:xfrm>
          <a:prstGeom prst="rect">
            <a:avLst/>
          </a:prstGeom>
          <a:noFill/>
        </p:spPr>
        <p:txBody>
          <a:bodyPr wrap="square" rtlCol="0">
            <a:spAutoFit/>
          </a:bodyPr>
          <a:lstStyle/>
          <a:p>
            <a:r>
              <a:rPr lang="en-US" dirty="0" smtClean="0"/>
              <a:t>(Velocity Ratio depends only on the diameters of driven and driven gears.  Does not depend on the diameters of intermediate gears.)</a:t>
            </a:r>
            <a:endParaRPr lang="en-US" dirty="0"/>
          </a:p>
        </p:txBody>
      </p:sp>
    </p:spTree>
    <p:extLst>
      <p:ext uri="{BB962C8B-B14F-4D97-AF65-F5344CB8AC3E}">
        <p14:creationId xmlns:p14="http://schemas.microsoft.com/office/powerpoint/2010/main" val="24942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Gear Train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6739"/>
            <a:ext cx="6096000" cy="5111261"/>
          </a:xfrm>
        </p:spPr>
      </p:pic>
      <mc:AlternateContent xmlns:mc="http://schemas.openxmlformats.org/markup-compatibility/2006" xmlns:a14="http://schemas.microsoft.com/office/drawing/2010/main">
        <mc:Choice Requires="a14">
          <p:sp>
            <p:nvSpPr>
              <p:cNvPr id="3" name="TextBox 2"/>
              <p:cNvSpPr txBox="1"/>
              <p:nvPr/>
            </p:nvSpPr>
            <p:spPr>
              <a:xfrm>
                <a:off x="5562600" y="3657785"/>
                <a:ext cx="3276600" cy="1523815"/>
              </a:xfrm>
              <a:prstGeom prst="rect">
                <a:avLst/>
              </a:prstGeom>
              <a:noFill/>
            </p:spPr>
            <p:txBody>
              <a:bodyPr wrap="square" rtlCol="0">
                <a:spAutoFit/>
              </a:bodyPr>
              <a:lstStyle/>
              <a:p>
                <a:r>
                  <a:rPr lang="en-US" sz="2400" dirty="0" smtClean="0"/>
                  <a:t>VR = </a:t>
                </a:r>
                <a14:m>
                  <m:oMath xmlns:m="http://schemas.openxmlformats.org/officeDocument/2006/math">
                    <m:f>
                      <m:fPr>
                        <m:ctrlPr>
                          <a:rPr lang="en-US" sz="2400" i="1" smtClean="0">
                            <a:latin typeface="Cambria Math"/>
                          </a:rPr>
                        </m:ctrlPr>
                      </m:fPr>
                      <m:num>
                        <m:r>
                          <a:rPr lang="en-US" sz="2400" b="0" i="1" smtClean="0">
                            <a:latin typeface="Cambria Math"/>
                          </a:rPr>
                          <m:t>𝑁</m:t>
                        </m:r>
                        <m:r>
                          <a:rPr lang="en-US" sz="2400" b="0" i="1" smtClean="0">
                            <a:latin typeface="Cambria Math"/>
                          </a:rPr>
                          <m:t>1</m:t>
                        </m:r>
                      </m:num>
                      <m:den>
                        <m:r>
                          <a:rPr lang="en-US" sz="2400" b="0" i="1" smtClean="0">
                            <a:latin typeface="Cambria Math"/>
                          </a:rPr>
                          <m:t>𝑁</m:t>
                        </m:r>
                        <m:r>
                          <a:rPr lang="en-US" sz="2400" b="0" i="1" smtClean="0">
                            <a:latin typeface="Cambria Math"/>
                          </a:rPr>
                          <m:t>6</m:t>
                        </m:r>
                      </m:den>
                    </m:f>
                  </m:oMath>
                </a14:m>
                <a:r>
                  <a:rPr lang="en-US" sz="2400" dirty="0" smtClean="0"/>
                  <a:t> = </a:t>
                </a:r>
                <a14:m>
                  <m:oMath xmlns:m="http://schemas.openxmlformats.org/officeDocument/2006/math">
                    <m:f>
                      <m:fPr>
                        <m:ctrlPr>
                          <a:rPr lang="en-US" sz="2400" i="1">
                            <a:latin typeface="Cambria Math"/>
                          </a:rPr>
                        </m:ctrlPr>
                      </m:fPr>
                      <m:num>
                        <m:r>
                          <a:rPr lang="en-US" sz="2400" i="1">
                            <a:latin typeface="Cambria Math"/>
                          </a:rPr>
                          <m:t>𝑁</m:t>
                        </m:r>
                        <m:r>
                          <a:rPr lang="en-US" sz="2400" i="1">
                            <a:latin typeface="Cambria Math"/>
                          </a:rPr>
                          <m:t>1</m:t>
                        </m:r>
                      </m:num>
                      <m:den>
                        <m:r>
                          <a:rPr lang="en-US" sz="2400" i="1">
                            <a:latin typeface="Cambria Math"/>
                          </a:rPr>
                          <m:t>𝑁</m:t>
                        </m:r>
                        <m:r>
                          <a:rPr lang="en-US" sz="2400" b="0" i="1" smtClean="0">
                            <a:latin typeface="Cambria Math"/>
                          </a:rPr>
                          <m:t>2</m:t>
                        </m:r>
                      </m:den>
                    </m:f>
                  </m:oMath>
                </a14:m>
                <a:r>
                  <a:rPr lang="en-US" sz="2400" dirty="0" smtClean="0"/>
                  <a:t> × </a:t>
                </a:r>
                <a14:m>
                  <m:oMath xmlns:m="http://schemas.openxmlformats.org/officeDocument/2006/math">
                    <m:f>
                      <m:fPr>
                        <m:ctrlPr>
                          <a:rPr lang="en-US" sz="2400" i="1">
                            <a:latin typeface="Cambria Math"/>
                          </a:rPr>
                        </m:ctrlPr>
                      </m:fPr>
                      <m:num>
                        <m:r>
                          <a:rPr lang="en-US" sz="2400" i="1">
                            <a:latin typeface="Cambria Math"/>
                          </a:rPr>
                          <m:t>𝑁</m:t>
                        </m:r>
                        <m:r>
                          <a:rPr lang="en-US" sz="2400" b="0" i="1" smtClean="0">
                            <a:latin typeface="Cambria Math"/>
                          </a:rPr>
                          <m:t>3</m:t>
                        </m:r>
                      </m:num>
                      <m:den>
                        <m:r>
                          <a:rPr lang="en-US" sz="2400" i="1">
                            <a:latin typeface="Cambria Math"/>
                          </a:rPr>
                          <m:t>𝑁</m:t>
                        </m:r>
                        <m:r>
                          <a:rPr lang="en-US" sz="2400" b="0" i="1" smtClean="0">
                            <a:latin typeface="Cambria Math"/>
                          </a:rPr>
                          <m:t>4</m:t>
                        </m:r>
                      </m:den>
                    </m:f>
                  </m:oMath>
                </a14:m>
                <a:r>
                  <a:rPr lang="en-US" sz="2400" dirty="0" smtClean="0"/>
                  <a:t> × </a:t>
                </a:r>
                <a14:m>
                  <m:oMath xmlns:m="http://schemas.openxmlformats.org/officeDocument/2006/math">
                    <m:f>
                      <m:fPr>
                        <m:ctrlPr>
                          <a:rPr lang="en-US" sz="2400" i="1">
                            <a:latin typeface="Cambria Math"/>
                          </a:rPr>
                        </m:ctrlPr>
                      </m:fPr>
                      <m:num>
                        <m:r>
                          <a:rPr lang="en-US" sz="2400" i="1">
                            <a:latin typeface="Cambria Math"/>
                          </a:rPr>
                          <m:t>𝑁</m:t>
                        </m:r>
                        <m:r>
                          <a:rPr lang="en-US" sz="2400" b="0" i="1" smtClean="0">
                            <a:latin typeface="Cambria Math"/>
                          </a:rPr>
                          <m:t>5</m:t>
                        </m:r>
                      </m:num>
                      <m:den>
                        <m:r>
                          <a:rPr lang="en-US" sz="2400" i="1">
                            <a:latin typeface="Cambria Math"/>
                          </a:rPr>
                          <m:t>𝑁</m:t>
                        </m:r>
                        <m:r>
                          <a:rPr lang="en-US" sz="2400" b="0" i="1" smtClean="0">
                            <a:latin typeface="Cambria Math"/>
                          </a:rPr>
                          <m:t>6</m:t>
                        </m:r>
                      </m:den>
                    </m:f>
                  </m:oMath>
                </a14:m>
                <a:endParaRPr lang="en-US" sz="2400" dirty="0" smtClean="0"/>
              </a:p>
              <a:p>
                <a:r>
                  <a:rPr lang="en-US" sz="2400" dirty="0"/>
                  <a:t> </a:t>
                </a:r>
                <a:r>
                  <a:rPr lang="en-US" sz="2400" dirty="0" smtClean="0"/>
                  <a:t>             </a:t>
                </a:r>
                <a:br>
                  <a:rPr lang="en-US" sz="2400" dirty="0" smtClean="0"/>
                </a:br>
                <a:r>
                  <a:rPr lang="en-US" sz="2400" dirty="0" smtClean="0"/>
                  <a:t>              = </a:t>
                </a:r>
                <a14:m>
                  <m:oMath xmlns:m="http://schemas.openxmlformats.org/officeDocument/2006/math">
                    <m:f>
                      <m:fPr>
                        <m:ctrlPr>
                          <a:rPr lang="en-US" sz="2400" i="1">
                            <a:latin typeface="Cambria Math"/>
                          </a:rPr>
                        </m:ctrlPr>
                      </m:fPr>
                      <m:num>
                        <m:r>
                          <a:rPr lang="en-US" sz="2400" b="0" i="1" smtClean="0">
                            <a:latin typeface="Cambria Math"/>
                          </a:rPr>
                          <m:t>𝑑</m:t>
                        </m:r>
                        <m:r>
                          <a:rPr lang="en-US" sz="2400" b="0" i="1" smtClean="0">
                            <a:latin typeface="Cambria Math"/>
                          </a:rPr>
                          <m:t>2</m:t>
                        </m:r>
                      </m:num>
                      <m:den>
                        <m:r>
                          <a:rPr lang="en-US" sz="2400" b="0" i="1" smtClean="0">
                            <a:latin typeface="Cambria Math"/>
                          </a:rPr>
                          <m:t>𝑑</m:t>
                        </m:r>
                        <m:r>
                          <a:rPr lang="en-US" sz="2400" b="0" i="1" smtClean="0">
                            <a:latin typeface="Cambria Math"/>
                          </a:rPr>
                          <m:t>1</m:t>
                        </m:r>
                      </m:den>
                    </m:f>
                  </m:oMath>
                </a14:m>
                <a:r>
                  <a:rPr lang="en-US" sz="2400" dirty="0" smtClean="0"/>
                  <a:t> × </a:t>
                </a:r>
                <a14:m>
                  <m:oMath xmlns:m="http://schemas.openxmlformats.org/officeDocument/2006/math">
                    <m:f>
                      <m:fPr>
                        <m:ctrlPr>
                          <a:rPr lang="en-US" sz="2400" i="1">
                            <a:latin typeface="Cambria Math"/>
                          </a:rPr>
                        </m:ctrlPr>
                      </m:fPr>
                      <m:num>
                        <m:r>
                          <a:rPr lang="en-US" sz="2400" i="1">
                            <a:latin typeface="Cambria Math"/>
                          </a:rPr>
                          <m:t>𝑑</m:t>
                        </m:r>
                        <m:r>
                          <a:rPr lang="en-US" sz="2400" b="0" i="1" smtClean="0">
                            <a:latin typeface="Cambria Math"/>
                          </a:rPr>
                          <m:t>4</m:t>
                        </m:r>
                      </m:num>
                      <m:den>
                        <m:r>
                          <a:rPr lang="en-US" sz="2400" i="1">
                            <a:latin typeface="Cambria Math"/>
                          </a:rPr>
                          <m:t>𝑑</m:t>
                        </m:r>
                        <m:r>
                          <a:rPr lang="en-US" sz="2400" b="0" i="1" smtClean="0">
                            <a:latin typeface="Cambria Math"/>
                          </a:rPr>
                          <m:t>3</m:t>
                        </m:r>
                      </m:den>
                    </m:f>
                  </m:oMath>
                </a14:m>
                <a:r>
                  <a:rPr lang="en-US" sz="2400" dirty="0" smtClean="0"/>
                  <a:t> × </a:t>
                </a:r>
                <a14:m>
                  <m:oMath xmlns:m="http://schemas.openxmlformats.org/officeDocument/2006/math">
                    <m:f>
                      <m:fPr>
                        <m:ctrlPr>
                          <a:rPr lang="en-US" sz="2400" i="1">
                            <a:latin typeface="Cambria Math"/>
                          </a:rPr>
                        </m:ctrlPr>
                      </m:fPr>
                      <m:num>
                        <m:r>
                          <a:rPr lang="en-US" sz="2400" i="1">
                            <a:latin typeface="Cambria Math"/>
                          </a:rPr>
                          <m:t>𝑑</m:t>
                        </m:r>
                        <m:r>
                          <a:rPr lang="en-US" sz="2400" b="0" i="1" smtClean="0">
                            <a:latin typeface="Cambria Math"/>
                          </a:rPr>
                          <m:t>6</m:t>
                        </m:r>
                      </m:num>
                      <m:den>
                        <m:r>
                          <a:rPr lang="en-US" sz="2400" i="1">
                            <a:latin typeface="Cambria Math"/>
                          </a:rPr>
                          <m:t>𝑑</m:t>
                        </m:r>
                        <m:r>
                          <a:rPr lang="en-US" sz="2400" b="0" i="1" smtClean="0">
                            <a:latin typeface="Cambria Math"/>
                          </a:rPr>
                          <m:t>5</m:t>
                        </m:r>
                      </m:den>
                    </m:f>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5562600" y="3657785"/>
                <a:ext cx="3276600" cy="1523815"/>
              </a:xfrm>
              <a:prstGeom prst="rect">
                <a:avLst/>
              </a:prstGeom>
              <a:blipFill rotWithShape="1">
                <a:blip r:embed="rId3"/>
                <a:stretch>
                  <a:fillRect l="-2980" b="-3200"/>
                </a:stretch>
              </a:blipFill>
            </p:spPr>
            <p:txBody>
              <a:bodyPr/>
              <a:lstStyle/>
              <a:p>
                <a:r>
                  <a:rPr lang="en-US">
                    <a:noFill/>
                  </a:rPr>
                  <a:t> </a:t>
                </a:r>
              </a:p>
            </p:txBody>
          </p:sp>
        </mc:Fallback>
      </mc:AlternateContent>
      <p:sp>
        <p:nvSpPr>
          <p:cNvPr id="5" name="TextBox 4"/>
          <p:cNvSpPr txBox="1"/>
          <p:nvPr/>
        </p:nvSpPr>
        <p:spPr>
          <a:xfrm>
            <a:off x="5715000" y="5352871"/>
            <a:ext cx="3200400" cy="1200329"/>
          </a:xfrm>
          <a:prstGeom prst="rect">
            <a:avLst/>
          </a:prstGeom>
          <a:noFill/>
        </p:spPr>
        <p:txBody>
          <a:bodyPr wrap="square" rtlCol="0">
            <a:spAutoFit/>
          </a:bodyPr>
          <a:lstStyle/>
          <a:p>
            <a:r>
              <a:rPr lang="en-US" dirty="0" smtClean="0"/>
              <a:t>(Unlike in the simple gear train, velocity ratio depends on the diameter of the intermediate gears also.)</a:t>
            </a:r>
            <a:endParaRPr lang="en-US" dirty="0"/>
          </a:p>
        </p:txBody>
      </p:sp>
    </p:spTree>
    <p:extLst>
      <p:ext uri="{BB962C8B-B14F-4D97-AF65-F5344CB8AC3E}">
        <p14:creationId xmlns:p14="http://schemas.microsoft.com/office/powerpoint/2010/main" val="70138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301049"/>
            <a:ext cx="6858000" cy="6556951"/>
          </a:xfrm>
        </p:spPr>
      </p:pic>
    </p:spTree>
    <p:extLst>
      <p:ext uri="{BB962C8B-B14F-4D97-AF65-F5344CB8AC3E}">
        <p14:creationId xmlns:p14="http://schemas.microsoft.com/office/powerpoint/2010/main" val="192845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Planetary Gear Train</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82443" y="1981200"/>
            <a:ext cx="4275557" cy="4061215"/>
          </a:xfrm>
        </p:spPr>
      </p:pic>
    </p:spTree>
    <p:extLst>
      <p:ext uri="{BB962C8B-B14F-4D97-AF65-F5344CB8AC3E}">
        <p14:creationId xmlns:p14="http://schemas.microsoft.com/office/powerpoint/2010/main" val="2236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57200"/>
            <a:ext cx="8165679" cy="6275476"/>
          </a:xfrm>
        </p:spPr>
      </p:pic>
    </p:spTree>
    <p:extLst>
      <p:ext uri="{BB962C8B-B14F-4D97-AF65-F5344CB8AC3E}">
        <p14:creationId xmlns:p14="http://schemas.microsoft.com/office/powerpoint/2010/main" val="1674469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Single Plate Clutch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20000" cy="4849354"/>
          </a:xfrm>
        </p:spPr>
      </p:pic>
    </p:spTree>
    <p:extLst>
      <p:ext uri="{BB962C8B-B14F-4D97-AF65-F5344CB8AC3E}">
        <p14:creationId xmlns:p14="http://schemas.microsoft.com/office/powerpoint/2010/main" val="329833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0369"/>
            <a:ext cx="8030494" cy="6545231"/>
          </a:xfrm>
        </p:spPr>
      </p:pic>
    </p:spTree>
    <p:extLst>
      <p:ext uri="{BB962C8B-B14F-4D97-AF65-F5344CB8AC3E}">
        <p14:creationId xmlns:p14="http://schemas.microsoft.com/office/powerpoint/2010/main" val="3496484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Belt Drive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397" y="1371600"/>
            <a:ext cx="8552803" cy="5091275"/>
          </a:xfrm>
        </p:spPr>
      </p:pic>
    </p:spTree>
    <p:extLst>
      <p:ext uri="{BB962C8B-B14F-4D97-AF65-F5344CB8AC3E}">
        <p14:creationId xmlns:p14="http://schemas.microsoft.com/office/powerpoint/2010/main" val="1039368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304800"/>
            <a:ext cx="7750575" cy="6190127"/>
          </a:xfrm>
        </p:spPr>
      </p:pic>
    </p:spTree>
    <p:extLst>
      <p:ext uri="{BB962C8B-B14F-4D97-AF65-F5344CB8AC3E}">
        <p14:creationId xmlns:p14="http://schemas.microsoft.com/office/powerpoint/2010/main" val="39250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Gears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5797798" cy="4352921"/>
          </a:xfrm>
        </p:spPr>
      </p:pic>
      <p:pic>
        <p:nvPicPr>
          <p:cNvPr id="1026" name="Picture 2" descr="C:\Users\dell\Desktop\friction circ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217" y="3886200"/>
            <a:ext cx="4493250"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0600" y="2590800"/>
            <a:ext cx="609600" cy="523220"/>
          </a:xfrm>
          <a:prstGeom prst="rect">
            <a:avLst/>
          </a:prstGeom>
          <a:noFill/>
        </p:spPr>
        <p:txBody>
          <a:bodyPr wrap="square" rtlCol="0">
            <a:spAutoFit/>
          </a:bodyPr>
          <a:lstStyle/>
          <a:p>
            <a:r>
              <a:rPr lang="en-US" sz="2800" b="1" dirty="0" smtClean="0"/>
              <a:t>1</a:t>
            </a:r>
            <a:endParaRPr lang="en-US" sz="2800" b="1" dirty="0"/>
          </a:p>
        </p:txBody>
      </p:sp>
      <p:sp>
        <p:nvSpPr>
          <p:cNvPr id="8" name="TextBox 7"/>
          <p:cNvSpPr txBox="1"/>
          <p:nvPr/>
        </p:nvSpPr>
        <p:spPr>
          <a:xfrm>
            <a:off x="2362200" y="762000"/>
            <a:ext cx="609600" cy="523220"/>
          </a:xfrm>
          <a:prstGeom prst="rect">
            <a:avLst/>
          </a:prstGeom>
          <a:noFill/>
        </p:spPr>
        <p:txBody>
          <a:bodyPr wrap="square" rtlCol="0">
            <a:spAutoFit/>
          </a:bodyPr>
          <a:lstStyle/>
          <a:p>
            <a:r>
              <a:rPr lang="en-US" sz="2800" b="1" dirty="0" smtClean="0"/>
              <a:t>2</a:t>
            </a:r>
            <a:endParaRPr lang="en-US" sz="2800" b="1" dirty="0"/>
          </a:p>
        </p:txBody>
      </p:sp>
      <p:sp>
        <p:nvSpPr>
          <p:cNvPr id="7" name="TextBox 6"/>
          <p:cNvSpPr txBox="1"/>
          <p:nvPr/>
        </p:nvSpPr>
        <p:spPr>
          <a:xfrm>
            <a:off x="6172200" y="1023610"/>
            <a:ext cx="2514600" cy="461665"/>
          </a:xfrm>
          <a:prstGeom prst="rect">
            <a:avLst/>
          </a:prstGeom>
          <a:noFill/>
        </p:spPr>
        <p:txBody>
          <a:bodyPr wrap="square" rtlCol="0">
            <a:spAutoFit/>
          </a:bodyPr>
          <a:lstStyle/>
          <a:p>
            <a:r>
              <a:rPr lang="en-US" sz="2400" dirty="0" smtClean="0"/>
              <a:t>V</a:t>
            </a:r>
            <a:r>
              <a:rPr lang="en-US" sz="1200" dirty="0" smtClean="0"/>
              <a:t>1</a:t>
            </a:r>
            <a:r>
              <a:rPr lang="en-US" dirty="0" smtClean="0"/>
              <a:t> = </a:t>
            </a:r>
            <a:r>
              <a:rPr lang="en-US" sz="2400" dirty="0" smtClean="0"/>
              <a:t>V</a:t>
            </a:r>
            <a:r>
              <a:rPr lang="en-US" sz="1200" dirty="0" smtClean="0"/>
              <a:t>2</a:t>
            </a:r>
            <a:endParaRPr lang="en-US" sz="1200" dirty="0"/>
          </a:p>
        </p:txBody>
      </p:sp>
      <mc:AlternateContent xmlns:mc="http://schemas.openxmlformats.org/markup-compatibility/2006" xmlns:a14="http://schemas.microsoft.com/office/drawing/2010/main">
        <mc:Choice Requires="a14">
          <p:sp>
            <p:nvSpPr>
              <p:cNvPr id="9" name="TextBox 8"/>
              <p:cNvSpPr txBox="1"/>
              <p:nvPr/>
            </p:nvSpPr>
            <p:spPr>
              <a:xfrm>
                <a:off x="6172199" y="1421426"/>
                <a:ext cx="2872267" cy="703911"/>
              </a:xfrm>
              <a:prstGeom prst="rect">
                <a:avLst/>
              </a:prstGeom>
              <a:noFill/>
            </p:spPr>
            <p:txBody>
              <a:bodyPr wrap="square" rtlCol="0">
                <a:spAutoFit/>
              </a:bodyPr>
              <a:lstStyle/>
              <a:p>
                <a14:m>
                  <m:oMath xmlns:m="http://schemas.openxmlformats.org/officeDocument/2006/math">
                    <m:f>
                      <m:fPr>
                        <m:ctrlPr>
                          <a:rPr lang="en-US" sz="2800" i="1" smtClean="0">
                            <a:latin typeface="Cambria Math"/>
                          </a:rPr>
                        </m:ctrlPr>
                      </m:fPr>
                      <m:num>
                        <m:r>
                          <a:rPr lang="en-US" sz="2800" b="0" i="1" smtClean="0">
                            <a:latin typeface="Cambria Math"/>
                          </a:rPr>
                          <m:t>𝐷</m:t>
                        </m:r>
                        <m:r>
                          <a:rPr lang="en-US" sz="2800" b="0" i="1" smtClean="0">
                            <a:latin typeface="Cambria Math"/>
                          </a:rPr>
                          <m:t>1</m:t>
                        </m:r>
                      </m:num>
                      <m:den>
                        <m:r>
                          <a:rPr lang="en-US" sz="2800" b="0" i="1" smtClean="0">
                            <a:latin typeface="Cambria Math"/>
                          </a:rPr>
                          <m:t>𝐷</m:t>
                        </m:r>
                        <m:r>
                          <a:rPr lang="en-US" sz="2800" b="0" i="1" smtClean="0">
                            <a:latin typeface="Cambria Math"/>
                          </a:rPr>
                          <m:t>2</m:t>
                        </m:r>
                      </m:den>
                    </m:f>
                  </m:oMath>
                </a14:m>
                <a:r>
                  <a:rPr lang="en-US" sz="2800" dirty="0" smtClean="0"/>
                  <a:t> = </a:t>
                </a:r>
                <a14:m>
                  <m:oMath xmlns:m="http://schemas.openxmlformats.org/officeDocument/2006/math">
                    <m:f>
                      <m:fPr>
                        <m:ctrlPr>
                          <a:rPr lang="en-US" sz="2800" i="1" smtClean="0">
                            <a:latin typeface="Cambria Math"/>
                          </a:rPr>
                        </m:ctrlPr>
                      </m:fPr>
                      <m:num>
                        <m:r>
                          <a:rPr lang="en-US" sz="2800" b="0" i="1" smtClean="0">
                            <a:latin typeface="Cambria Math"/>
                          </a:rPr>
                          <m:t>𝑁</m:t>
                        </m:r>
                        <m:r>
                          <a:rPr lang="en-US" sz="2800" b="0" i="1" smtClean="0">
                            <a:latin typeface="Cambria Math"/>
                          </a:rPr>
                          <m:t>2</m:t>
                        </m:r>
                      </m:num>
                      <m:den>
                        <m:r>
                          <a:rPr lang="en-US" sz="2800" b="0" i="1" smtClean="0">
                            <a:latin typeface="Cambria Math"/>
                          </a:rPr>
                          <m:t>𝑁</m:t>
                        </m:r>
                        <m:r>
                          <a:rPr lang="en-US" sz="2800" b="0" i="1" smtClean="0">
                            <a:latin typeface="Cambria Math"/>
                          </a:rPr>
                          <m:t>1</m:t>
                        </m:r>
                      </m:den>
                    </m:f>
                  </m:oMath>
                </a14:m>
                <a:r>
                  <a:rPr lang="en-US" sz="2800" dirty="0" smtClean="0"/>
                  <a:t> = </a:t>
                </a:r>
                <a14:m>
                  <m:oMath xmlns:m="http://schemas.openxmlformats.org/officeDocument/2006/math">
                    <m:f>
                      <m:fPr>
                        <m:ctrlPr>
                          <a:rPr lang="en-US" sz="2800" i="1" smtClean="0">
                            <a:latin typeface="Cambria Math"/>
                          </a:rPr>
                        </m:ctrlPr>
                      </m:fPr>
                      <m:num>
                        <m:r>
                          <a:rPr lang="en-US" sz="2800" i="1" smtClean="0">
                            <a:latin typeface="Cambria Math"/>
                            <a:ea typeface="Cambria Math"/>
                          </a:rPr>
                          <m:t>𝜔</m:t>
                        </m:r>
                        <m:r>
                          <a:rPr lang="en-US" sz="2800" b="0" i="1" smtClean="0">
                            <a:latin typeface="Cambria Math"/>
                            <a:ea typeface="Cambria Math"/>
                          </a:rPr>
                          <m:t>2</m:t>
                        </m:r>
                      </m:num>
                      <m:den>
                        <m:r>
                          <a:rPr lang="en-US" sz="2800" i="1" smtClean="0">
                            <a:latin typeface="Cambria Math"/>
                            <a:ea typeface="Cambria Math"/>
                          </a:rPr>
                          <m:t>𝜔</m:t>
                        </m:r>
                        <m:r>
                          <a:rPr lang="en-US" sz="2800" b="0" i="1" smtClean="0">
                            <a:latin typeface="Cambria Math"/>
                            <a:ea typeface="Cambria Math"/>
                          </a:rPr>
                          <m:t>1</m:t>
                        </m:r>
                      </m:den>
                    </m:f>
                  </m:oMath>
                </a14:m>
                <a:r>
                  <a:rPr lang="en-US" sz="2800" dirty="0" smtClean="0"/>
                  <a:t> = </a:t>
                </a:r>
                <a14:m>
                  <m:oMath xmlns:m="http://schemas.openxmlformats.org/officeDocument/2006/math">
                    <m:f>
                      <m:fPr>
                        <m:ctrlPr>
                          <a:rPr lang="en-US" sz="2800" i="1" smtClean="0">
                            <a:latin typeface="Cambria Math"/>
                          </a:rPr>
                        </m:ctrlPr>
                      </m:fPr>
                      <m:num>
                        <m:r>
                          <a:rPr lang="en-US" sz="2800" b="0" i="1" smtClean="0">
                            <a:latin typeface="Cambria Math"/>
                          </a:rPr>
                          <m:t>𝑇</m:t>
                        </m:r>
                        <m:r>
                          <a:rPr lang="en-US" sz="2800" b="0" i="1" smtClean="0">
                            <a:latin typeface="Cambria Math"/>
                          </a:rPr>
                          <m:t>1</m:t>
                        </m:r>
                      </m:num>
                      <m:den>
                        <m:r>
                          <a:rPr lang="en-US" sz="2800" b="0" i="1" smtClean="0">
                            <a:latin typeface="Cambria Math"/>
                          </a:rPr>
                          <m:t>𝑇</m:t>
                        </m:r>
                        <m:r>
                          <a:rPr lang="en-US" sz="2800" b="0" i="1" smtClean="0">
                            <a:latin typeface="Cambria Math"/>
                          </a:rPr>
                          <m:t>2</m:t>
                        </m:r>
                      </m:den>
                    </m:f>
                  </m:oMath>
                </a14:m>
                <a:r>
                  <a:rPr lang="en-US" sz="2800" dirty="0" smtClean="0"/>
                  <a:t> </a:t>
                </a:r>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6172199" y="1421426"/>
                <a:ext cx="2872267" cy="703911"/>
              </a:xfrm>
              <a:prstGeom prst="rect">
                <a:avLst/>
              </a:prstGeom>
              <a:blipFill rotWithShape="1">
                <a:blip r:embed="rId4"/>
                <a:stretch>
                  <a:fillRect b="-11207"/>
                </a:stretch>
              </a:blipFill>
            </p:spPr>
            <p:txBody>
              <a:bodyPr/>
              <a:lstStyle/>
              <a:p>
                <a:r>
                  <a:rPr lang="en-US">
                    <a:noFill/>
                  </a:rPr>
                  <a:t> </a:t>
                </a:r>
              </a:p>
            </p:txBody>
          </p:sp>
        </mc:Fallback>
      </mc:AlternateContent>
      <p:sp>
        <p:nvSpPr>
          <p:cNvPr id="10" name="TextBox 9"/>
          <p:cNvSpPr txBox="1"/>
          <p:nvPr/>
        </p:nvSpPr>
        <p:spPr>
          <a:xfrm>
            <a:off x="6728933" y="2286000"/>
            <a:ext cx="2415067" cy="1477328"/>
          </a:xfrm>
          <a:prstGeom prst="rect">
            <a:avLst/>
          </a:prstGeom>
          <a:noFill/>
        </p:spPr>
        <p:txBody>
          <a:bodyPr wrap="square" rtlCol="0">
            <a:spAutoFit/>
          </a:bodyPr>
          <a:lstStyle/>
          <a:p>
            <a:r>
              <a:rPr lang="en-US" dirty="0" smtClean="0"/>
              <a:t>D = Diameter</a:t>
            </a:r>
          </a:p>
          <a:p>
            <a:r>
              <a:rPr lang="en-US" dirty="0" smtClean="0"/>
              <a:t>N = RPM</a:t>
            </a:r>
          </a:p>
          <a:p>
            <a:r>
              <a:rPr lang="en-US" dirty="0" smtClean="0"/>
              <a:t>ω = Angular Velocity</a:t>
            </a:r>
          </a:p>
          <a:p>
            <a:r>
              <a:rPr lang="en-US" dirty="0" smtClean="0"/>
              <a:t>T = Torque</a:t>
            </a:r>
          </a:p>
          <a:p>
            <a:r>
              <a:rPr lang="en-US" dirty="0" smtClean="0"/>
              <a:t>Z = No: of teeth</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5344615" y="1518752"/>
                <a:ext cx="675185" cy="614848"/>
              </a:xfrm>
              <a:prstGeom prst="rect">
                <a:avLst/>
              </a:prstGeom>
              <a:noFill/>
            </p:spPr>
            <p:txBody>
              <a:bodyPr wrap="none" rtlCol="0">
                <a:spAutoFit/>
              </a:bodyPr>
              <a:lstStyle/>
              <a:p>
                <a14:m>
                  <m:oMath xmlns:m="http://schemas.openxmlformats.org/officeDocument/2006/math">
                    <m:f>
                      <m:fPr>
                        <m:ctrlPr>
                          <a:rPr lang="en-US" sz="2400" i="1" smtClean="0">
                            <a:latin typeface="Cambria Math"/>
                          </a:rPr>
                        </m:ctrlPr>
                      </m:fPr>
                      <m:num>
                        <m:r>
                          <a:rPr lang="en-US" sz="2400" b="0" i="1" smtClean="0">
                            <a:latin typeface="Cambria Math"/>
                          </a:rPr>
                          <m:t>𝑍</m:t>
                        </m:r>
                        <m:r>
                          <a:rPr lang="en-US" sz="2400" b="0" i="1" smtClean="0">
                            <a:latin typeface="Cambria Math"/>
                          </a:rPr>
                          <m:t>1</m:t>
                        </m:r>
                      </m:num>
                      <m:den>
                        <m:r>
                          <a:rPr lang="en-US" sz="2400" b="0" i="1" smtClean="0">
                            <a:latin typeface="Cambria Math"/>
                          </a:rPr>
                          <m:t>𝑍</m:t>
                        </m:r>
                        <m:r>
                          <a:rPr lang="en-US" sz="2400" b="0" i="1" smtClean="0">
                            <a:latin typeface="Cambria Math"/>
                          </a:rPr>
                          <m:t>2</m:t>
                        </m:r>
                      </m:den>
                    </m:f>
                    <m:r>
                      <a:rPr lang="en-US" sz="2400" b="0" i="1" smtClean="0">
                        <a:latin typeface="Cambria Math"/>
                      </a:rPr>
                      <m:t> </m:t>
                    </m:r>
                  </m:oMath>
                </a14:m>
                <a:r>
                  <a:rPr lang="en-US" sz="2400" dirty="0" smtClean="0"/>
                  <a:t>=</a:t>
                </a:r>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344615" y="1518752"/>
                <a:ext cx="675185" cy="614848"/>
              </a:xfrm>
              <a:prstGeom prst="rect">
                <a:avLst/>
              </a:prstGeom>
              <a:blipFill rotWithShape="1">
                <a:blip r:embed="rId5"/>
                <a:stretch>
                  <a:fillRect r="-12613" b="-9901"/>
                </a:stretch>
              </a:blipFill>
            </p:spPr>
            <p:txBody>
              <a:bodyPr/>
              <a:lstStyle/>
              <a:p>
                <a:r>
                  <a:rPr lang="en-US">
                    <a:noFill/>
                  </a:rPr>
                  <a:t> </a:t>
                </a:r>
              </a:p>
            </p:txBody>
          </p:sp>
        </mc:Fallback>
      </mc:AlternateContent>
      <p:sp>
        <p:nvSpPr>
          <p:cNvPr id="3" name="TextBox 2"/>
          <p:cNvSpPr txBox="1"/>
          <p:nvPr/>
        </p:nvSpPr>
        <p:spPr>
          <a:xfrm>
            <a:off x="-76200" y="5257800"/>
            <a:ext cx="4038600" cy="923330"/>
          </a:xfrm>
          <a:prstGeom prst="rect">
            <a:avLst/>
          </a:prstGeom>
          <a:noFill/>
        </p:spPr>
        <p:txBody>
          <a:bodyPr wrap="square" rtlCol="0">
            <a:spAutoFit/>
          </a:bodyPr>
          <a:lstStyle/>
          <a:p>
            <a:pPr algn="just"/>
            <a:r>
              <a:rPr lang="en-US" dirty="0" smtClean="0"/>
              <a:t>Gears can be represented in drawings using imaginary pitch circles, working on the principle of friction rollers.</a:t>
            </a:r>
            <a:endParaRPr lang="en-US" dirty="0"/>
          </a:p>
        </p:txBody>
      </p:sp>
      <p:cxnSp>
        <p:nvCxnSpPr>
          <p:cNvPr id="12" name="Straight Arrow Connector 11"/>
          <p:cNvCxnSpPr/>
          <p:nvPr/>
        </p:nvCxnSpPr>
        <p:spPr>
          <a:xfrm>
            <a:off x="2971800" y="6019800"/>
            <a:ext cx="1579417"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406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794" y="76200"/>
            <a:ext cx="6237406" cy="6760031"/>
          </a:xfrm>
        </p:spPr>
      </p:pic>
    </p:spTree>
    <p:extLst>
      <p:ext uri="{BB962C8B-B14F-4D97-AF65-F5344CB8AC3E}">
        <p14:creationId xmlns:p14="http://schemas.microsoft.com/office/powerpoint/2010/main" val="2050176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4399" cy="5943600"/>
          </a:xfrm>
        </p:spPr>
      </p:pic>
      <p:pic>
        <p:nvPicPr>
          <p:cNvPr id="1026" name="Picture 2" descr="C:\Users\dell\Desktop\official downloads\pic0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583" y="3948974"/>
            <a:ext cx="4586451" cy="290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0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328" y="152400"/>
            <a:ext cx="8205272" cy="6421619"/>
          </a:xfrm>
        </p:spPr>
      </p:pic>
    </p:spTree>
    <p:extLst>
      <p:ext uri="{BB962C8B-B14F-4D97-AF65-F5344CB8AC3E}">
        <p14:creationId xmlns:p14="http://schemas.microsoft.com/office/powerpoint/2010/main" val="2005294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Drives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8919" y="1600200"/>
            <a:ext cx="6166162" cy="4525963"/>
          </a:xfrm>
        </p:spPr>
      </p:pic>
      <p:sp>
        <p:nvSpPr>
          <p:cNvPr id="3" name="TextBox 2"/>
          <p:cNvSpPr txBox="1"/>
          <p:nvPr/>
        </p:nvSpPr>
        <p:spPr>
          <a:xfrm>
            <a:off x="152400" y="1447800"/>
            <a:ext cx="3200400" cy="523220"/>
          </a:xfrm>
          <a:prstGeom prst="rect">
            <a:avLst/>
          </a:prstGeom>
          <a:noFill/>
        </p:spPr>
        <p:txBody>
          <a:bodyPr wrap="square" rtlCol="0">
            <a:spAutoFit/>
          </a:bodyPr>
          <a:lstStyle/>
          <a:p>
            <a:r>
              <a:rPr lang="en-US" sz="2800" b="1" dirty="0" smtClean="0"/>
              <a:t>Roller Chains</a:t>
            </a:r>
            <a:endParaRPr lang="en-US" sz="2800" b="1" dirty="0"/>
          </a:p>
        </p:txBody>
      </p:sp>
    </p:spTree>
    <p:extLst>
      <p:ext uri="{BB962C8B-B14F-4D97-AF65-F5344CB8AC3E}">
        <p14:creationId xmlns:p14="http://schemas.microsoft.com/office/powerpoint/2010/main" val="247571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274413"/>
            <a:ext cx="7848600" cy="5127753"/>
          </a:xfrm>
        </p:spPr>
      </p:pic>
      <p:sp>
        <p:nvSpPr>
          <p:cNvPr id="5" name="TextBox 4"/>
          <p:cNvSpPr txBox="1"/>
          <p:nvPr/>
        </p:nvSpPr>
        <p:spPr>
          <a:xfrm>
            <a:off x="381000" y="228600"/>
            <a:ext cx="4267200" cy="523220"/>
          </a:xfrm>
          <a:prstGeom prst="rect">
            <a:avLst/>
          </a:prstGeom>
          <a:noFill/>
        </p:spPr>
        <p:txBody>
          <a:bodyPr wrap="square" rtlCol="0">
            <a:spAutoFit/>
          </a:bodyPr>
          <a:lstStyle/>
          <a:p>
            <a:r>
              <a:rPr lang="en-US" sz="2800" b="1" dirty="0" smtClean="0"/>
              <a:t>Inverted Tooth Chain</a:t>
            </a:r>
            <a:endParaRPr lang="en-US" sz="2800" b="1" dirty="0"/>
          </a:p>
        </p:txBody>
      </p:sp>
    </p:spTree>
    <p:extLst>
      <p:ext uri="{BB962C8B-B14F-4D97-AF65-F5344CB8AC3E}">
        <p14:creationId xmlns:p14="http://schemas.microsoft.com/office/powerpoint/2010/main" val="75146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Exploded 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521" y="1600200"/>
            <a:ext cx="4500957" cy="4525963"/>
          </a:xfrm>
        </p:spPr>
      </p:pic>
    </p:spTree>
    <p:extLst>
      <p:ext uri="{BB962C8B-B14F-4D97-AF65-F5344CB8AC3E}">
        <p14:creationId xmlns:p14="http://schemas.microsoft.com/office/powerpoint/2010/main" val="2991613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0"/>
            <a:ext cx="7010400" cy="4246444"/>
          </a:xfrm>
        </p:spPr>
      </p:pic>
      <p:sp>
        <p:nvSpPr>
          <p:cNvPr id="2" name="TextBox 1"/>
          <p:cNvSpPr txBox="1"/>
          <p:nvPr/>
        </p:nvSpPr>
        <p:spPr>
          <a:xfrm>
            <a:off x="609600" y="4419600"/>
            <a:ext cx="7924800" cy="1477328"/>
          </a:xfrm>
          <a:prstGeom prst="rect">
            <a:avLst/>
          </a:prstGeom>
          <a:noFill/>
        </p:spPr>
        <p:txBody>
          <a:bodyPr wrap="square" rtlCol="0">
            <a:spAutoFit/>
          </a:bodyPr>
          <a:lstStyle/>
          <a:p>
            <a:pPr marL="342900" indent="-342900">
              <a:buAutoNum type="arabicPeriod"/>
            </a:pPr>
            <a:r>
              <a:rPr lang="en-US" dirty="0" smtClean="0"/>
              <a:t>Outer Plate</a:t>
            </a:r>
          </a:p>
          <a:p>
            <a:pPr marL="342900" indent="-342900">
              <a:buAutoNum type="arabicPeriod"/>
            </a:pPr>
            <a:r>
              <a:rPr lang="en-US" dirty="0" smtClean="0"/>
              <a:t>Inner plate</a:t>
            </a:r>
          </a:p>
          <a:p>
            <a:pPr marL="342900" indent="-342900">
              <a:buAutoNum type="arabicPeriod"/>
            </a:pPr>
            <a:r>
              <a:rPr lang="en-US" dirty="0" smtClean="0"/>
              <a:t>Bearing Pin</a:t>
            </a:r>
          </a:p>
          <a:p>
            <a:pPr marL="342900" indent="-342900">
              <a:buAutoNum type="arabicPeriod"/>
            </a:pPr>
            <a:r>
              <a:rPr lang="en-US" dirty="0" smtClean="0"/>
              <a:t>Bush</a:t>
            </a:r>
          </a:p>
          <a:p>
            <a:pPr marL="342900" indent="-342900">
              <a:buAutoNum type="arabicPeriod"/>
            </a:pPr>
            <a:r>
              <a:rPr lang="en-US" dirty="0" smtClean="0"/>
              <a:t>Roller</a:t>
            </a:r>
            <a:endParaRPr lang="en-US" dirty="0"/>
          </a:p>
        </p:txBody>
      </p:sp>
      <p:sp>
        <p:nvSpPr>
          <p:cNvPr id="3" name="TextBox 2"/>
          <p:cNvSpPr txBox="1"/>
          <p:nvPr/>
        </p:nvSpPr>
        <p:spPr>
          <a:xfrm>
            <a:off x="3429000" y="5934670"/>
            <a:ext cx="5715000" cy="923330"/>
          </a:xfrm>
          <a:prstGeom prst="rect">
            <a:avLst/>
          </a:prstGeom>
          <a:noFill/>
        </p:spPr>
        <p:txBody>
          <a:bodyPr wrap="square" rtlCol="0">
            <a:spAutoFit/>
          </a:bodyPr>
          <a:lstStyle/>
          <a:p>
            <a:r>
              <a:rPr lang="en-US" dirty="0" smtClean="0"/>
              <a:t>Due to the relative motion (ability to move independently) between Pins, Bushes and rollers, the chain acquires its flexibility.</a:t>
            </a:r>
            <a:endParaRPr lang="en-US" dirty="0"/>
          </a:p>
        </p:txBody>
      </p:sp>
    </p:spTree>
    <p:extLst>
      <p:ext uri="{BB962C8B-B14F-4D97-AF65-F5344CB8AC3E}">
        <p14:creationId xmlns:p14="http://schemas.microsoft.com/office/powerpoint/2010/main" val="42949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Gears are toothed machine elements, used to transmit power between two shafts through rotation motion.</a:t>
            </a:r>
          </a:p>
          <a:p>
            <a:pPr algn="just"/>
            <a:r>
              <a:rPr lang="en-US" dirty="0" smtClean="0"/>
              <a:t>A pair or more gears mesh their teeth to transmit power </a:t>
            </a:r>
            <a:r>
              <a:rPr lang="en-US" dirty="0" smtClean="0">
                <a:solidFill>
                  <a:srgbClr val="FF0000"/>
                </a:solidFill>
              </a:rPr>
              <a:t>without slippage</a:t>
            </a:r>
            <a:r>
              <a:rPr lang="en-US" dirty="0" smtClean="0"/>
              <a:t>.</a:t>
            </a:r>
          </a:p>
          <a:p>
            <a:pPr algn="just"/>
            <a:r>
              <a:rPr lang="en-US" dirty="0" smtClean="0"/>
              <a:t>Gears facilitate transmission of power at </a:t>
            </a:r>
            <a:r>
              <a:rPr lang="en-US" dirty="0" smtClean="0">
                <a:solidFill>
                  <a:srgbClr val="FF0000"/>
                </a:solidFill>
              </a:rPr>
              <a:t>variable velocity ratios</a:t>
            </a:r>
            <a:r>
              <a:rPr lang="en-US" dirty="0" smtClean="0"/>
              <a:t>.</a:t>
            </a:r>
            <a:endParaRPr lang="en-US" dirty="0"/>
          </a:p>
        </p:txBody>
      </p:sp>
    </p:spTree>
    <p:extLst>
      <p:ext uri="{BB962C8B-B14F-4D97-AF65-F5344CB8AC3E}">
        <p14:creationId xmlns:p14="http://schemas.microsoft.com/office/powerpoint/2010/main" val="1952469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Gears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Spur gears – </a:t>
            </a:r>
            <a:r>
              <a:rPr lang="en-US" dirty="0" smtClean="0">
                <a:solidFill>
                  <a:schemeClr val="accent4"/>
                </a:solidFill>
              </a:rPr>
              <a:t>Teeth cut parallel to the axis of the shaft</a:t>
            </a:r>
          </a:p>
          <a:p>
            <a:pPr algn="just"/>
            <a:r>
              <a:rPr lang="en-US" dirty="0" smtClean="0"/>
              <a:t>Helical gears – </a:t>
            </a:r>
            <a:r>
              <a:rPr lang="en-US" dirty="0" smtClean="0">
                <a:solidFill>
                  <a:schemeClr val="accent4"/>
                </a:solidFill>
              </a:rPr>
              <a:t>Teeth cut an angle to the axis of the shaft</a:t>
            </a:r>
          </a:p>
          <a:p>
            <a:pPr algn="just"/>
            <a:r>
              <a:rPr lang="en-US" dirty="0" smtClean="0"/>
              <a:t>Bevel Gears – </a:t>
            </a:r>
            <a:r>
              <a:rPr lang="en-US" dirty="0" smtClean="0">
                <a:solidFill>
                  <a:schemeClr val="accent4"/>
                </a:solidFill>
              </a:rPr>
              <a:t>Transmit power between intersecting shafts. There are spur bevel gears and helical bevel gears.</a:t>
            </a:r>
          </a:p>
          <a:p>
            <a:pPr algn="just"/>
            <a:r>
              <a:rPr lang="en-US" dirty="0" smtClean="0"/>
              <a:t>Worm Gears – </a:t>
            </a:r>
            <a:r>
              <a:rPr lang="en-US" dirty="0" smtClean="0">
                <a:solidFill>
                  <a:schemeClr val="accent4"/>
                </a:solidFill>
              </a:rPr>
              <a:t>Worm and wheel. Worm drives the wheel. </a:t>
            </a:r>
          </a:p>
          <a:p>
            <a:pPr algn="just"/>
            <a:r>
              <a:rPr lang="en-US" dirty="0" smtClean="0"/>
              <a:t>Rack and pinion – </a:t>
            </a:r>
            <a:r>
              <a:rPr lang="en-US" dirty="0" smtClean="0">
                <a:solidFill>
                  <a:schemeClr val="accent4"/>
                </a:solidFill>
              </a:rPr>
              <a:t>Converting rotary to linear motion and vice versa.</a:t>
            </a:r>
            <a:endParaRPr lang="en-US" dirty="0">
              <a:solidFill>
                <a:schemeClr val="accent4"/>
              </a:solidFill>
            </a:endParaRPr>
          </a:p>
        </p:txBody>
      </p:sp>
    </p:spTree>
    <p:extLst>
      <p:ext uri="{BB962C8B-B14F-4D97-AF65-F5344CB8AC3E}">
        <p14:creationId xmlns:p14="http://schemas.microsoft.com/office/powerpoint/2010/main" val="795492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55" y="0"/>
            <a:ext cx="6705599" cy="6858000"/>
          </a:xfrm>
        </p:spPr>
      </p:pic>
      <p:sp>
        <p:nvSpPr>
          <p:cNvPr id="2" name="5-Point Star 1"/>
          <p:cNvSpPr/>
          <p:nvPr/>
        </p:nvSpPr>
        <p:spPr>
          <a:xfrm>
            <a:off x="1295400" y="1600200"/>
            <a:ext cx="457200" cy="4572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3657600" y="1600200"/>
            <a:ext cx="457200" cy="4572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7855527" y="3830782"/>
            <a:ext cx="457200" cy="4572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7855527" y="6019800"/>
            <a:ext cx="457200" cy="4572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5257800" y="6019800"/>
            <a:ext cx="457200" cy="4572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942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0"/>
            <a:ext cx="7499183" cy="5444570"/>
          </a:xfrm>
        </p:spPr>
      </p:pic>
      <p:sp>
        <p:nvSpPr>
          <p:cNvPr id="2" name="TextBox 1"/>
          <p:cNvSpPr txBox="1"/>
          <p:nvPr/>
        </p:nvSpPr>
        <p:spPr>
          <a:xfrm>
            <a:off x="0" y="5380672"/>
            <a:ext cx="3505200" cy="1477328"/>
          </a:xfrm>
          <a:prstGeom prst="rect">
            <a:avLst/>
          </a:prstGeom>
          <a:noFill/>
        </p:spPr>
        <p:txBody>
          <a:bodyPr wrap="square" rtlCol="0">
            <a:spAutoFit/>
          </a:bodyPr>
          <a:lstStyle/>
          <a:p>
            <a:pPr algn="just"/>
            <a:r>
              <a:rPr lang="en-US" dirty="0" smtClean="0"/>
              <a:t>A pair of teeth comes in contact all of a sudden. The impact suffered by teeth is large. At high loads teeth breaks easily. Used only for small loads.</a:t>
            </a:r>
            <a:endParaRPr lang="en-US" dirty="0"/>
          </a:p>
        </p:txBody>
      </p:sp>
      <p:sp>
        <p:nvSpPr>
          <p:cNvPr id="3" name="TextBox 2"/>
          <p:cNvSpPr txBox="1"/>
          <p:nvPr/>
        </p:nvSpPr>
        <p:spPr>
          <a:xfrm>
            <a:off x="4267200" y="5380672"/>
            <a:ext cx="4876800" cy="1477328"/>
          </a:xfrm>
          <a:prstGeom prst="rect">
            <a:avLst/>
          </a:prstGeom>
          <a:noFill/>
        </p:spPr>
        <p:txBody>
          <a:bodyPr wrap="square" rtlCol="0">
            <a:spAutoFit/>
          </a:bodyPr>
          <a:lstStyle/>
          <a:p>
            <a:pPr algn="just"/>
            <a:r>
              <a:rPr lang="en-US" dirty="0" smtClean="0"/>
              <a:t>Disadvantage of spur gears solved as teeth do not come to contact all of a sudden. Contact and release are gradual. At a time only one point of contact between a pair of teeth and also there are a number of pairs of contacting teeth at a time.</a:t>
            </a:r>
            <a:endParaRPr lang="en-US" dirty="0"/>
          </a:p>
        </p:txBody>
      </p:sp>
      <p:sp>
        <p:nvSpPr>
          <p:cNvPr id="5" name="TextBox 4"/>
          <p:cNvSpPr txBox="1"/>
          <p:nvPr/>
        </p:nvSpPr>
        <p:spPr>
          <a:xfrm>
            <a:off x="0" y="2133600"/>
            <a:ext cx="2133600" cy="923330"/>
          </a:xfrm>
          <a:prstGeom prst="rect">
            <a:avLst/>
          </a:prstGeom>
          <a:noFill/>
        </p:spPr>
        <p:txBody>
          <a:bodyPr wrap="square" rtlCol="0">
            <a:spAutoFit/>
          </a:bodyPr>
          <a:lstStyle/>
          <a:p>
            <a:r>
              <a:rPr lang="en-US" dirty="0" smtClean="0"/>
              <a:t>Light load applications as in watches.</a:t>
            </a:r>
            <a:endParaRPr lang="en-US" dirty="0"/>
          </a:p>
        </p:txBody>
      </p:sp>
      <p:sp>
        <p:nvSpPr>
          <p:cNvPr id="6" name="TextBox 5"/>
          <p:cNvSpPr txBox="1"/>
          <p:nvPr/>
        </p:nvSpPr>
        <p:spPr>
          <a:xfrm>
            <a:off x="6705600" y="2286000"/>
            <a:ext cx="2438400" cy="923330"/>
          </a:xfrm>
          <a:prstGeom prst="rect">
            <a:avLst/>
          </a:prstGeom>
          <a:noFill/>
        </p:spPr>
        <p:txBody>
          <a:bodyPr wrap="square" rtlCol="0">
            <a:spAutoFit/>
          </a:bodyPr>
          <a:lstStyle/>
          <a:p>
            <a:r>
              <a:rPr lang="en-US" dirty="0" smtClean="0"/>
              <a:t>Heavier applications as in automobile gear boxes.</a:t>
            </a:r>
            <a:endParaRPr lang="en-US" dirty="0"/>
          </a:p>
        </p:txBody>
      </p:sp>
    </p:spTree>
    <p:extLst>
      <p:ext uri="{BB962C8B-B14F-4D97-AF65-F5344CB8AC3E}">
        <p14:creationId xmlns:p14="http://schemas.microsoft.com/office/powerpoint/2010/main" val="2530888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6211618" cy="4114800"/>
          </a:xfrm>
        </p:spPr>
      </p:pic>
      <p:pic>
        <p:nvPicPr>
          <p:cNvPr id="2050" name="Picture 2" descr="C:\Users\dell\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962400"/>
            <a:ext cx="4267200" cy="2909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4114800"/>
            <a:ext cx="4724400" cy="2308324"/>
          </a:xfrm>
          <a:prstGeom prst="rect">
            <a:avLst/>
          </a:prstGeom>
          <a:noFill/>
        </p:spPr>
        <p:txBody>
          <a:bodyPr wrap="square" rtlCol="0">
            <a:spAutoFit/>
          </a:bodyPr>
          <a:lstStyle/>
          <a:p>
            <a:r>
              <a:rPr lang="en-US" dirty="0" smtClean="0"/>
              <a:t>Connecting intersecting shafts. The shafts may or may not be perpendicular. Two types are straight or spur bevel gears and helical bevel gears according to the orientation of teeth with the axis of the shaft.</a:t>
            </a:r>
            <a:br>
              <a:rPr lang="en-US" dirty="0" smtClean="0"/>
            </a:br>
            <a:r>
              <a:rPr lang="en-US" dirty="0" smtClean="0"/>
              <a:t>Bevel gears connecting perpendicular shafts and having same size are called Miter gears.</a:t>
            </a:r>
          </a:p>
          <a:p>
            <a:r>
              <a:rPr lang="en-US" dirty="0" smtClean="0"/>
              <a:t>Used in differentials of vehicles.</a:t>
            </a:r>
            <a:endParaRPr lang="en-US" dirty="0"/>
          </a:p>
        </p:txBody>
      </p:sp>
    </p:spTree>
    <p:extLst>
      <p:ext uri="{BB962C8B-B14F-4D97-AF65-F5344CB8AC3E}">
        <p14:creationId xmlns:p14="http://schemas.microsoft.com/office/powerpoint/2010/main" val="3979594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 Gears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8201" y="2383711"/>
            <a:ext cx="4495800" cy="4474289"/>
          </a:xfrm>
        </p:spPr>
      </p:pic>
      <p:pic>
        <p:nvPicPr>
          <p:cNvPr id="3074" name="Picture 2" descr="C:\Users\dell\Desktop\articles_200709_BestPractices_Black_Fi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24049"/>
            <a:ext cx="3581400" cy="452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710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Rack and pinion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524001"/>
            <a:ext cx="4038600" cy="4038600"/>
          </a:xfrm>
        </p:spPr>
      </p:pic>
      <p:pic>
        <p:nvPicPr>
          <p:cNvPr id="4098" name="Picture 2" descr="C:\Users\dell\Desktop\illustration-rack-pinion-gear-transmission-260nw-11589624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19400"/>
            <a:ext cx="4267200" cy="344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983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562</Words>
  <Application>Microsoft Office PowerPoint</Application>
  <PresentationFormat>On-screen Show (4:3)</PresentationFormat>
  <Paragraphs>60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 Transmission Systems</vt:lpstr>
      <vt:lpstr>Gears</vt:lpstr>
      <vt:lpstr>Introduction</vt:lpstr>
      <vt:lpstr>Types of Gears</vt:lpstr>
      <vt:lpstr>PowerPoint Presentation</vt:lpstr>
      <vt:lpstr>PowerPoint Presentation</vt:lpstr>
      <vt:lpstr>PowerPoint Presentation</vt:lpstr>
      <vt:lpstr>Worm Gears</vt:lpstr>
      <vt:lpstr>Rack and pinion</vt:lpstr>
      <vt:lpstr>Gear Trains</vt:lpstr>
      <vt:lpstr>Simple Gear Train</vt:lpstr>
      <vt:lpstr>Compound Gear Train</vt:lpstr>
      <vt:lpstr>PowerPoint Presentation</vt:lpstr>
      <vt:lpstr>Planetary Gear Train</vt:lpstr>
      <vt:lpstr>PowerPoint Presentation</vt:lpstr>
      <vt:lpstr>Single Plate Clutch</vt:lpstr>
      <vt:lpstr>PowerPoint Presentation</vt:lpstr>
      <vt:lpstr>Belt Drive</vt:lpstr>
      <vt:lpstr>PowerPoint Presentation</vt:lpstr>
      <vt:lpstr>PowerPoint Presentation</vt:lpstr>
      <vt:lpstr>PowerPoint Presentation</vt:lpstr>
      <vt:lpstr>PowerPoint Presentation</vt:lpstr>
      <vt:lpstr>Chain Drives</vt:lpstr>
      <vt:lpstr>PowerPoint Presentation</vt:lpstr>
      <vt:lpstr>Exploded View</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Transmission Systems</dc:title>
  <dc:creator>Microsoft</dc:creator>
  <cp:lastModifiedBy>Microsoft</cp:lastModifiedBy>
  <cp:revision>33</cp:revision>
  <dcterms:created xsi:type="dcterms:W3CDTF">2022-02-18T18:12:10Z</dcterms:created>
  <dcterms:modified xsi:type="dcterms:W3CDTF">2022-02-28T11:13:03Z</dcterms:modified>
</cp:coreProperties>
</file>