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82" r:id="rId7"/>
    <p:sldId id="265" r:id="rId8"/>
    <p:sldId id="266" r:id="rId9"/>
    <p:sldId id="283" r:id="rId10"/>
    <p:sldId id="260" r:id="rId11"/>
    <p:sldId id="267" r:id="rId12"/>
    <p:sldId id="284" r:id="rId13"/>
    <p:sldId id="285" r:id="rId14"/>
    <p:sldId id="261" r:id="rId15"/>
    <p:sldId id="264" r:id="rId16"/>
    <p:sldId id="268" r:id="rId17"/>
    <p:sldId id="286" r:id="rId18"/>
    <p:sldId id="287" r:id="rId19"/>
    <p:sldId id="269" r:id="rId20"/>
    <p:sldId id="270" r:id="rId21"/>
    <p:sldId id="271" r:id="rId22"/>
    <p:sldId id="272" r:id="rId23"/>
    <p:sldId id="273" r:id="rId24"/>
    <p:sldId id="274" r:id="rId25"/>
    <p:sldId id="275" r:id="rId26"/>
    <p:sldId id="276" r:id="rId27"/>
    <p:sldId id="277" r:id="rId28"/>
    <p:sldId id="278" r:id="rId29"/>
    <p:sldId id="279" r:id="rId30"/>
    <p:sldId id="288" r:id="rId31"/>
    <p:sldId id="280" r:id="rId32"/>
    <p:sldId id="289" r:id="rId33"/>
    <p:sldId id="281"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68DAE7-A17A-41E1-ACB8-8AE73BC83939}"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4D881-9713-44C9-8D53-B1B848D018C8}" type="slidenum">
              <a:rPr lang="en-US" smtClean="0"/>
              <a:t>‹#›</a:t>
            </a:fld>
            <a:endParaRPr lang="en-US"/>
          </a:p>
        </p:txBody>
      </p:sp>
    </p:spTree>
    <p:extLst>
      <p:ext uri="{BB962C8B-B14F-4D97-AF65-F5344CB8AC3E}">
        <p14:creationId xmlns:p14="http://schemas.microsoft.com/office/powerpoint/2010/main" val="347592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DAE7-A17A-41E1-ACB8-8AE73BC83939}"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4D881-9713-44C9-8D53-B1B848D018C8}" type="slidenum">
              <a:rPr lang="en-US" smtClean="0"/>
              <a:t>‹#›</a:t>
            </a:fld>
            <a:endParaRPr lang="en-US"/>
          </a:p>
        </p:txBody>
      </p:sp>
    </p:spTree>
    <p:extLst>
      <p:ext uri="{BB962C8B-B14F-4D97-AF65-F5344CB8AC3E}">
        <p14:creationId xmlns:p14="http://schemas.microsoft.com/office/powerpoint/2010/main" val="297485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DAE7-A17A-41E1-ACB8-8AE73BC83939}"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4D881-9713-44C9-8D53-B1B848D018C8}" type="slidenum">
              <a:rPr lang="en-US" smtClean="0"/>
              <a:t>‹#›</a:t>
            </a:fld>
            <a:endParaRPr lang="en-US"/>
          </a:p>
        </p:txBody>
      </p:sp>
    </p:spTree>
    <p:extLst>
      <p:ext uri="{BB962C8B-B14F-4D97-AF65-F5344CB8AC3E}">
        <p14:creationId xmlns:p14="http://schemas.microsoft.com/office/powerpoint/2010/main" val="6942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DAE7-A17A-41E1-ACB8-8AE73BC83939}"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4D881-9713-44C9-8D53-B1B848D018C8}" type="slidenum">
              <a:rPr lang="en-US" smtClean="0"/>
              <a:t>‹#›</a:t>
            </a:fld>
            <a:endParaRPr lang="en-US"/>
          </a:p>
        </p:txBody>
      </p:sp>
    </p:spTree>
    <p:extLst>
      <p:ext uri="{BB962C8B-B14F-4D97-AF65-F5344CB8AC3E}">
        <p14:creationId xmlns:p14="http://schemas.microsoft.com/office/powerpoint/2010/main" val="211341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68DAE7-A17A-41E1-ACB8-8AE73BC83939}"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4D881-9713-44C9-8D53-B1B848D018C8}" type="slidenum">
              <a:rPr lang="en-US" smtClean="0"/>
              <a:t>‹#›</a:t>
            </a:fld>
            <a:endParaRPr lang="en-US"/>
          </a:p>
        </p:txBody>
      </p:sp>
    </p:spTree>
    <p:extLst>
      <p:ext uri="{BB962C8B-B14F-4D97-AF65-F5344CB8AC3E}">
        <p14:creationId xmlns:p14="http://schemas.microsoft.com/office/powerpoint/2010/main" val="307011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68DAE7-A17A-41E1-ACB8-8AE73BC83939}"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4D881-9713-44C9-8D53-B1B848D018C8}" type="slidenum">
              <a:rPr lang="en-US" smtClean="0"/>
              <a:t>‹#›</a:t>
            </a:fld>
            <a:endParaRPr lang="en-US"/>
          </a:p>
        </p:txBody>
      </p:sp>
    </p:spTree>
    <p:extLst>
      <p:ext uri="{BB962C8B-B14F-4D97-AF65-F5344CB8AC3E}">
        <p14:creationId xmlns:p14="http://schemas.microsoft.com/office/powerpoint/2010/main" val="324256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68DAE7-A17A-41E1-ACB8-8AE73BC83939}"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84D881-9713-44C9-8D53-B1B848D018C8}" type="slidenum">
              <a:rPr lang="en-US" smtClean="0"/>
              <a:t>‹#›</a:t>
            </a:fld>
            <a:endParaRPr lang="en-US"/>
          </a:p>
        </p:txBody>
      </p:sp>
    </p:spTree>
    <p:extLst>
      <p:ext uri="{BB962C8B-B14F-4D97-AF65-F5344CB8AC3E}">
        <p14:creationId xmlns:p14="http://schemas.microsoft.com/office/powerpoint/2010/main" val="79111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68DAE7-A17A-41E1-ACB8-8AE73BC83939}"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84D881-9713-44C9-8D53-B1B848D018C8}" type="slidenum">
              <a:rPr lang="en-US" smtClean="0"/>
              <a:t>‹#›</a:t>
            </a:fld>
            <a:endParaRPr lang="en-US"/>
          </a:p>
        </p:txBody>
      </p:sp>
    </p:spTree>
    <p:extLst>
      <p:ext uri="{BB962C8B-B14F-4D97-AF65-F5344CB8AC3E}">
        <p14:creationId xmlns:p14="http://schemas.microsoft.com/office/powerpoint/2010/main" val="394389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8DAE7-A17A-41E1-ACB8-8AE73BC83939}" type="datetimeFigureOut">
              <a:rPr lang="en-US" smtClean="0"/>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84D881-9713-44C9-8D53-B1B848D018C8}" type="slidenum">
              <a:rPr lang="en-US" smtClean="0"/>
              <a:t>‹#›</a:t>
            </a:fld>
            <a:endParaRPr lang="en-US"/>
          </a:p>
        </p:txBody>
      </p:sp>
    </p:spTree>
    <p:extLst>
      <p:ext uri="{BB962C8B-B14F-4D97-AF65-F5344CB8AC3E}">
        <p14:creationId xmlns:p14="http://schemas.microsoft.com/office/powerpoint/2010/main" val="339351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8DAE7-A17A-41E1-ACB8-8AE73BC83939}"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4D881-9713-44C9-8D53-B1B848D018C8}" type="slidenum">
              <a:rPr lang="en-US" smtClean="0"/>
              <a:t>‹#›</a:t>
            </a:fld>
            <a:endParaRPr lang="en-US"/>
          </a:p>
        </p:txBody>
      </p:sp>
    </p:spTree>
    <p:extLst>
      <p:ext uri="{BB962C8B-B14F-4D97-AF65-F5344CB8AC3E}">
        <p14:creationId xmlns:p14="http://schemas.microsoft.com/office/powerpoint/2010/main" val="413740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8DAE7-A17A-41E1-ACB8-8AE73BC83939}"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4D881-9713-44C9-8D53-B1B848D018C8}" type="slidenum">
              <a:rPr lang="en-US" smtClean="0"/>
              <a:t>‹#›</a:t>
            </a:fld>
            <a:endParaRPr lang="en-US"/>
          </a:p>
        </p:txBody>
      </p:sp>
    </p:spTree>
    <p:extLst>
      <p:ext uri="{BB962C8B-B14F-4D97-AF65-F5344CB8AC3E}">
        <p14:creationId xmlns:p14="http://schemas.microsoft.com/office/powerpoint/2010/main" val="393933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8DAE7-A17A-41E1-ACB8-8AE73BC83939}" type="datetimeFigureOut">
              <a:rPr lang="en-US" smtClean="0"/>
              <a:t>2/17/2022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4D881-9713-44C9-8D53-B1B848D018C8}" type="slidenum">
              <a:rPr lang="en-US" smtClean="0"/>
              <a:t>‹#›</a:t>
            </a:fld>
            <a:endParaRPr lang="en-US"/>
          </a:p>
        </p:txBody>
      </p:sp>
    </p:spTree>
    <p:extLst>
      <p:ext uri="{BB962C8B-B14F-4D97-AF65-F5344CB8AC3E}">
        <p14:creationId xmlns:p14="http://schemas.microsoft.com/office/powerpoint/2010/main" val="3909400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REFRIGERATION</a:t>
            </a:r>
            <a:endParaRPr lang="en-US" dirty="0"/>
          </a:p>
        </p:txBody>
      </p:sp>
      <p:sp>
        <p:nvSpPr>
          <p:cNvPr id="3" name="Subtitle 2"/>
          <p:cNvSpPr>
            <a:spLocks noGrp="1"/>
          </p:cNvSpPr>
          <p:nvPr>
            <p:ph type="subTitle" idx="1"/>
          </p:nvPr>
        </p:nvSpPr>
        <p:spPr/>
        <p:txBody>
          <a:bodyPr/>
          <a:lstStyle/>
          <a:p>
            <a:pPr algn="r"/>
            <a:r>
              <a:rPr lang="en-US" dirty="0" smtClean="0"/>
              <a:t>Ramu Rajendran</a:t>
            </a:r>
            <a:endParaRPr lang="en-US" dirty="0"/>
          </a:p>
        </p:txBody>
      </p:sp>
    </p:spTree>
    <p:extLst>
      <p:ext uri="{BB962C8B-B14F-4D97-AF65-F5344CB8AC3E}">
        <p14:creationId xmlns:p14="http://schemas.microsoft.com/office/powerpoint/2010/main" val="4125822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506487"/>
            <a:ext cx="8304680" cy="5337658"/>
          </a:xfrm>
        </p:spPr>
      </p:pic>
      <p:sp>
        <p:nvSpPr>
          <p:cNvPr id="2" name="TextBox 1"/>
          <p:cNvSpPr txBox="1"/>
          <p:nvPr/>
        </p:nvSpPr>
        <p:spPr>
          <a:xfrm>
            <a:off x="533400" y="457200"/>
            <a:ext cx="8077200" cy="584775"/>
          </a:xfrm>
          <a:prstGeom prst="rect">
            <a:avLst/>
          </a:prstGeom>
          <a:noFill/>
        </p:spPr>
        <p:txBody>
          <a:bodyPr wrap="square" rtlCol="0">
            <a:spAutoFit/>
          </a:bodyPr>
          <a:lstStyle/>
          <a:p>
            <a:pPr algn="ctr"/>
            <a:r>
              <a:rPr lang="en-US" sz="3200" b="1" dirty="0" smtClean="0"/>
              <a:t>Working of Reversed Carnot Cycle</a:t>
            </a:r>
            <a:endParaRPr lang="en-US" sz="3200" b="1" dirty="0"/>
          </a:p>
        </p:txBody>
      </p:sp>
    </p:spTree>
    <p:extLst>
      <p:ext uri="{BB962C8B-B14F-4D97-AF65-F5344CB8AC3E}">
        <p14:creationId xmlns:p14="http://schemas.microsoft.com/office/powerpoint/2010/main" val="3977544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4342" y="914400"/>
            <a:ext cx="8170058" cy="5725683"/>
          </a:xfrm>
        </p:spPr>
      </p:pic>
      <p:sp>
        <p:nvSpPr>
          <p:cNvPr id="5" name="TextBox 4"/>
          <p:cNvSpPr txBox="1"/>
          <p:nvPr/>
        </p:nvSpPr>
        <p:spPr>
          <a:xfrm>
            <a:off x="2362200" y="304800"/>
            <a:ext cx="4724400" cy="584775"/>
          </a:xfrm>
          <a:prstGeom prst="rect">
            <a:avLst/>
          </a:prstGeom>
          <a:noFill/>
        </p:spPr>
        <p:txBody>
          <a:bodyPr wrap="square" rtlCol="0">
            <a:spAutoFit/>
          </a:bodyPr>
          <a:lstStyle/>
          <a:p>
            <a:r>
              <a:rPr lang="en-US" sz="3200" dirty="0" smtClean="0"/>
              <a:t>REVERSED CARNOT CYCLE</a:t>
            </a:r>
            <a:endParaRPr lang="en-US" sz="3200" dirty="0"/>
          </a:p>
        </p:txBody>
      </p:sp>
      <p:sp>
        <p:nvSpPr>
          <p:cNvPr id="2" name="TextBox 1"/>
          <p:cNvSpPr txBox="1"/>
          <p:nvPr/>
        </p:nvSpPr>
        <p:spPr>
          <a:xfrm>
            <a:off x="5486400" y="1226403"/>
            <a:ext cx="3657600" cy="830997"/>
          </a:xfrm>
          <a:prstGeom prst="rect">
            <a:avLst/>
          </a:prstGeom>
          <a:noFill/>
        </p:spPr>
        <p:txBody>
          <a:bodyPr wrap="square" rtlCol="0">
            <a:spAutoFit/>
          </a:bodyPr>
          <a:lstStyle/>
          <a:p>
            <a:pPr algn="just"/>
            <a:r>
              <a:rPr lang="en-US" sz="2400" dirty="0" smtClean="0"/>
              <a:t>T</a:t>
            </a:r>
            <a:r>
              <a:rPr lang="en-US" sz="1400" dirty="0" smtClean="0"/>
              <a:t>R</a:t>
            </a:r>
            <a:r>
              <a:rPr lang="en-US" sz="2400" dirty="0" smtClean="0"/>
              <a:t> – Room temperature</a:t>
            </a:r>
          </a:p>
          <a:p>
            <a:pPr algn="just"/>
            <a:r>
              <a:rPr lang="en-US" sz="2400" dirty="0" smtClean="0"/>
              <a:t>T</a:t>
            </a:r>
            <a:r>
              <a:rPr lang="en-US" sz="1400" dirty="0" smtClean="0"/>
              <a:t>F</a:t>
            </a:r>
            <a:r>
              <a:rPr lang="en-US" sz="2400" dirty="0" smtClean="0"/>
              <a:t> – Freezer Temperature</a:t>
            </a:r>
            <a:endParaRPr lang="en-US" sz="2400" dirty="0"/>
          </a:p>
        </p:txBody>
      </p:sp>
    </p:spTree>
    <p:extLst>
      <p:ext uri="{BB962C8B-B14F-4D97-AF65-F5344CB8AC3E}">
        <p14:creationId xmlns:p14="http://schemas.microsoft.com/office/powerpoint/2010/main" val="4189784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gn="just"/>
            <a:r>
              <a:rPr lang="en-US" dirty="0" smtClean="0"/>
              <a:t>The working fluid known as the </a:t>
            </a:r>
            <a:r>
              <a:rPr lang="en-US" dirty="0" smtClean="0">
                <a:solidFill>
                  <a:srgbClr val="FF0000"/>
                </a:solidFill>
              </a:rPr>
              <a:t>refrigerant</a:t>
            </a:r>
            <a:r>
              <a:rPr lang="en-US" dirty="0" smtClean="0"/>
              <a:t> is circulated inside the refrigerator. It passes through different components of the refrigerator as explained below.</a:t>
            </a:r>
          </a:p>
          <a:p>
            <a:pPr algn="just"/>
            <a:r>
              <a:rPr lang="en-US" dirty="0" smtClean="0">
                <a:solidFill>
                  <a:srgbClr val="FF0000"/>
                </a:solidFill>
              </a:rPr>
              <a:t>Evaporator</a:t>
            </a:r>
            <a:r>
              <a:rPr lang="en-US" dirty="0" smtClean="0"/>
              <a:t> – In a refrigerator evaporator is exposed to the freezer compartment. Refrigerant entering the evaporator is in a state of low pressure and low temperature (</a:t>
            </a:r>
            <a:r>
              <a:rPr lang="en-US" dirty="0" smtClean="0">
                <a:solidFill>
                  <a:srgbClr val="FF0000"/>
                </a:solidFill>
              </a:rPr>
              <a:t>temp. lower than freezer temp</a:t>
            </a:r>
            <a:r>
              <a:rPr lang="en-US" dirty="0" smtClean="0"/>
              <a:t>). Therefore when the refrigerant inside the evaporator comes in contact with the freezer, it absorbs heat from the high temperature freezer compartment. Refrigerant vaporizes itself in the process. </a:t>
            </a:r>
            <a:r>
              <a:rPr lang="en-US" dirty="0"/>
              <a:t>The process is isobaric as well as isothermal</a:t>
            </a:r>
            <a:endParaRPr lang="en-US" dirty="0" smtClean="0"/>
          </a:p>
          <a:p>
            <a:pPr algn="just"/>
            <a:r>
              <a:rPr lang="en-US" dirty="0" smtClean="0">
                <a:solidFill>
                  <a:srgbClr val="FF0000"/>
                </a:solidFill>
              </a:rPr>
              <a:t>Compressor</a:t>
            </a:r>
            <a:r>
              <a:rPr lang="en-US" dirty="0" smtClean="0"/>
              <a:t> – From evaporator the refrigerant flows into the compressor. Inside the compressor the refrigerant is compressed to a state of high pressure and high temperature. We need to give work input to the compressor. The process is a reversible adiabatic process (isentropic process). At the end of the process refrigerant attains a state of saturated vapor.</a:t>
            </a:r>
          </a:p>
          <a:p>
            <a:pPr algn="just"/>
            <a:endParaRPr lang="en-US" dirty="0" smtClean="0"/>
          </a:p>
          <a:p>
            <a:pPr algn="just"/>
            <a:endParaRPr lang="en-US" dirty="0"/>
          </a:p>
        </p:txBody>
      </p:sp>
    </p:spTree>
    <p:extLst>
      <p:ext uri="{BB962C8B-B14F-4D97-AF65-F5344CB8AC3E}">
        <p14:creationId xmlns:p14="http://schemas.microsoft.com/office/powerpoint/2010/main" val="116890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lgn="just"/>
            <a:r>
              <a:rPr lang="en-US" dirty="0" smtClean="0">
                <a:solidFill>
                  <a:srgbClr val="FF0000"/>
                </a:solidFill>
              </a:rPr>
              <a:t>Condenser</a:t>
            </a:r>
            <a:r>
              <a:rPr lang="en-US" dirty="0" smtClean="0"/>
              <a:t> – From the exit of compressor the refrigerant moves into condenser, which is exposed to  the atmospheric air. The state of the refrigerant inside the condenser is at a </a:t>
            </a:r>
            <a:r>
              <a:rPr lang="en-US" dirty="0" smtClean="0">
                <a:solidFill>
                  <a:srgbClr val="FF0000"/>
                </a:solidFill>
              </a:rPr>
              <a:t>higher temperature than the atmospheric temperature</a:t>
            </a:r>
            <a:r>
              <a:rPr lang="en-US" dirty="0" smtClean="0"/>
              <a:t>. Therefore it rejects heat to the surrounding air. This process is an isothermal heat rejection process. The refrigerant condenses itself down to a state of saturated liquid.</a:t>
            </a:r>
          </a:p>
          <a:p>
            <a:pPr algn="just"/>
            <a:r>
              <a:rPr lang="en-US" dirty="0" smtClean="0">
                <a:solidFill>
                  <a:srgbClr val="FF0000"/>
                </a:solidFill>
              </a:rPr>
              <a:t>Turbine</a:t>
            </a:r>
            <a:r>
              <a:rPr lang="en-US" dirty="0" smtClean="0"/>
              <a:t> – From the condenser, the refrigerant reaches the turbine, in which the pressure and temperature of the refrigerant is reduced to a levels required inside the evaporator. In the turbine we </a:t>
            </a:r>
            <a:r>
              <a:rPr lang="en-US" dirty="0" smtClean="0">
                <a:solidFill>
                  <a:srgbClr val="FF0000"/>
                </a:solidFill>
              </a:rPr>
              <a:t>get back some portion of the work given</a:t>
            </a:r>
            <a:r>
              <a:rPr lang="en-US" dirty="0" smtClean="0"/>
              <a:t> into the compressor. This process is also a reversible adiabatic process.</a:t>
            </a:r>
            <a:endParaRPr lang="en-US" dirty="0"/>
          </a:p>
        </p:txBody>
      </p:sp>
    </p:spTree>
    <p:extLst>
      <p:ext uri="{BB962C8B-B14F-4D97-AF65-F5344CB8AC3E}">
        <p14:creationId xmlns:p14="http://schemas.microsoft.com/office/powerpoint/2010/main" val="215070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u="sng" dirty="0" smtClean="0"/>
              <a:t>COP (Coefficient of Performance)</a:t>
            </a:r>
            <a:endParaRPr lang="en-US" u="sng" dirty="0"/>
          </a:p>
        </p:txBody>
      </p:sp>
      <p:sp>
        <p:nvSpPr>
          <p:cNvPr id="3" name="Content Placeholder 2"/>
          <p:cNvSpPr>
            <a:spLocks noGrp="1"/>
          </p:cNvSpPr>
          <p:nvPr>
            <p:ph idx="1"/>
          </p:nvPr>
        </p:nvSpPr>
        <p:spPr>
          <a:xfrm>
            <a:off x="457200" y="1066800"/>
            <a:ext cx="8229600" cy="2209800"/>
          </a:xfrm>
        </p:spPr>
        <p:txBody>
          <a:bodyPr>
            <a:normAutofit fontScale="92500"/>
          </a:bodyPr>
          <a:lstStyle/>
          <a:p>
            <a:pPr algn="just"/>
            <a:r>
              <a:rPr lang="en-US" dirty="0" smtClean="0"/>
              <a:t>COP represents the effectiveness of a refrigerator. It measures the performance of a refrigerator.</a:t>
            </a:r>
          </a:p>
          <a:p>
            <a:pPr algn="just"/>
            <a:r>
              <a:rPr lang="en-US" dirty="0" smtClean="0"/>
              <a:t>Ratio of desired effect to work consumed to produce desired effect.</a:t>
            </a:r>
            <a:endParaRPr lang="en-US" dirty="0"/>
          </a:p>
        </p:txBody>
      </p:sp>
      <p:pic>
        <p:nvPicPr>
          <p:cNvPr id="1026" name="Picture 2" descr="C:\Users\dell\Desktop\400px-Cooling_cop_picture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200399"/>
            <a:ext cx="4264893" cy="36038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5105400" y="4267200"/>
                <a:ext cx="3810000" cy="2159630"/>
              </a:xfrm>
              <a:prstGeom prst="rect">
                <a:avLst/>
              </a:prstGeom>
              <a:noFill/>
              <a:ln w="12700">
                <a:solidFill>
                  <a:schemeClr val="tx1"/>
                </a:solidFill>
              </a:ln>
            </p:spPr>
            <p:txBody>
              <a:bodyPr wrap="square" rtlCol="0">
                <a:spAutoFit/>
              </a:bodyPr>
              <a:lstStyle/>
              <a:p>
                <a:r>
                  <a:rPr lang="en-US" sz="2400" b="1" dirty="0" smtClean="0"/>
                  <a:t>COP</a:t>
                </a:r>
                <a:r>
                  <a:rPr lang="en-US" dirty="0" smtClean="0"/>
                  <a:t>   </a:t>
                </a:r>
                <a:r>
                  <a:rPr lang="en-US" sz="2800" dirty="0" smtClean="0"/>
                  <a:t>=</a:t>
                </a:r>
                <a:r>
                  <a:rPr lang="en-US" dirty="0" smtClean="0"/>
                  <a:t> </a:t>
                </a:r>
                <a14:m>
                  <m:oMath xmlns:m="http://schemas.openxmlformats.org/officeDocument/2006/math">
                    <m:f>
                      <m:fPr>
                        <m:ctrlPr>
                          <a:rPr lang="en-US" sz="2800" i="1" smtClean="0">
                            <a:latin typeface="Cambria Math"/>
                          </a:rPr>
                        </m:ctrlPr>
                      </m:fPr>
                      <m:num>
                        <m:r>
                          <a:rPr lang="en-US" sz="2800" b="0" i="1" smtClean="0">
                            <a:latin typeface="Cambria Math"/>
                          </a:rPr>
                          <m:t>𝑄𝑐</m:t>
                        </m:r>
                      </m:num>
                      <m:den>
                        <m:r>
                          <a:rPr lang="en-US" sz="2800" b="0" i="1" smtClean="0">
                            <a:latin typeface="Cambria Math"/>
                          </a:rPr>
                          <m:t>𝑄h</m:t>
                        </m:r>
                        <m:r>
                          <a:rPr lang="en-US" sz="2800" b="0" i="1" smtClean="0">
                            <a:latin typeface="Cambria Math"/>
                          </a:rPr>
                          <m:t> −</m:t>
                        </m:r>
                        <m:r>
                          <a:rPr lang="en-US" sz="2800" b="0" i="1" smtClean="0">
                            <a:latin typeface="Cambria Math"/>
                          </a:rPr>
                          <m:t>𝑄𝑐</m:t>
                        </m:r>
                      </m:den>
                    </m:f>
                  </m:oMath>
                </a14:m>
                <a:r>
                  <a:rPr lang="en-US" sz="2800" dirty="0" smtClean="0"/>
                  <a:t> = </a:t>
                </a:r>
                <a14:m>
                  <m:oMath xmlns:m="http://schemas.openxmlformats.org/officeDocument/2006/math">
                    <m:f>
                      <m:fPr>
                        <m:ctrlPr>
                          <a:rPr lang="en-US" sz="2800" i="1" smtClean="0">
                            <a:latin typeface="Cambria Math"/>
                          </a:rPr>
                        </m:ctrlPr>
                      </m:fPr>
                      <m:num>
                        <m:r>
                          <a:rPr lang="en-US" sz="2800" b="0" i="1" smtClean="0">
                            <a:latin typeface="Cambria Math"/>
                          </a:rPr>
                          <m:t>1</m:t>
                        </m:r>
                      </m:num>
                      <m:den>
                        <m:f>
                          <m:fPr>
                            <m:ctrlPr>
                              <a:rPr lang="en-US" sz="2800" i="1" smtClean="0">
                                <a:latin typeface="Cambria Math"/>
                              </a:rPr>
                            </m:ctrlPr>
                          </m:fPr>
                          <m:num>
                            <m:r>
                              <a:rPr lang="en-US" sz="2800" b="0" i="1" smtClean="0">
                                <a:latin typeface="Cambria Math"/>
                              </a:rPr>
                              <m:t>𝑄h</m:t>
                            </m:r>
                          </m:num>
                          <m:den>
                            <m:r>
                              <a:rPr lang="en-US" sz="2800" b="0" i="1" smtClean="0">
                                <a:latin typeface="Cambria Math"/>
                              </a:rPr>
                              <m:t>𝑄𝑐</m:t>
                            </m:r>
                          </m:den>
                        </m:f>
                        <m:r>
                          <a:rPr lang="en-US" sz="2800" b="0" i="1" smtClean="0">
                            <a:latin typeface="Cambria Math"/>
                          </a:rPr>
                          <m:t> −1</m:t>
                        </m:r>
                      </m:den>
                    </m:f>
                  </m:oMath>
                </a14:m>
                <a:endParaRPr lang="en-US" sz="2800" dirty="0" smtClean="0"/>
              </a:p>
              <a:p>
                <a:r>
                  <a:rPr lang="en-US" sz="2800" dirty="0"/>
                  <a:t> </a:t>
                </a:r>
                <a:r>
                  <a:rPr lang="en-US" sz="2800" dirty="0" smtClean="0"/>
                  <a:t>        </a:t>
                </a:r>
              </a:p>
              <a:p>
                <a:r>
                  <a:rPr lang="en-US" sz="2800" dirty="0"/>
                  <a:t> </a:t>
                </a:r>
                <a:r>
                  <a:rPr lang="en-US" sz="2800" dirty="0" smtClean="0"/>
                  <a:t>       = </a:t>
                </a:r>
                <a14:m>
                  <m:oMath xmlns:m="http://schemas.openxmlformats.org/officeDocument/2006/math">
                    <m:f>
                      <m:fPr>
                        <m:ctrlPr>
                          <a:rPr lang="en-US" sz="2800" i="1" smtClean="0">
                            <a:latin typeface="Cambria Math"/>
                          </a:rPr>
                        </m:ctrlPr>
                      </m:fPr>
                      <m:num>
                        <m:r>
                          <a:rPr lang="en-US" sz="2800" b="0" i="1" smtClean="0">
                            <a:latin typeface="Cambria Math"/>
                          </a:rPr>
                          <m:t>1</m:t>
                        </m:r>
                      </m:num>
                      <m:den>
                        <m:f>
                          <m:fPr>
                            <m:ctrlPr>
                              <a:rPr lang="en-US" sz="2800" i="1" smtClean="0">
                                <a:latin typeface="Cambria Math"/>
                              </a:rPr>
                            </m:ctrlPr>
                          </m:fPr>
                          <m:num>
                            <m:r>
                              <a:rPr lang="en-US" sz="2800" b="0" i="1" smtClean="0">
                                <a:latin typeface="Cambria Math"/>
                              </a:rPr>
                              <m:t>𝑇h</m:t>
                            </m:r>
                          </m:num>
                          <m:den>
                            <m:r>
                              <a:rPr lang="en-US" sz="2800" b="0" i="1" smtClean="0">
                                <a:latin typeface="Cambria Math"/>
                              </a:rPr>
                              <m:t>𝑇𝑐</m:t>
                            </m:r>
                          </m:den>
                        </m:f>
                        <m:r>
                          <a:rPr lang="en-US" sz="2800" b="0" i="1" smtClean="0">
                            <a:latin typeface="Cambria Math"/>
                          </a:rPr>
                          <m:t> −1</m:t>
                        </m:r>
                      </m:den>
                    </m:f>
                  </m:oMath>
                </a14:m>
                <a:r>
                  <a:rPr lang="en-US" sz="2800" dirty="0" smtClean="0"/>
                  <a:t> = </a:t>
                </a:r>
                <a14:m>
                  <m:oMath xmlns:m="http://schemas.openxmlformats.org/officeDocument/2006/math">
                    <m:f>
                      <m:fPr>
                        <m:ctrlPr>
                          <a:rPr lang="en-US" sz="2800" i="1" smtClean="0">
                            <a:latin typeface="Cambria Math"/>
                          </a:rPr>
                        </m:ctrlPr>
                      </m:fPr>
                      <m:num>
                        <m:r>
                          <a:rPr lang="en-US" sz="2800" b="0" i="1" smtClean="0">
                            <a:latin typeface="Cambria Math"/>
                          </a:rPr>
                          <m:t>𝑇𝑐</m:t>
                        </m:r>
                      </m:num>
                      <m:den>
                        <m:r>
                          <a:rPr lang="en-US" sz="2800" b="0" i="1" smtClean="0">
                            <a:latin typeface="Cambria Math"/>
                          </a:rPr>
                          <m:t>𝑇h</m:t>
                        </m:r>
                        <m:r>
                          <a:rPr lang="en-US" sz="2800" b="0" i="1" smtClean="0">
                            <a:latin typeface="Cambria Math"/>
                          </a:rPr>
                          <m:t> −</m:t>
                        </m:r>
                        <m:r>
                          <a:rPr lang="en-US" sz="2800" b="0" i="1" smtClean="0">
                            <a:latin typeface="Cambria Math"/>
                          </a:rPr>
                          <m:t>𝑇𝑐</m:t>
                        </m:r>
                      </m:den>
                    </m:f>
                  </m:oMath>
                </a14:m>
                <a:r>
                  <a:rPr lang="en-US" sz="2800" dirty="0" smtClean="0"/>
                  <a:t> </a:t>
                </a:r>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5105400" y="4267200"/>
                <a:ext cx="3810000" cy="2159630"/>
              </a:xfrm>
              <a:prstGeom prst="rect">
                <a:avLst/>
              </a:prstGeom>
              <a:blipFill rotWithShape="1">
                <a:blip r:embed="rId3"/>
                <a:stretch>
                  <a:fillRect l="-2392"/>
                </a:stretch>
              </a:blipFill>
              <a:ln w="12700">
                <a:solidFill>
                  <a:schemeClr val="tx1"/>
                </a:solidFill>
              </a:ln>
            </p:spPr>
            <p:txBody>
              <a:bodyPr/>
              <a:lstStyle/>
              <a:p>
                <a:r>
                  <a:rPr lang="en-US">
                    <a:noFill/>
                  </a:rPr>
                  <a:t> </a:t>
                </a:r>
              </a:p>
            </p:txBody>
          </p:sp>
        </mc:Fallback>
      </mc:AlternateContent>
      <p:sp>
        <p:nvSpPr>
          <p:cNvPr id="5" name="TextBox 4"/>
          <p:cNvSpPr txBox="1"/>
          <p:nvPr/>
        </p:nvSpPr>
        <p:spPr>
          <a:xfrm>
            <a:off x="5029200" y="3805535"/>
            <a:ext cx="4038600" cy="461665"/>
          </a:xfrm>
          <a:prstGeom prst="rect">
            <a:avLst/>
          </a:prstGeom>
          <a:noFill/>
        </p:spPr>
        <p:txBody>
          <a:bodyPr wrap="square" rtlCol="0">
            <a:spAutoFit/>
          </a:bodyPr>
          <a:lstStyle/>
          <a:p>
            <a:r>
              <a:rPr lang="en-US" sz="2400" b="1" u="sng" dirty="0" smtClean="0"/>
              <a:t>COP of Reversed Carnot Cycle</a:t>
            </a:r>
            <a:endParaRPr lang="en-US" sz="2400" b="1" u="sng" dirty="0"/>
          </a:p>
        </p:txBody>
      </p:sp>
    </p:spTree>
    <p:extLst>
      <p:ext uri="{BB962C8B-B14F-4D97-AF65-F5344CB8AC3E}">
        <p14:creationId xmlns:p14="http://schemas.microsoft.com/office/powerpoint/2010/main" val="1420148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Vapor Compression System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2" y="1600200"/>
            <a:ext cx="9202796" cy="4953000"/>
          </a:xfrm>
        </p:spPr>
      </p:pic>
    </p:spTree>
    <p:extLst>
      <p:ext uri="{BB962C8B-B14F-4D97-AF65-F5344CB8AC3E}">
        <p14:creationId xmlns:p14="http://schemas.microsoft.com/office/powerpoint/2010/main" val="2396683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9627" y="1265237"/>
            <a:ext cx="8349573" cy="5592763"/>
          </a:xfrm>
        </p:spPr>
      </p:pic>
      <p:sp>
        <p:nvSpPr>
          <p:cNvPr id="5" name="TextBox 4"/>
          <p:cNvSpPr txBox="1"/>
          <p:nvPr/>
        </p:nvSpPr>
        <p:spPr>
          <a:xfrm>
            <a:off x="1371600" y="457200"/>
            <a:ext cx="6324600" cy="523220"/>
          </a:xfrm>
          <a:prstGeom prst="rect">
            <a:avLst/>
          </a:prstGeom>
          <a:noFill/>
        </p:spPr>
        <p:txBody>
          <a:bodyPr wrap="square" rtlCol="0">
            <a:spAutoFit/>
          </a:bodyPr>
          <a:lstStyle/>
          <a:p>
            <a:r>
              <a:rPr lang="en-US" sz="2800" dirty="0" smtClean="0"/>
              <a:t>VAPOR COMPRESSION REFRIGERATION</a:t>
            </a:r>
            <a:endParaRPr lang="en-US" sz="2800" dirty="0"/>
          </a:p>
        </p:txBody>
      </p:sp>
      <p:sp>
        <p:nvSpPr>
          <p:cNvPr id="6" name="TextBox 5"/>
          <p:cNvSpPr txBox="1"/>
          <p:nvPr/>
        </p:nvSpPr>
        <p:spPr>
          <a:xfrm>
            <a:off x="5486400" y="1226403"/>
            <a:ext cx="3657600" cy="830997"/>
          </a:xfrm>
          <a:prstGeom prst="rect">
            <a:avLst/>
          </a:prstGeom>
          <a:noFill/>
        </p:spPr>
        <p:txBody>
          <a:bodyPr wrap="square" rtlCol="0">
            <a:spAutoFit/>
          </a:bodyPr>
          <a:lstStyle/>
          <a:p>
            <a:pPr algn="just"/>
            <a:r>
              <a:rPr lang="en-US" sz="2400" dirty="0" smtClean="0"/>
              <a:t>T</a:t>
            </a:r>
            <a:r>
              <a:rPr lang="en-US" sz="1400" dirty="0" smtClean="0"/>
              <a:t>R</a:t>
            </a:r>
            <a:r>
              <a:rPr lang="en-US" sz="2400" dirty="0" smtClean="0"/>
              <a:t> – Room temperature</a:t>
            </a:r>
          </a:p>
          <a:p>
            <a:pPr algn="just"/>
            <a:r>
              <a:rPr lang="en-US" sz="2400" dirty="0" smtClean="0"/>
              <a:t>T</a:t>
            </a:r>
            <a:r>
              <a:rPr lang="en-US" sz="1400" dirty="0" smtClean="0"/>
              <a:t>F</a:t>
            </a:r>
            <a:r>
              <a:rPr lang="en-US" sz="2400" dirty="0" smtClean="0"/>
              <a:t> – Freezer Temperature</a:t>
            </a:r>
            <a:endParaRPr lang="en-US" sz="2400" dirty="0"/>
          </a:p>
        </p:txBody>
      </p:sp>
    </p:spTree>
    <p:extLst>
      <p:ext uri="{BB962C8B-B14F-4D97-AF65-F5344CB8AC3E}">
        <p14:creationId xmlns:p14="http://schemas.microsoft.com/office/powerpoint/2010/main" val="480026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lgn="just"/>
            <a:r>
              <a:rPr lang="en-US" dirty="0" smtClean="0"/>
              <a:t>The working fluid known as the </a:t>
            </a:r>
            <a:r>
              <a:rPr lang="en-US" dirty="0" smtClean="0">
                <a:solidFill>
                  <a:srgbClr val="FF0000"/>
                </a:solidFill>
              </a:rPr>
              <a:t>refrigerant</a:t>
            </a:r>
            <a:r>
              <a:rPr lang="en-US" dirty="0" smtClean="0"/>
              <a:t> is circulated inside the refrigerator. It passes through different components of the refrigerator as explained below.</a:t>
            </a:r>
          </a:p>
          <a:p>
            <a:pPr algn="just"/>
            <a:r>
              <a:rPr lang="en-US" dirty="0" smtClean="0">
                <a:solidFill>
                  <a:srgbClr val="FF0000"/>
                </a:solidFill>
              </a:rPr>
              <a:t>Evaporator</a:t>
            </a:r>
            <a:r>
              <a:rPr lang="en-US" dirty="0" smtClean="0"/>
              <a:t> – In a refrigerator evaporator is exposed to the freezer compartment. Refrigerant entering the evaporator is in a state of low pressure and low temperature (</a:t>
            </a:r>
            <a:r>
              <a:rPr lang="en-US" dirty="0" smtClean="0">
                <a:solidFill>
                  <a:srgbClr val="FF0000"/>
                </a:solidFill>
              </a:rPr>
              <a:t>temp. lower than freezer temp</a:t>
            </a:r>
            <a:r>
              <a:rPr lang="en-US" dirty="0" smtClean="0"/>
              <a:t>). Therefore when the refrigerant inside the evaporator comes in contact with the freezer, it absorbs heat from the high temperature freezer compartment. Refrigerant vaporizes itself in the process and attains a state of saturated vapor. The process is isobaric as well as isothermal heat addition process.</a:t>
            </a:r>
          </a:p>
          <a:p>
            <a:pPr algn="just"/>
            <a:r>
              <a:rPr lang="en-US" dirty="0" smtClean="0">
                <a:solidFill>
                  <a:srgbClr val="FF0000"/>
                </a:solidFill>
              </a:rPr>
              <a:t>Compressor</a:t>
            </a:r>
            <a:r>
              <a:rPr lang="en-US" dirty="0" smtClean="0"/>
              <a:t> – From evaporator the refrigerant flows into the compressor. Inside the compressor the refrigerant is compressed to a state of high pressure and high temperature. We need to give work input to the compressor. The process is a reversible adiabatic process (isentropic process). At the end of the process refrigerant attains a state of superheated vapor.</a:t>
            </a:r>
          </a:p>
          <a:p>
            <a:pPr algn="just"/>
            <a:endParaRPr lang="en-US" dirty="0" smtClean="0"/>
          </a:p>
          <a:p>
            <a:pPr algn="just"/>
            <a:endParaRPr lang="en-US" dirty="0"/>
          </a:p>
        </p:txBody>
      </p:sp>
    </p:spTree>
    <p:extLst>
      <p:ext uri="{BB962C8B-B14F-4D97-AF65-F5344CB8AC3E}">
        <p14:creationId xmlns:p14="http://schemas.microsoft.com/office/powerpoint/2010/main" val="819167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lgn="just"/>
            <a:r>
              <a:rPr lang="en-US" dirty="0" smtClean="0">
                <a:solidFill>
                  <a:srgbClr val="FF0000"/>
                </a:solidFill>
              </a:rPr>
              <a:t>Condenser</a:t>
            </a:r>
            <a:r>
              <a:rPr lang="en-US" dirty="0" smtClean="0"/>
              <a:t> – From the exit of compressor the refrigerant moves into condenser, which is exposed to  the atmospheric air. The state of the refrigerant inside the condenser is always at a </a:t>
            </a:r>
            <a:r>
              <a:rPr lang="en-US" dirty="0" smtClean="0">
                <a:solidFill>
                  <a:srgbClr val="FF0000"/>
                </a:solidFill>
              </a:rPr>
              <a:t>higher temperature than the atmospheric temperature</a:t>
            </a:r>
            <a:r>
              <a:rPr lang="en-US" dirty="0" smtClean="0"/>
              <a:t>. Therefore it rejects heat to the surrounding air. This process is an isobaric heat rejection process. The refrigerant condenses itself down to a state of saturated liquid.</a:t>
            </a:r>
          </a:p>
          <a:p>
            <a:pPr algn="just"/>
            <a:r>
              <a:rPr lang="en-US" dirty="0" smtClean="0"/>
              <a:t>Expansion Valve – Expansion valve or throttling valve, is constricted/narrow diameter passage. When refrigerant flows through the expansion valve, its pressure and temperature reduces. Due to considerable amount of friction, the process is irreversible (Denoted by a curved dotted line). Therefore it is adiabatic, but not isentropic. </a:t>
            </a:r>
            <a:endParaRPr lang="en-US" dirty="0"/>
          </a:p>
        </p:txBody>
      </p:sp>
    </p:spTree>
    <p:extLst>
      <p:ext uri="{BB962C8B-B14F-4D97-AF65-F5344CB8AC3E}">
        <p14:creationId xmlns:p14="http://schemas.microsoft.com/office/powerpoint/2010/main" val="1500650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Refrigerants</a:t>
            </a:r>
            <a:endParaRPr lang="en-US" dirty="0"/>
          </a:p>
        </p:txBody>
      </p:sp>
      <p:sp>
        <p:nvSpPr>
          <p:cNvPr id="3" name="Content Placeholder 2"/>
          <p:cNvSpPr>
            <a:spLocks noGrp="1"/>
          </p:cNvSpPr>
          <p:nvPr>
            <p:ph idx="1"/>
          </p:nvPr>
        </p:nvSpPr>
        <p:spPr/>
        <p:txBody>
          <a:bodyPr/>
          <a:lstStyle/>
          <a:p>
            <a:pPr algn="just"/>
            <a:r>
              <a:rPr lang="en-US" dirty="0" smtClean="0"/>
              <a:t>Working substance in a refrigerator.</a:t>
            </a:r>
          </a:p>
          <a:p>
            <a:pPr algn="just"/>
            <a:r>
              <a:rPr lang="en-US" dirty="0" smtClean="0"/>
              <a:t>Carries heat from cold place to a hot place.</a:t>
            </a:r>
          </a:p>
          <a:p>
            <a:pPr algn="just"/>
            <a:r>
              <a:rPr lang="en-US" dirty="0" smtClean="0"/>
              <a:t>It changes from liquid to vapor state when absorbing heat and condenses to liquid while liberating heat.</a:t>
            </a:r>
          </a:p>
          <a:p>
            <a:pPr algn="just"/>
            <a:r>
              <a:rPr lang="en-US" dirty="0" smtClean="0"/>
              <a:t>Most common refrigerants are ammonia, fluorinated hydrocarbons (Freons), Carbon Dioxide, </a:t>
            </a:r>
            <a:r>
              <a:rPr lang="en-US" dirty="0" err="1" smtClean="0"/>
              <a:t>Sulphur</a:t>
            </a:r>
            <a:r>
              <a:rPr lang="en-US" dirty="0" smtClean="0"/>
              <a:t> dioxide, air, water etc.</a:t>
            </a:r>
            <a:endParaRPr lang="en-US" dirty="0"/>
          </a:p>
        </p:txBody>
      </p:sp>
    </p:spTree>
    <p:extLst>
      <p:ext uri="{BB962C8B-B14F-4D97-AF65-F5344CB8AC3E}">
        <p14:creationId xmlns:p14="http://schemas.microsoft.com/office/powerpoint/2010/main" val="2735936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Process of maintaining a space/system at a temperature below the surrounding temperature.</a:t>
            </a:r>
          </a:p>
          <a:p>
            <a:pPr algn="just"/>
            <a:r>
              <a:rPr lang="en-US" dirty="0" smtClean="0"/>
              <a:t>Achieved by removing heat energy from the space.</a:t>
            </a:r>
          </a:p>
          <a:p>
            <a:pPr algn="just"/>
            <a:r>
              <a:rPr lang="en-US" dirty="0" smtClean="0"/>
              <a:t>Accomplished by natural methods or artificial methods.</a:t>
            </a:r>
          </a:p>
          <a:p>
            <a:pPr algn="just"/>
            <a:r>
              <a:rPr lang="en-US" dirty="0" smtClean="0"/>
              <a:t>Natural – By melting ice in the space to be cooled.</a:t>
            </a:r>
          </a:p>
          <a:p>
            <a:pPr algn="just"/>
            <a:r>
              <a:rPr lang="en-US" dirty="0" smtClean="0"/>
              <a:t>Artificial – Mechanical refrigeration.</a:t>
            </a:r>
            <a:endParaRPr lang="en-US" dirty="0"/>
          </a:p>
        </p:txBody>
      </p:sp>
    </p:spTree>
    <p:extLst>
      <p:ext uri="{BB962C8B-B14F-4D97-AF65-F5344CB8AC3E}">
        <p14:creationId xmlns:p14="http://schemas.microsoft.com/office/powerpoint/2010/main" val="307606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Desirable properties of a refrigerant</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marL="514350" indent="-514350">
              <a:buFont typeface="+mj-lt"/>
              <a:buAutoNum type="arabicPeriod"/>
            </a:pPr>
            <a:r>
              <a:rPr lang="en-US" dirty="0" smtClean="0"/>
              <a:t>Condensing and evaporating pressure should be above atmospheric pressure, to avoid leakage of air into the system.</a:t>
            </a:r>
          </a:p>
          <a:p>
            <a:pPr marL="514350" indent="-514350">
              <a:buFont typeface="+mj-lt"/>
              <a:buAutoNum type="arabicPeriod"/>
            </a:pPr>
            <a:r>
              <a:rPr lang="en-US" dirty="0" smtClean="0"/>
              <a:t>Critical temperature should be high enough compared to condensing temperature, to reduce power requirements.</a:t>
            </a:r>
          </a:p>
          <a:p>
            <a:pPr marL="514350" indent="-514350">
              <a:buFont typeface="+mj-lt"/>
              <a:buAutoNum type="arabicPeriod"/>
            </a:pPr>
            <a:r>
              <a:rPr lang="en-US" dirty="0" smtClean="0"/>
              <a:t>Freezing temperature should be very low, to avoid freezing and choking.</a:t>
            </a:r>
          </a:p>
          <a:p>
            <a:pPr marL="514350" indent="-514350">
              <a:buFont typeface="+mj-lt"/>
              <a:buAutoNum type="arabicPeriod"/>
            </a:pPr>
            <a:r>
              <a:rPr lang="en-US" dirty="0" smtClean="0"/>
              <a:t>Latent heat of vaporization should be high to reduce the quantity of refrigerant used.</a:t>
            </a:r>
          </a:p>
          <a:p>
            <a:pPr marL="514350" indent="-514350">
              <a:buFont typeface="+mj-lt"/>
              <a:buAutoNum type="arabicPeriod"/>
            </a:pPr>
            <a:r>
              <a:rPr lang="en-US" dirty="0" smtClean="0"/>
              <a:t>Specific volume should be low to reduce the size of the compressor.</a:t>
            </a:r>
          </a:p>
          <a:p>
            <a:pPr marL="514350" indent="-514350">
              <a:buFont typeface="+mj-lt"/>
              <a:buAutoNum type="arabicPeriod"/>
            </a:pPr>
            <a:r>
              <a:rPr lang="en-US" dirty="0" smtClean="0"/>
              <a:t>Viscosity should be low to reduce pressure drops in pipes.</a:t>
            </a:r>
          </a:p>
        </p:txBody>
      </p:sp>
    </p:spTree>
    <p:extLst>
      <p:ext uri="{BB962C8B-B14F-4D97-AF65-F5344CB8AC3E}">
        <p14:creationId xmlns:p14="http://schemas.microsoft.com/office/powerpoint/2010/main" val="3846060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marL="514350" indent="-514350" algn="just">
              <a:buFont typeface="+mj-lt"/>
              <a:buAutoNum type="arabicPeriod" startAt="7"/>
            </a:pPr>
            <a:r>
              <a:rPr lang="en-US" dirty="0" smtClean="0"/>
              <a:t>Thermal conductivity should be high so that heat transfer is done fast.</a:t>
            </a:r>
          </a:p>
          <a:p>
            <a:pPr marL="514350" indent="-514350" algn="just">
              <a:buFont typeface="+mj-lt"/>
              <a:buAutoNum type="arabicPeriod" startAt="7"/>
            </a:pPr>
            <a:r>
              <a:rPr lang="en-US" dirty="0" smtClean="0"/>
              <a:t>Stability – Should be chemically stable.</a:t>
            </a:r>
          </a:p>
          <a:p>
            <a:pPr marL="514350" indent="-514350" algn="just">
              <a:buFont typeface="+mj-lt"/>
              <a:buAutoNum type="arabicPeriod" startAt="7"/>
            </a:pPr>
            <a:r>
              <a:rPr lang="en-US" dirty="0" smtClean="0"/>
              <a:t>Should not be inflammable.</a:t>
            </a:r>
          </a:p>
          <a:p>
            <a:pPr marL="514350" indent="-514350" algn="just">
              <a:buFont typeface="+mj-lt"/>
              <a:buAutoNum type="arabicPeriod" startAt="7"/>
            </a:pPr>
            <a:r>
              <a:rPr lang="en-US" dirty="0" smtClean="0"/>
              <a:t> Should be non-corrosive.</a:t>
            </a:r>
          </a:p>
          <a:p>
            <a:pPr marL="514350" indent="-514350" algn="just">
              <a:buFont typeface="+mj-lt"/>
              <a:buAutoNum type="arabicPeriod" startAt="7"/>
            </a:pPr>
            <a:r>
              <a:rPr lang="en-US" dirty="0"/>
              <a:t> </a:t>
            </a:r>
            <a:r>
              <a:rPr lang="en-US" dirty="0" smtClean="0"/>
              <a:t>Should not be toxic.</a:t>
            </a:r>
          </a:p>
          <a:p>
            <a:pPr marL="514350" indent="-514350" algn="just">
              <a:buFont typeface="+mj-lt"/>
              <a:buAutoNum type="arabicPeriod" startAt="7"/>
            </a:pPr>
            <a:r>
              <a:rPr lang="en-US" dirty="0"/>
              <a:t> </a:t>
            </a:r>
            <a:r>
              <a:rPr lang="en-US" dirty="0" smtClean="0"/>
              <a:t>Should be easy to detect leakage.</a:t>
            </a:r>
          </a:p>
          <a:p>
            <a:pPr marL="514350" indent="-514350" algn="just">
              <a:buFont typeface="+mj-lt"/>
              <a:buAutoNum type="arabicPeriod" startAt="7"/>
            </a:pPr>
            <a:r>
              <a:rPr lang="en-US" dirty="0" smtClean="0"/>
              <a:t> Should have good oil solubility so that lubrication of the compressor is effective.</a:t>
            </a:r>
          </a:p>
          <a:p>
            <a:pPr marL="514350" indent="-514350" algn="just">
              <a:buFont typeface="+mj-lt"/>
              <a:buAutoNum type="arabicPeriod" startAt="7"/>
            </a:pPr>
            <a:r>
              <a:rPr lang="en-US" dirty="0"/>
              <a:t> </a:t>
            </a:r>
            <a:r>
              <a:rPr lang="en-US" dirty="0" smtClean="0"/>
              <a:t>Should have high electric resistance.</a:t>
            </a:r>
          </a:p>
          <a:p>
            <a:pPr marL="514350" indent="-514350" algn="just">
              <a:buFont typeface="+mj-lt"/>
              <a:buAutoNum type="arabicPeriod" startAt="7"/>
            </a:pPr>
            <a:r>
              <a:rPr lang="en-US" dirty="0"/>
              <a:t> </a:t>
            </a:r>
            <a:r>
              <a:rPr lang="en-US" dirty="0" smtClean="0"/>
              <a:t>Should be cheap and easily available.</a:t>
            </a:r>
            <a:endParaRPr lang="en-US" dirty="0"/>
          </a:p>
        </p:txBody>
      </p:sp>
    </p:spTree>
    <p:extLst>
      <p:ext uri="{BB962C8B-B14F-4D97-AF65-F5344CB8AC3E}">
        <p14:creationId xmlns:p14="http://schemas.microsoft.com/office/powerpoint/2010/main" val="1030683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Conditioning</a:t>
            </a:r>
            <a:endParaRPr lang="en-US" dirty="0"/>
          </a:p>
        </p:txBody>
      </p:sp>
      <p:sp>
        <p:nvSpPr>
          <p:cNvPr id="3" name="Content Placeholder 2"/>
          <p:cNvSpPr>
            <a:spLocks noGrp="1"/>
          </p:cNvSpPr>
          <p:nvPr>
            <p:ph idx="1"/>
          </p:nvPr>
        </p:nvSpPr>
        <p:spPr/>
        <p:txBody>
          <a:bodyPr/>
          <a:lstStyle/>
          <a:p>
            <a:pPr algn="just"/>
            <a:r>
              <a:rPr lang="en-US" dirty="0" smtClean="0"/>
              <a:t>Air conditioning involves supplying and maintaining a desired internal condition irrespective of external conditions.</a:t>
            </a:r>
          </a:p>
          <a:p>
            <a:pPr algn="just"/>
            <a:r>
              <a:rPr lang="en-US" dirty="0" smtClean="0"/>
              <a:t>It involves control of air purity, air motion, temperature and humidity of air inside a space.</a:t>
            </a:r>
          </a:p>
          <a:p>
            <a:pPr algn="just"/>
            <a:r>
              <a:rPr lang="en-US" dirty="0" smtClean="0"/>
              <a:t>The conditions needed may be different for different applications.</a:t>
            </a:r>
            <a:endParaRPr lang="en-US" dirty="0"/>
          </a:p>
        </p:txBody>
      </p:sp>
    </p:spTree>
    <p:extLst>
      <p:ext uri="{BB962C8B-B14F-4D97-AF65-F5344CB8AC3E}">
        <p14:creationId xmlns:p14="http://schemas.microsoft.com/office/powerpoint/2010/main" val="926393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Psychrometric Properties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5638800"/>
              </a:xfrm>
            </p:spPr>
            <p:txBody>
              <a:bodyPr>
                <a:normAutofit fontScale="77500" lnSpcReduction="20000"/>
              </a:bodyPr>
              <a:lstStyle/>
              <a:p>
                <a:pPr algn="just"/>
                <a:r>
                  <a:rPr lang="en-US" dirty="0" smtClean="0"/>
                  <a:t>Properties of moist air are called psychrometric properties.</a:t>
                </a:r>
              </a:p>
              <a:p>
                <a:pPr marL="514350" indent="-514350" algn="just">
                  <a:buFont typeface="+mj-lt"/>
                  <a:buAutoNum type="arabicPeriod"/>
                </a:pPr>
                <a:r>
                  <a:rPr lang="en-US" dirty="0" smtClean="0"/>
                  <a:t>Dry Air – Mixture of oxygen, N, CO2, H, Argon, Neon, Helium etc. Volumetric composition is 79% Nitrogen and 21% Oxygen.</a:t>
                </a:r>
              </a:p>
              <a:p>
                <a:pPr marL="514350" indent="-514350" algn="just">
                  <a:buFont typeface="+mj-lt"/>
                  <a:buAutoNum type="arabicPeriod"/>
                </a:pPr>
                <a:r>
                  <a:rPr lang="en-US" dirty="0" smtClean="0"/>
                  <a:t>Moist air – Ordinary atmospheric air which is a mixture of dry air and water vapor.</a:t>
                </a:r>
              </a:p>
              <a:p>
                <a:pPr marL="514350" indent="-514350" algn="just">
                  <a:buFont typeface="+mj-lt"/>
                  <a:buAutoNum type="arabicPeriod"/>
                </a:pPr>
                <a:r>
                  <a:rPr lang="en-US" dirty="0" smtClean="0"/>
                  <a:t>Saturated air – Air which contains maximum amount of water vapor which the air can hold at a given temperature and pressure. The maximum amount of water vapor air can hold depends on the temperature and pressure of air.</a:t>
                </a:r>
              </a:p>
              <a:p>
                <a:pPr marL="514350" indent="-514350" algn="just">
                  <a:buFont typeface="+mj-lt"/>
                  <a:buAutoNum type="arabicPeriod"/>
                </a:pPr>
                <a:r>
                  <a:rPr lang="en-US" dirty="0" smtClean="0"/>
                  <a:t>Specific or absolute humidity or humidity ratio – Ratio of mass of water vapor to the mass of dry air in a given volume of moist air.</a:t>
                </a:r>
              </a:p>
              <a:p>
                <a:pPr marL="0" indent="0" algn="just">
                  <a:buNone/>
                </a:pPr>
                <a:r>
                  <a:rPr lang="en-US" dirty="0"/>
                  <a:t> </a:t>
                </a:r>
                <a:r>
                  <a:rPr lang="en-US" dirty="0" smtClean="0"/>
                  <a:t>      Specific Humidity = </a:t>
                </a:r>
                <a14:m>
                  <m:oMath xmlns:m="http://schemas.openxmlformats.org/officeDocument/2006/math">
                    <m:f>
                      <m:fPr>
                        <m:ctrlPr>
                          <a:rPr lang="en-US" sz="3600" i="1" smtClean="0">
                            <a:latin typeface="Cambria Math"/>
                          </a:rPr>
                        </m:ctrlPr>
                      </m:fPr>
                      <m:num>
                        <m:r>
                          <a:rPr lang="en-US" sz="3600" b="0" i="1" smtClean="0">
                            <a:latin typeface="Cambria Math"/>
                          </a:rPr>
                          <m:t>𝑀𝑎𝑠𝑠</m:t>
                        </m:r>
                        <m:r>
                          <a:rPr lang="en-US" sz="3600" b="0" i="1" smtClean="0">
                            <a:latin typeface="Cambria Math"/>
                          </a:rPr>
                          <m:t> </m:t>
                        </m:r>
                        <m:r>
                          <a:rPr lang="en-US" sz="3600" b="0" i="1" smtClean="0">
                            <a:latin typeface="Cambria Math"/>
                          </a:rPr>
                          <m:t>𝑜𝑓</m:t>
                        </m:r>
                        <m:r>
                          <a:rPr lang="en-US" sz="3600" b="0" i="1" smtClean="0">
                            <a:latin typeface="Cambria Math"/>
                          </a:rPr>
                          <m:t> </m:t>
                        </m:r>
                        <m:r>
                          <a:rPr lang="en-US" sz="3600" b="0" i="1" smtClean="0">
                            <a:latin typeface="Cambria Math"/>
                          </a:rPr>
                          <m:t>𝑊𝑎𝑡𝑒𝑟</m:t>
                        </m:r>
                        <m:r>
                          <a:rPr lang="en-US" sz="3600" b="0" i="1" smtClean="0">
                            <a:latin typeface="Cambria Math"/>
                          </a:rPr>
                          <m:t> </m:t>
                        </m:r>
                        <m:r>
                          <a:rPr lang="en-US" sz="3600" b="0" i="1" smtClean="0">
                            <a:latin typeface="Cambria Math"/>
                          </a:rPr>
                          <m:t>𝑉𝑎𝑝𝑜𝑟</m:t>
                        </m:r>
                      </m:num>
                      <m:den>
                        <m:r>
                          <a:rPr lang="en-US" sz="3600" b="0" i="1" smtClean="0">
                            <a:latin typeface="Cambria Math"/>
                          </a:rPr>
                          <m:t>𝑀𝑎𝑠𝑠</m:t>
                        </m:r>
                        <m:r>
                          <a:rPr lang="en-US" sz="3600" b="0" i="1" smtClean="0">
                            <a:latin typeface="Cambria Math"/>
                          </a:rPr>
                          <m:t> </m:t>
                        </m:r>
                        <m:r>
                          <a:rPr lang="en-US" sz="3600" b="0" i="1" smtClean="0">
                            <a:latin typeface="Cambria Math"/>
                          </a:rPr>
                          <m:t>𝑜𝑓</m:t>
                        </m:r>
                        <m:r>
                          <a:rPr lang="en-US" sz="3600" b="0" i="1" smtClean="0">
                            <a:latin typeface="Cambria Math"/>
                          </a:rPr>
                          <m:t> </m:t>
                        </m:r>
                        <m:r>
                          <a:rPr lang="en-US" sz="3600" b="0" i="1" smtClean="0">
                            <a:latin typeface="Cambria Math"/>
                          </a:rPr>
                          <m:t>𝐷𝑟𝑦</m:t>
                        </m:r>
                        <m:r>
                          <a:rPr lang="en-US" sz="3600" b="0" i="1" smtClean="0">
                            <a:latin typeface="Cambria Math"/>
                          </a:rPr>
                          <m:t> </m:t>
                        </m:r>
                        <m:r>
                          <a:rPr lang="en-US" sz="3600" b="0" i="1" smtClean="0">
                            <a:latin typeface="Cambria Math"/>
                          </a:rPr>
                          <m:t>𝐴𝑖𝑟</m:t>
                        </m:r>
                      </m:den>
                    </m:f>
                  </m:oMath>
                </a14:m>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638800"/>
              </a:xfrm>
              <a:blipFill rotWithShape="1">
                <a:blip r:embed="rId2"/>
                <a:stretch>
                  <a:fillRect l="-1259" t="-1946" r="-1185"/>
                </a:stretch>
              </a:blipFill>
            </p:spPr>
            <p:txBody>
              <a:bodyPr/>
              <a:lstStyle/>
              <a:p>
                <a:r>
                  <a:rPr lang="en-US">
                    <a:noFill/>
                  </a:rPr>
                  <a:t> </a:t>
                </a:r>
              </a:p>
            </p:txBody>
          </p:sp>
        </mc:Fallback>
      </mc:AlternateContent>
    </p:spTree>
    <p:extLst>
      <p:ext uri="{BB962C8B-B14F-4D97-AF65-F5344CB8AC3E}">
        <p14:creationId xmlns:p14="http://schemas.microsoft.com/office/powerpoint/2010/main" val="4057554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228600"/>
                <a:ext cx="8686800" cy="6629400"/>
              </a:xfrm>
            </p:spPr>
            <p:txBody>
              <a:bodyPr>
                <a:normAutofit fontScale="77500" lnSpcReduction="20000"/>
              </a:bodyPr>
              <a:lstStyle/>
              <a:p>
                <a:pPr marL="514350" indent="-514350" algn="just">
                  <a:buFont typeface="+mj-lt"/>
                  <a:buAutoNum type="arabicPeriod" startAt="5"/>
                </a:pPr>
                <a:r>
                  <a:rPr lang="en-US" dirty="0" smtClean="0"/>
                  <a:t>Relative Humidity – It is the ratio of mass of water vapor in a given volume of moist air at a given temperature to the mass of water vapor contained in the same volume of moist air at the same temperature when the air is saturated.</a:t>
                </a:r>
              </a:p>
              <a:p>
                <a:pPr marL="0" indent="0" algn="just">
                  <a:buNone/>
                </a:pPr>
                <a:endParaRPr lang="en-US" dirty="0" smtClean="0"/>
              </a:p>
              <a:p>
                <a:pPr marL="0" indent="0" algn="just">
                  <a:buNone/>
                </a:pPr>
                <a:r>
                  <a:rPr lang="en-US" dirty="0"/>
                  <a:t> </a:t>
                </a:r>
                <a:r>
                  <a:rPr lang="en-US" dirty="0" smtClean="0"/>
                  <a:t>    Relative Humidity =</a:t>
                </a:r>
              </a:p>
              <a:p>
                <a:pPr marL="0" indent="0" algn="just">
                  <a:buNone/>
                </a:pPr>
                <a:r>
                  <a:rPr lang="en-US" dirty="0" smtClean="0"/>
                  <a:t> </a:t>
                </a:r>
                <a14:m>
                  <m:oMath xmlns:m="http://schemas.openxmlformats.org/officeDocument/2006/math">
                    <m:f>
                      <m:fPr>
                        <m:ctrlPr>
                          <a:rPr lang="en-US" i="1" smtClean="0">
                            <a:latin typeface="Cambria Math"/>
                          </a:rPr>
                        </m:ctrlPr>
                      </m:fPr>
                      <m:num>
                        <m:r>
                          <a:rPr lang="en-US" b="0" i="1" smtClean="0">
                            <a:latin typeface="Cambria Math"/>
                          </a:rPr>
                          <m:t>𝐴𝑐𝑡𝑢𝑎𝑙</m:t>
                        </m:r>
                        <m:r>
                          <a:rPr lang="en-US" b="0" i="1" smtClean="0">
                            <a:latin typeface="Cambria Math"/>
                          </a:rPr>
                          <m:t> </m:t>
                        </m:r>
                        <m:r>
                          <a:rPr lang="en-US" b="0" i="1" smtClean="0">
                            <a:latin typeface="Cambria Math"/>
                          </a:rPr>
                          <m:t>𝑀𝑎𝑠𝑠</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𝑤𝑎𝑡𝑒𝑟</m:t>
                        </m:r>
                        <m:r>
                          <a:rPr lang="en-US" b="0" i="1" smtClean="0">
                            <a:latin typeface="Cambria Math"/>
                          </a:rPr>
                          <m:t> </m:t>
                        </m:r>
                        <m:r>
                          <a:rPr lang="en-US" b="0" i="1" smtClean="0">
                            <a:latin typeface="Cambria Math"/>
                          </a:rPr>
                          <m:t>𝑣𝑎𝑝𝑜𝑟</m:t>
                        </m:r>
                        <m:r>
                          <a:rPr lang="en-US" b="0" i="1" smtClean="0">
                            <a:latin typeface="Cambria Math"/>
                          </a:rPr>
                          <m:t> </m:t>
                        </m:r>
                        <m:r>
                          <a:rPr lang="en-US" b="0" i="1" smtClean="0">
                            <a:latin typeface="Cambria Math"/>
                          </a:rPr>
                          <m:t>𝑖𝑛</m:t>
                        </m:r>
                        <m:r>
                          <a:rPr lang="en-US" b="0" i="1" smtClean="0">
                            <a:latin typeface="Cambria Math"/>
                          </a:rPr>
                          <m:t> </m:t>
                        </m:r>
                        <m:r>
                          <a:rPr lang="en-US" b="0" i="1" smtClean="0">
                            <a:latin typeface="Cambria Math"/>
                          </a:rPr>
                          <m:t>𝑡h𝑒</m:t>
                        </m:r>
                        <m:r>
                          <a:rPr lang="en-US" b="0" i="1" smtClean="0">
                            <a:latin typeface="Cambria Math"/>
                          </a:rPr>
                          <m:t> </m:t>
                        </m:r>
                        <m:r>
                          <a:rPr lang="en-US" b="0" i="1" smtClean="0">
                            <a:latin typeface="Cambria Math"/>
                          </a:rPr>
                          <m:t>𝑎𝑖𝑟</m:t>
                        </m:r>
                        <m:r>
                          <a:rPr lang="en-US" b="0" i="1" smtClean="0">
                            <a:latin typeface="Cambria Math"/>
                          </a:rPr>
                          <m:t> </m:t>
                        </m:r>
                        <m:r>
                          <a:rPr lang="en-US" b="0" i="1" smtClean="0">
                            <a:latin typeface="Cambria Math"/>
                          </a:rPr>
                          <m:t>𝑎𝑡</m:t>
                        </m:r>
                        <m:r>
                          <a:rPr lang="en-US" b="0" i="1" smtClean="0">
                            <a:latin typeface="Cambria Math"/>
                          </a:rPr>
                          <m:t> </m:t>
                        </m:r>
                        <m:r>
                          <a:rPr lang="en-US" b="0" i="1" smtClean="0">
                            <a:latin typeface="Cambria Math"/>
                          </a:rPr>
                          <m:t>𝑎</m:t>
                        </m:r>
                        <m:r>
                          <a:rPr lang="en-US" b="0" i="1" smtClean="0">
                            <a:latin typeface="Cambria Math"/>
                          </a:rPr>
                          <m:t> </m:t>
                        </m:r>
                        <m:r>
                          <a:rPr lang="en-US" b="0" i="1" smtClean="0">
                            <a:latin typeface="Cambria Math"/>
                          </a:rPr>
                          <m:t>𝑔𝑖𝑣𝑒𝑛</m:t>
                        </m:r>
                        <m:r>
                          <a:rPr lang="en-US" b="0" i="1" smtClean="0">
                            <a:latin typeface="Cambria Math"/>
                          </a:rPr>
                          <m:t> </m:t>
                        </m:r>
                        <m:r>
                          <a:rPr lang="en-US" b="0" i="1" smtClean="0">
                            <a:latin typeface="Cambria Math"/>
                          </a:rPr>
                          <m:t>𝑡𝑒𝑚𝑝𝑒𝑟𝑎𝑡𝑢𝑟𝑒</m:t>
                        </m:r>
                      </m:num>
                      <m:den>
                        <m:r>
                          <a:rPr lang="en-US" b="0" i="1" smtClean="0">
                            <a:latin typeface="Cambria Math"/>
                          </a:rPr>
                          <m:t>𝑀𝑎𝑠𝑠</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𝑤𝑎𝑡𝑒𝑟</m:t>
                        </m:r>
                        <m:r>
                          <a:rPr lang="en-US" b="0" i="1" smtClean="0">
                            <a:latin typeface="Cambria Math"/>
                          </a:rPr>
                          <m:t> </m:t>
                        </m:r>
                        <m:r>
                          <a:rPr lang="en-US" b="0" i="1" smtClean="0">
                            <a:latin typeface="Cambria Math"/>
                          </a:rPr>
                          <m:t>𝑣𝑎𝑝𝑜𝑟</m:t>
                        </m:r>
                        <m:r>
                          <a:rPr lang="en-US" b="0" i="1" smtClean="0">
                            <a:latin typeface="Cambria Math"/>
                          </a:rPr>
                          <m:t> </m:t>
                        </m:r>
                        <m:r>
                          <a:rPr lang="en-US" b="0" i="1" smtClean="0">
                            <a:latin typeface="Cambria Math"/>
                          </a:rPr>
                          <m:t>𝑖𝑛</m:t>
                        </m:r>
                        <m:r>
                          <a:rPr lang="en-US" b="0" i="1" smtClean="0">
                            <a:latin typeface="Cambria Math"/>
                          </a:rPr>
                          <m:t> </m:t>
                        </m:r>
                        <m:r>
                          <a:rPr lang="en-US" b="0" i="1" smtClean="0">
                            <a:latin typeface="Cambria Math"/>
                          </a:rPr>
                          <m:t>𝑠𝑎𝑡𝑢𝑟𝑎𝑡𝑖𝑜𝑛</m:t>
                        </m:r>
                        <m:r>
                          <a:rPr lang="en-US" b="0" i="1" smtClean="0">
                            <a:latin typeface="Cambria Math"/>
                          </a:rPr>
                          <m:t> </m:t>
                        </m:r>
                        <m:r>
                          <a:rPr lang="en-US" b="0" i="1" smtClean="0">
                            <a:latin typeface="Cambria Math"/>
                          </a:rPr>
                          <m:t>𝑐𝑜𝑛𝑑𝑖𝑡𝑖𝑜𝑛</m:t>
                        </m:r>
                        <m:r>
                          <a:rPr lang="en-US" b="0" i="1" smtClean="0">
                            <a:latin typeface="Cambria Math"/>
                          </a:rPr>
                          <m:t> </m:t>
                        </m:r>
                        <m:r>
                          <a:rPr lang="en-US" b="0" i="1" smtClean="0">
                            <a:latin typeface="Cambria Math"/>
                          </a:rPr>
                          <m:t>𝑎𝑡</m:t>
                        </m:r>
                        <m:r>
                          <a:rPr lang="en-US" b="0" i="1" smtClean="0">
                            <a:latin typeface="Cambria Math"/>
                          </a:rPr>
                          <m:t> </m:t>
                        </m:r>
                        <m:r>
                          <a:rPr lang="en-US" b="0" i="1" smtClean="0">
                            <a:latin typeface="Cambria Math"/>
                          </a:rPr>
                          <m:t>𝑡h𝑒</m:t>
                        </m:r>
                        <m:r>
                          <a:rPr lang="en-US" b="0" i="1" smtClean="0">
                            <a:latin typeface="Cambria Math"/>
                          </a:rPr>
                          <m:t> </m:t>
                        </m:r>
                        <m:r>
                          <a:rPr lang="en-US" b="0" i="1" smtClean="0">
                            <a:latin typeface="Cambria Math"/>
                          </a:rPr>
                          <m:t>𝑠𝑎𝑚𝑒</m:t>
                        </m:r>
                        <m:r>
                          <a:rPr lang="en-US" b="0" i="1" smtClean="0">
                            <a:latin typeface="Cambria Math"/>
                          </a:rPr>
                          <m:t> </m:t>
                        </m:r>
                        <m:r>
                          <a:rPr lang="en-US" b="0" i="1" smtClean="0">
                            <a:latin typeface="Cambria Math"/>
                          </a:rPr>
                          <m:t>𝑡𝑒𝑚𝑝𝑒𝑟𝑎𝑡𝑢𝑟𝑒</m:t>
                        </m:r>
                      </m:den>
                    </m:f>
                  </m:oMath>
                </a14:m>
                <a:endParaRPr lang="en-US" dirty="0" smtClean="0"/>
              </a:p>
              <a:p>
                <a:pPr marL="0" indent="0" algn="just">
                  <a:buNone/>
                </a:pPr>
                <a:endParaRPr lang="en-US" dirty="0"/>
              </a:p>
              <a:p>
                <a:pPr marL="514350" indent="-514350" algn="just">
                  <a:buFont typeface="+mj-lt"/>
                  <a:buAutoNum type="arabicPeriod" startAt="6"/>
                </a:pPr>
                <a:r>
                  <a:rPr lang="en-US" dirty="0" smtClean="0"/>
                  <a:t>Dry Bulb Temperature – Temperature of air measured by an ordinary thermometer.</a:t>
                </a:r>
              </a:p>
              <a:p>
                <a:pPr marL="514350" indent="-514350" algn="just">
                  <a:buFont typeface="+mj-lt"/>
                  <a:buAutoNum type="arabicPeriod" startAt="6"/>
                </a:pPr>
                <a:r>
                  <a:rPr lang="en-US" dirty="0" smtClean="0"/>
                  <a:t>Wet Bulb Temperature – Temperature recorded by a thermometer, when its bulb is covered by a wet cloth and is exposed to a current of moving air. Thermodynamically we are measuring the adiabatic saturation temperature of the air. The difference between DBT and WBT is known as wet bulb depression and depends on the relative humidity of the air. (More humidity &gt; to less absorption &gt;less depression).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228600"/>
                <a:ext cx="8686800" cy="6629400"/>
              </a:xfrm>
              <a:blipFill rotWithShape="1">
                <a:blip r:embed="rId2"/>
                <a:stretch>
                  <a:fillRect l="-1263" t="-1932" r="-1123"/>
                </a:stretch>
              </a:blipFill>
            </p:spPr>
            <p:txBody>
              <a:bodyPr/>
              <a:lstStyle/>
              <a:p>
                <a:r>
                  <a:rPr lang="en-US">
                    <a:noFill/>
                  </a:rPr>
                  <a:t> </a:t>
                </a:r>
              </a:p>
            </p:txBody>
          </p:sp>
        </mc:Fallback>
      </mc:AlternateContent>
    </p:spTree>
    <p:extLst>
      <p:ext uri="{BB962C8B-B14F-4D97-AF65-F5344CB8AC3E}">
        <p14:creationId xmlns:p14="http://schemas.microsoft.com/office/powerpoint/2010/main" val="2365398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334000" cy="4032091"/>
          </a:xfrm>
        </p:spPr>
      </p:pic>
      <p:sp>
        <p:nvSpPr>
          <p:cNvPr id="5" name="TextBox 4"/>
          <p:cNvSpPr txBox="1"/>
          <p:nvPr/>
        </p:nvSpPr>
        <p:spPr>
          <a:xfrm>
            <a:off x="609601" y="5029200"/>
            <a:ext cx="7620000" cy="1631216"/>
          </a:xfrm>
          <a:prstGeom prst="rect">
            <a:avLst/>
          </a:prstGeom>
          <a:noFill/>
        </p:spPr>
        <p:txBody>
          <a:bodyPr wrap="square" rtlCol="0">
            <a:spAutoFit/>
          </a:bodyPr>
          <a:lstStyle/>
          <a:p>
            <a:pPr algn="just"/>
            <a:r>
              <a:rPr lang="en-US" sz="2500" dirty="0" smtClean="0"/>
              <a:t>8. Dew Point Temperature – It is the temperature at which the condensation of moisture begins when the air is cooled at constant pressure. The difference between DBT and DPT is known as dew point depression.  </a:t>
            </a:r>
            <a:endParaRPr lang="en-US" sz="2500" dirty="0"/>
          </a:p>
        </p:txBody>
      </p:sp>
      <p:pic>
        <p:nvPicPr>
          <p:cNvPr id="1027" name="Picture 3" descr="C:\Users\dell\Desktop\2718f2e0-ee22-11ea-a0fb-d58cd66edf6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0"/>
            <a:ext cx="4343399"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815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544" y="1085223"/>
            <a:ext cx="8119383" cy="5779704"/>
          </a:xfrm>
        </p:spPr>
      </p:pic>
      <p:sp>
        <p:nvSpPr>
          <p:cNvPr id="7" name="TextBox 6"/>
          <p:cNvSpPr txBox="1"/>
          <p:nvPr/>
        </p:nvSpPr>
        <p:spPr>
          <a:xfrm>
            <a:off x="1219200" y="228600"/>
            <a:ext cx="6324600" cy="707886"/>
          </a:xfrm>
          <a:prstGeom prst="rect">
            <a:avLst/>
          </a:prstGeom>
          <a:noFill/>
        </p:spPr>
        <p:txBody>
          <a:bodyPr wrap="square" rtlCol="0">
            <a:spAutoFit/>
          </a:bodyPr>
          <a:lstStyle/>
          <a:p>
            <a:pPr algn="ctr"/>
            <a:r>
              <a:rPr lang="en-US" sz="4000" dirty="0" smtClean="0"/>
              <a:t>Psychrometric Chart</a:t>
            </a:r>
            <a:endParaRPr lang="en-US" sz="4000" dirty="0"/>
          </a:p>
        </p:txBody>
      </p:sp>
      <p:sp>
        <p:nvSpPr>
          <p:cNvPr id="2" name="TextBox 1"/>
          <p:cNvSpPr txBox="1"/>
          <p:nvPr/>
        </p:nvSpPr>
        <p:spPr>
          <a:xfrm>
            <a:off x="0" y="1066800"/>
            <a:ext cx="4038600" cy="2031325"/>
          </a:xfrm>
          <a:prstGeom prst="rect">
            <a:avLst/>
          </a:prstGeom>
          <a:noFill/>
        </p:spPr>
        <p:txBody>
          <a:bodyPr wrap="square" rtlCol="0">
            <a:spAutoFit/>
          </a:bodyPr>
          <a:lstStyle/>
          <a:p>
            <a:pPr algn="just"/>
            <a:r>
              <a:rPr lang="en-US" dirty="0" smtClean="0"/>
              <a:t>It is the graphical representation of different psychrometric properties and their interconnection. If we know 2 of the psychrometric properties we can find all other psychrometric properties using a psychrometric chart (or using equations).</a:t>
            </a:r>
            <a:endParaRPr lang="en-US" dirty="0"/>
          </a:p>
        </p:txBody>
      </p:sp>
    </p:spTree>
    <p:extLst>
      <p:ext uri="{BB962C8B-B14F-4D97-AF65-F5344CB8AC3E}">
        <p14:creationId xmlns:p14="http://schemas.microsoft.com/office/powerpoint/2010/main" val="2646692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042" y="131326"/>
            <a:ext cx="8092758" cy="6629115"/>
          </a:xfrm>
        </p:spPr>
      </p:pic>
    </p:spTree>
    <p:extLst>
      <p:ext uri="{BB962C8B-B14F-4D97-AF65-F5344CB8AC3E}">
        <p14:creationId xmlns:p14="http://schemas.microsoft.com/office/powerpoint/2010/main" val="4241121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503699"/>
            <a:ext cx="7010400" cy="5278101"/>
          </a:xfrm>
        </p:spPr>
      </p:pic>
      <p:sp>
        <p:nvSpPr>
          <p:cNvPr id="2" name="TextBox 1"/>
          <p:cNvSpPr txBox="1"/>
          <p:nvPr/>
        </p:nvSpPr>
        <p:spPr>
          <a:xfrm>
            <a:off x="0" y="228600"/>
            <a:ext cx="9144000" cy="830997"/>
          </a:xfrm>
          <a:prstGeom prst="rect">
            <a:avLst/>
          </a:prstGeom>
          <a:noFill/>
        </p:spPr>
        <p:txBody>
          <a:bodyPr wrap="square" rtlCol="0">
            <a:spAutoFit/>
          </a:bodyPr>
          <a:lstStyle/>
          <a:p>
            <a:r>
              <a:rPr lang="en-US" sz="2400" u="sng" dirty="0" smtClean="0"/>
              <a:t>Representation of different psychrometric processes in the psychrometric chart</a:t>
            </a:r>
            <a:endParaRPr lang="en-US" sz="2400" u="sng" dirty="0"/>
          </a:p>
        </p:txBody>
      </p:sp>
    </p:spTree>
    <p:extLst>
      <p:ext uri="{BB962C8B-B14F-4D97-AF65-F5344CB8AC3E}">
        <p14:creationId xmlns:p14="http://schemas.microsoft.com/office/powerpoint/2010/main" val="4152667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990600"/>
            <a:ext cx="8904598" cy="4648200"/>
          </a:xfrm>
        </p:spPr>
      </p:pic>
    </p:spTree>
    <p:extLst>
      <p:ext uri="{BB962C8B-B14F-4D97-AF65-F5344CB8AC3E}">
        <p14:creationId xmlns:p14="http://schemas.microsoft.com/office/powerpoint/2010/main" val="3894245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Applications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marL="514350" indent="-514350" algn="just">
              <a:buFont typeface="+mj-lt"/>
              <a:buAutoNum type="arabicPeriod"/>
            </a:pPr>
            <a:r>
              <a:rPr lang="en-US" dirty="0" smtClean="0"/>
              <a:t>Industrial – Processing of food, farm crops, photographic materials, petroleum and other chemical products, treatment of concrete for dams, processing in textile mills, printing works etc.</a:t>
            </a:r>
          </a:p>
          <a:p>
            <a:pPr marL="514350" indent="-514350" algn="just">
              <a:buFont typeface="+mj-lt"/>
              <a:buAutoNum type="arabicPeriod"/>
            </a:pPr>
            <a:r>
              <a:rPr lang="en-US" dirty="0" smtClean="0"/>
              <a:t>Preservation of perishable goods – Storage and transportation of food stuff. (Fish, fruits, vegetables, meats, dairy products, poultry products etc.)</a:t>
            </a:r>
          </a:p>
          <a:p>
            <a:pPr marL="514350" indent="-514350" algn="just">
              <a:buFont typeface="+mj-lt"/>
              <a:buAutoNum type="arabicPeriod"/>
            </a:pPr>
            <a:r>
              <a:rPr lang="en-US" dirty="0" smtClean="0"/>
              <a:t>Providing comfortable environment – Comfort air conditioning of residences, hospitals, theatres, offices etc.</a:t>
            </a:r>
          </a:p>
          <a:p>
            <a:pPr marL="514350" indent="-514350" algn="just">
              <a:buFont typeface="+mj-lt"/>
              <a:buAutoNum type="arabicPeriod"/>
            </a:pPr>
            <a:r>
              <a:rPr lang="en-US" dirty="0" smtClean="0"/>
              <a:t>Cryogenic applications – (less than -153 </a:t>
            </a:r>
            <a:r>
              <a:rPr lang="en-US" dirty="0" err="1" smtClean="0"/>
              <a:t>deg</a:t>
            </a:r>
            <a:r>
              <a:rPr lang="en-US" dirty="0" smtClean="0"/>
              <a:t> C) Maintain </a:t>
            </a:r>
            <a:r>
              <a:rPr lang="en-US" dirty="0" err="1" smtClean="0"/>
              <a:t>Liq</a:t>
            </a:r>
            <a:r>
              <a:rPr lang="en-US" dirty="0" smtClean="0"/>
              <a:t> N, </a:t>
            </a:r>
            <a:r>
              <a:rPr lang="en-US" dirty="0" err="1" smtClean="0"/>
              <a:t>Liq</a:t>
            </a:r>
            <a:r>
              <a:rPr lang="en-US" dirty="0" smtClean="0"/>
              <a:t> O, Li He etc. for different applications. (Industrial, Rocket propulsion applications)</a:t>
            </a:r>
            <a:endParaRPr lang="en-US" dirty="0"/>
          </a:p>
        </p:txBody>
      </p:sp>
    </p:spTree>
    <p:extLst>
      <p:ext uri="{BB962C8B-B14F-4D97-AF65-F5344CB8AC3E}">
        <p14:creationId xmlns:p14="http://schemas.microsoft.com/office/powerpoint/2010/main" val="3326773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Summer Air-conditioning for hot and dry condition</a:t>
            </a:r>
            <a:endParaRPr lang="en-US" dirty="0"/>
          </a:p>
        </p:txBody>
      </p:sp>
      <p:sp>
        <p:nvSpPr>
          <p:cNvPr id="3" name="Content Placeholder 2"/>
          <p:cNvSpPr>
            <a:spLocks noGrp="1"/>
          </p:cNvSpPr>
          <p:nvPr>
            <p:ph idx="1"/>
          </p:nvPr>
        </p:nvSpPr>
        <p:spPr>
          <a:xfrm>
            <a:off x="152400" y="1295400"/>
            <a:ext cx="8839200" cy="5562600"/>
          </a:xfrm>
        </p:spPr>
        <p:txBody>
          <a:bodyPr>
            <a:normAutofit fontScale="85000" lnSpcReduction="20000"/>
          </a:bodyPr>
          <a:lstStyle/>
          <a:p>
            <a:pPr algn="just"/>
            <a:r>
              <a:rPr lang="en-US" dirty="0" smtClean="0"/>
              <a:t>Air is initially passed through an air filter to remove any dust or dirt particles.</a:t>
            </a:r>
          </a:p>
          <a:p>
            <a:pPr algn="just"/>
            <a:r>
              <a:rPr lang="en-US" dirty="0" smtClean="0"/>
              <a:t>From filter, air moves to contact a cooling coil whose temperature is maintained at a temperature below the DBT (and above DPT). Here the temperature of the air stream goes down.</a:t>
            </a:r>
          </a:p>
          <a:p>
            <a:pPr algn="just"/>
            <a:r>
              <a:rPr lang="en-US" dirty="0" smtClean="0"/>
              <a:t>After this, the air is passed through a humidifier in which water is sprayed into the air stream. The water absorbs heat from the air (due to which the temperature of the air stream reduces further) and vaporizes itself to join the air stream. Humidity of the air increases due to addition of water vapor.</a:t>
            </a:r>
          </a:p>
          <a:p>
            <a:pPr algn="just"/>
            <a:r>
              <a:rPr lang="en-US" dirty="0" smtClean="0"/>
              <a:t>Finally the air is passed through a water eliminator to remove any water particles before being flown out to the air conditioned space.</a:t>
            </a:r>
          </a:p>
        </p:txBody>
      </p:sp>
    </p:spTree>
    <p:extLst>
      <p:ext uri="{BB962C8B-B14F-4D97-AF65-F5344CB8AC3E}">
        <p14:creationId xmlns:p14="http://schemas.microsoft.com/office/powerpoint/2010/main" val="2790423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Air Conditioner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396" y="1676400"/>
            <a:ext cx="8229003" cy="4631206"/>
          </a:xfrm>
        </p:spPr>
      </p:pic>
    </p:spTree>
    <p:extLst>
      <p:ext uri="{BB962C8B-B14F-4D97-AF65-F5344CB8AC3E}">
        <p14:creationId xmlns:p14="http://schemas.microsoft.com/office/powerpoint/2010/main" val="5900949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dirty="0" smtClean="0"/>
              <a:t>It works on the basis of vapor compression refrigeration cycle. (See Vapor Compression Refrigeration for working)</a:t>
            </a:r>
          </a:p>
          <a:p>
            <a:pPr algn="just"/>
            <a:r>
              <a:rPr lang="en-US" dirty="0" smtClean="0"/>
              <a:t>A unit air conditioner has two parts. The one having evaporator is placed inside the room to be cooled. The other part having condenser is placed outside the room, preferably exposed to outside environment where the heat is supposed to be rejected.</a:t>
            </a:r>
          </a:p>
          <a:p>
            <a:pPr algn="just"/>
            <a:r>
              <a:rPr lang="en-US" dirty="0" smtClean="0"/>
              <a:t>Blowers or fans are used to enhance air flow through evaporator and condenser, so that heat transfer rate increases.</a:t>
            </a:r>
            <a:endParaRPr lang="en-US" dirty="0"/>
          </a:p>
        </p:txBody>
      </p:sp>
    </p:spTree>
    <p:extLst>
      <p:ext uri="{BB962C8B-B14F-4D97-AF65-F5344CB8AC3E}">
        <p14:creationId xmlns:p14="http://schemas.microsoft.com/office/powerpoint/2010/main" val="3182318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Air Conditioner</a:t>
            </a:r>
            <a:endParaRPr lang="en-US" dirty="0"/>
          </a:p>
        </p:txBody>
      </p:sp>
      <p:sp>
        <p:nvSpPr>
          <p:cNvPr id="3" name="Content Placeholder 2"/>
          <p:cNvSpPr>
            <a:spLocks noGrp="1"/>
          </p:cNvSpPr>
          <p:nvPr>
            <p:ph idx="1"/>
          </p:nvPr>
        </p:nvSpPr>
        <p:spPr/>
        <p:txBody>
          <a:bodyPr/>
          <a:lstStyle/>
          <a:p>
            <a:pPr algn="just"/>
            <a:r>
              <a:rPr lang="en-US" dirty="0" smtClean="0"/>
              <a:t>When cooling capacity is 25 tons or more.</a:t>
            </a:r>
          </a:p>
          <a:p>
            <a:pPr algn="just"/>
            <a:r>
              <a:rPr lang="en-US" dirty="0" smtClean="0"/>
              <a:t>When the air flow is more than 5 m3/hr.</a:t>
            </a:r>
          </a:p>
          <a:p>
            <a:pPr algn="just"/>
            <a:r>
              <a:rPr lang="en-US" dirty="0" smtClean="0"/>
              <a:t>When different zones in a building are to be air conditioned.</a:t>
            </a:r>
          </a:p>
          <a:p>
            <a:pPr algn="just"/>
            <a:r>
              <a:rPr lang="en-US" dirty="0" smtClean="0"/>
              <a:t>All components of the system are installed in a separate central room.</a:t>
            </a:r>
          </a:p>
          <a:p>
            <a:pPr algn="just"/>
            <a:r>
              <a:rPr lang="en-US" dirty="0" smtClean="0"/>
              <a:t>Conditioned air is distributed through ducts.</a:t>
            </a:r>
            <a:endParaRPr lang="en-US" dirty="0"/>
          </a:p>
        </p:txBody>
      </p:sp>
    </p:spTree>
    <p:extLst>
      <p:ext uri="{BB962C8B-B14F-4D97-AF65-F5344CB8AC3E}">
        <p14:creationId xmlns:p14="http://schemas.microsoft.com/office/powerpoint/2010/main" val="22743804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91001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Unit of Refrigeration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Refrigerating effect is the </a:t>
            </a:r>
            <a:r>
              <a:rPr lang="en-US" dirty="0" smtClean="0">
                <a:solidFill>
                  <a:srgbClr val="FF0000"/>
                </a:solidFill>
              </a:rPr>
              <a:t>rate of heat</a:t>
            </a:r>
            <a:r>
              <a:rPr lang="en-US" dirty="0" smtClean="0"/>
              <a:t> absorbed from a body/space to be cooled.</a:t>
            </a:r>
          </a:p>
          <a:p>
            <a:pPr algn="just"/>
            <a:r>
              <a:rPr lang="en-US" dirty="0" smtClean="0"/>
              <a:t>Standard unit of refrigeration is </a:t>
            </a:r>
            <a:r>
              <a:rPr lang="en-US" dirty="0" smtClean="0">
                <a:solidFill>
                  <a:srgbClr val="FF0000"/>
                </a:solidFill>
              </a:rPr>
              <a:t>ton refrigeration</a:t>
            </a:r>
            <a:r>
              <a:rPr lang="en-US" dirty="0" smtClean="0"/>
              <a:t> or simply </a:t>
            </a:r>
            <a:r>
              <a:rPr lang="en-US" dirty="0" smtClean="0">
                <a:solidFill>
                  <a:srgbClr val="FF0000"/>
                </a:solidFill>
              </a:rPr>
              <a:t>ton</a:t>
            </a:r>
            <a:r>
              <a:rPr lang="en-US" dirty="0" smtClean="0"/>
              <a:t>.</a:t>
            </a:r>
          </a:p>
          <a:p>
            <a:pPr algn="just"/>
            <a:r>
              <a:rPr lang="en-US" dirty="0" smtClean="0"/>
              <a:t>One Ton refrigeration is defined as, the rate of heat transfer equivalent to </a:t>
            </a:r>
            <a:r>
              <a:rPr lang="en-US" dirty="0" smtClean="0">
                <a:solidFill>
                  <a:srgbClr val="0070C0"/>
                </a:solidFill>
              </a:rPr>
              <a:t>absorption of latent heat of fusion of one ton of ice at 0 </a:t>
            </a:r>
            <a:r>
              <a:rPr lang="en-US" dirty="0" err="1" smtClean="0">
                <a:solidFill>
                  <a:srgbClr val="0070C0"/>
                </a:solidFill>
              </a:rPr>
              <a:t>deg</a:t>
            </a:r>
            <a:r>
              <a:rPr lang="en-US" dirty="0" smtClean="0">
                <a:solidFill>
                  <a:srgbClr val="0070C0"/>
                </a:solidFill>
              </a:rPr>
              <a:t> C in 24 hours</a:t>
            </a:r>
            <a:r>
              <a:rPr lang="en-US" dirty="0" smtClean="0"/>
              <a:t>.</a:t>
            </a:r>
          </a:p>
          <a:p>
            <a:pPr algn="just"/>
            <a:r>
              <a:rPr lang="en-US" dirty="0" smtClean="0"/>
              <a:t>MKS unit – </a:t>
            </a:r>
            <a:r>
              <a:rPr lang="en-US" dirty="0" err="1" smtClean="0"/>
              <a:t>kCal</a:t>
            </a:r>
            <a:r>
              <a:rPr lang="en-US" dirty="0" smtClean="0"/>
              <a:t> per hour</a:t>
            </a:r>
          </a:p>
          <a:p>
            <a:pPr marL="0" indent="0" algn="just">
              <a:buNone/>
            </a:pPr>
            <a:r>
              <a:rPr lang="en-US" dirty="0" smtClean="0"/>
              <a:t>(1 Ton = 3.5167 kJ/sec; 1 </a:t>
            </a:r>
            <a:r>
              <a:rPr lang="en-US" dirty="0" err="1" smtClean="0"/>
              <a:t>kCal</a:t>
            </a:r>
            <a:r>
              <a:rPr lang="en-US" dirty="0" smtClean="0"/>
              <a:t> = 4.184 kJ)</a:t>
            </a:r>
            <a:endParaRPr lang="en-US" dirty="0"/>
          </a:p>
        </p:txBody>
      </p:sp>
    </p:spTree>
    <p:extLst>
      <p:ext uri="{BB962C8B-B14F-4D97-AF65-F5344CB8AC3E}">
        <p14:creationId xmlns:p14="http://schemas.microsoft.com/office/powerpoint/2010/main" val="2768008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5" y="533400"/>
            <a:ext cx="9136945" cy="5592763"/>
          </a:xfrm>
        </p:spPr>
      </p:pic>
    </p:spTree>
    <p:extLst>
      <p:ext uri="{BB962C8B-B14F-4D97-AF65-F5344CB8AC3E}">
        <p14:creationId xmlns:p14="http://schemas.microsoft.com/office/powerpoint/2010/main" val="3965001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gn="just"/>
            <a:r>
              <a:rPr lang="en-US" dirty="0" smtClean="0"/>
              <a:t>Carnot Cycle (</a:t>
            </a:r>
            <a:r>
              <a:rPr lang="en-US" dirty="0" smtClean="0">
                <a:solidFill>
                  <a:srgbClr val="FF0000"/>
                </a:solidFill>
              </a:rPr>
              <a:t>Work producing</a:t>
            </a:r>
            <a:r>
              <a:rPr lang="en-US" dirty="0" smtClean="0"/>
              <a:t>) is a reversible process i.e. all the processes in a Carnot cycle are reversible.</a:t>
            </a:r>
          </a:p>
          <a:p>
            <a:pPr algn="just"/>
            <a:r>
              <a:rPr lang="en-US" dirty="0" smtClean="0"/>
              <a:t>If all the processes are reversed in the same order, we obtain a Reversed </a:t>
            </a:r>
            <a:r>
              <a:rPr lang="en-US" dirty="0"/>
              <a:t>C</a:t>
            </a:r>
            <a:r>
              <a:rPr lang="en-US" dirty="0" smtClean="0"/>
              <a:t>arnot cycle (</a:t>
            </a:r>
            <a:r>
              <a:rPr lang="en-US" dirty="0" smtClean="0">
                <a:solidFill>
                  <a:srgbClr val="FF0000"/>
                </a:solidFill>
              </a:rPr>
              <a:t>Work consuming</a:t>
            </a:r>
            <a:r>
              <a:rPr lang="en-US" dirty="0" smtClean="0"/>
              <a:t>).</a:t>
            </a:r>
          </a:p>
          <a:p>
            <a:pPr algn="just"/>
            <a:r>
              <a:rPr lang="en-US" dirty="0" smtClean="0"/>
              <a:t>The processes in a reversed carnot cycle are </a:t>
            </a:r>
            <a:r>
              <a:rPr lang="en-US" dirty="0" smtClean="0">
                <a:solidFill>
                  <a:srgbClr val="FF0000"/>
                </a:solidFill>
              </a:rPr>
              <a:t>isothermal heat addition</a:t>
            </a:r>
            <a:r>
              <a:rPr lang="en-US" dirty="0" smtClean="0"/>
              <a:t> (1-2), </a:t>
            </a:r>
            <a:r>
              <a:rPr lang="en-US" dirty="0" smtClean="0">
                <a:solidFill>
                  <a:srgbClr val="FF0000"/>
                </a:solidFill>
              </a:rPr>
              <a:t>adiabatic compression </a:t>
            </a:r>
            <a:r>
              <a:rPr lang="en-US" dirty="0" smtClean="0"/>
              <a:t>(2-3), </a:t>
            </a:r>
            <a:r>
              <a:rPr lang="en-US" dirty="0" smtClean="0">
                <a:solidFill>
                  <a:srgbClr val="FF0000"/>
                </a:solidFill>
              </a:rPr>
              <a:t>isothermal heat rejection </a:t>
            </a:r>
            <a:r>
              <a:rPr lang="en-US" dirty="0" smtClean="0"/>
              <a:t>(3-4), </a:t>
            </a:r>
            <a:r>
              <a:rPr lang="en-US" dirty="0" smtClean="0">
                <a:solidFill>
                  <a:srgbClr val="FF0000"/>
                </a:solidFill>
              </a:rPr>
              <a:t>adiabatic expansion </a:t>
            </a:r>
            <a:r>
              <a:rPr lang="en-US" dirty="0" smtClean="0"/>
              <a:t>(4-1).</a:t>
            </a:r>
          </a:p>
          <a:p>
            <a:pPr algn="just"/>
            <a:r>
              <a:rPr lang="en-US" dirty="0" smtClean="0"/>
              <a:t>A reversed carnot cycle </a:t>
            </a:r>
            <a:r>
              <a:rPr lang="en-US" dirty="0" smtClean="0">
                <a:solidFill>
                  <a:srgbClr val="FF0000"/>
                </a:solidFill>
              </a:rPr>
              <a:t>absorbs heat from a low temperature</a:t>
            </a:r>
            <a:r>
              <a:rPr lang="en-US" dirty="0" smtClean="0"/>
              <a:t> (1-2 process) and </a:t>
            </a:r>
            <a:r>
              <a:rPr lang="en-US" dirty="0" smtClean="0">
                <a:solidFill>
                  <a:srgbClr val="FF0000"/>
                </a:solidFill>
              </a:rPr>
              <a:t>rejects heat to a high temperature</a:t>
            </a:r>
            <a:r>
              <a:rPr lang="en-US" dirty="0" smtClean="0"/>
              <a:t> (3-4 process).</a:t>
            </a:r>
          </a:p>
          <a:p>
            <a:pPr algn="just"/>
            <a:r>
              <a:rPr lang="en-US" dirty="0" smtClean="0"/>
              <a:t>To do this we need to give </a:t>
            </a:r>
            <a:r>
              <a:rPr lang="en-US" dirty="0" smtClean="0">
                <a:solidFill>
                  <a:srgbClr val="FF0000"/>
                </a:solidFill>
              </a:rPr>
              <a:t>work input</a:t>
            </a:r>
            <a:r>
              <a:rPr lang="en-US" dirty="0" smtClean="0"/>
              <a:t>. (adiabatic compression)(process 2-3).</a:t>
            </a:r>
          </a:p>
          <a:p>
            <a:pPr algn="just"/>
            <a:r>
              <a:rPr lang="en-US" dirty="0" smtClean="0"/>
              <a:t>A reversed carnot cycle gives the basic framework of refrigeration, even though it cannot be obtained practically.</a:t>
            </a:r>
          </a:p>
          <a:p>
            <a:pPr algn="just"/>
            <a:r>
              <a:rPr lang="en-US" dirty="0" smtClean="0"/>
              <a:t>Reversed carnot cycle is also an ideal cycle. (</a:t>
            </a:r>
            <a:r>
              <a:rPr lang="en-US" dirty="0" smtClean="0">
                <a:solidFill>
                  <a:srgbClr val="FF0000"/>
                </a:solidFill>
              </a:rPr>
              <a:t>refrigeration cycle</a:t>
            </a:r>
            <a:r>
              <a:rPr lang="en-US" dirty="0" smtClean="0"/>
              <a:t>).</a:t>
            </a:r>
          </a:p>
        </p:txBody>
      </p:sp>
    </p:spTree>
    <p:extLst>
      <p:ext uri="{BB962C8B-B14F-4D97-AF65-F5344CB8AC3E}">
        <p14:creationId xmlns:p14="http://schemas.microsoft.com/office/powerpoint/2010/main" val="3586242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lstStyle/>
          <a:p>
            <a:r>
              <a:rPr lang="en-US" dirty="0" smtClean="0"/>
              <a:t>Vapor Dome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81200"/>
            <a:ext cx="6549271" cy="4880498"/>
          </a:xfrm>
        </p:spPr>
      </p:pic>
      <p:sp>
        <p:nvSpPr>
          <p:cNvPr id="5" name="TextBox 4"/>
          <p:cNvSpPr txBox="1"/>
          <p:nvPr/>
        </p:nvSpPr>
        <p:spPr>
          <a:xfrm>
            <a:off x="4343400" y="914400"/>
            <a:ext cx="4800600" cy="1200329"/>
          </a:xfrm>
          <a:prstGeom prst="rect">
            <a:avLst/>
          </a:prstGeom>
          <a:noFill/>
        </p:spPr>
        <p:txBody>
          <a:bodyPr wrap="square" rtlCol="0">
            <a:spAutoFit/>
          </a:bodyPr>
          <a:lstStyle/>
          <a:p>
            <a:pPr algn="just"/>
            <a:r>
              <a:rPr lang="en-US" dirty="0" smtClean="0">
                <a:solidFill>
                  <a:srgbClr val="FF0000"/>
                </a:solidFill>
              </a:rPr>
              <a:t>Vapor Dome</a:t>
            </a:r>
            <a:r>
              <a:rPr lang="en-US" dirty="0" smtClean="0"/>
              <a:t> – Region in T-S or P-V diagram in which liquid is in process to become steam and vice versa, at a specified pair of saturation pressure and saturation temperature.</a:t>
            </a:r>
            <a:endParaRPr lang="en-US" dirty="0"/>
          </a:p>
        </p:txBody>
      </p:sp>
    </p:spTree>
    <p:extLst>
      <p:ext uri="{BB962C8B-B14F-4D97-AF65-F5344CB8AC3E}">
        <p14:creationId xmlns:p14="http://schemas.microsoft.com/office/powerpoint/2010/main" val="709918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158996630353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00625" cy="3219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ell\Desktop\PV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260892"/>
            <a:ext cx="4724400" cy="3597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505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lgn="just"/>
            <a:r>
              <a:rPr lang="en-US" dirty="0" smtClean="0"/>
              <a:t>Vapor dome is the region in p-v diagram, T-S diagram etc. where the </a:t>
            </a:r>
            <a:r>
              <a:rPr lang="en-US" dirty="0" smtClean="0">
                <a:solidFill>
                  <a:srgbClr val="FF0000"/>
                </a:solidFill>
              </a:rPr>
              <a:t>phase transformation </a:t>
            </a:r>
            <a:r>
              <a:rPr lang="en-US" dirty="0" smtClean="0"/>
              <a:t>between liquid and vapor takes place.</a:t>
            </a:r>
          </a:p>
          <a:p>
            <a:pPr algn="just"/>
            <a:r>
              <a:rPr lang="en-US" dirty="0" smtClean="0"/>
              <a:t>The material inside the Vapor dome is a </a:t>
            </a:r>
            <a:r>
              <a:rPr lang="en-US" dirty="0" smtClean="0">
                <a:solidFill>
                  <a:srgbClr val="FF0000"/>
                </a:solidFill>
              </a:rPr>
              <a:t>mixture of liquid and vapor</a:t>
            </a:r>
            <a:r>
              <a:rPr lang="en-US" dirty="0" smtClean="0"/>
              <a:t>, called the </a:t>
            </a:r>
            <a:r>
              <a:rPr lang="en-US" dirty="0" smtClean="0">
                <a:solidFill>
                  <a:srgbClr val="FF0000"/>
                </a:solidFill>
              </a:rPr>
              <a:t>wet vapor</a:t>
            </a:r>
            <a:r>
              <a:rPr lang="en-US" dirty="0" smtClean="0"/>
              <a:t>.</a:t>
            </a:r>
          </a:p>
          <a:p>
            <a:pPr algn="just"/>
            <a:r>
              <a:rPr lang="en-US" dirty="0" smtClean="0"/>
              <a:t>The left hand side of vapor dome is </a:t>
            </a:r>
            <a:r>
              <a:rPr lang="en-US" dirty="0" smtClean="0">
                <a:solidFill>
                  <a:srgbClr val="FF0000"/>
                </a:solidFill>
              </a:rPr>
              <a:t>saturated liquid line</a:t>
            </a:r>
            <a:r>
              <a:rPr lang="en-US" dirty="0" smtClean="0"/>
              <a:t>, the points on and beyond which represent states of pure liquid. The region in the left side of vapor dome is called </a:t>
            </a:r>
            <a:r>
              <a:rPr lang="en-US" dirty="0" smtClean="0">
                <a:solidFill>
                  <a:srgbClr val="FF0000"/>
                </a:solidFill>
              </a:rPr>
              <a:t>compressed liquid region</a:t>
            </a:r>
            <a:r>
              <a:rPr lang="en-US" dirty="0" smtClean="0"/>
              <a:t>.</a:t>
            </a:r>
          </a:p>
          <a:p>
            <a:pPr algn="just"/>
            <a:r>
              <a:rPr lang="en-US" dirty="0" smtClean="0"/>
              <a:t>The right hand side of vapor dome, called saturated vapor line, represents states of </a:t>
            </a:r>
            <a:r>
              <a:rPr lang="en-US" dirty="0" smtClean="0">
                <a:solidFill>
                  <a:srgbClr val="FF0000"/>
                </a:solidFill>
              </a:rPr>
              <a:t>pure vapor</a:t>
            </a:r>
            <a:r>
              <a:rPr lang="en-US" dirty="0" smtClean="0"/>
              <a:t>. The region to the right of it is called </a:t>
            </a:r>
            <a:r>
              <a:rPr lang="en-US" dirty="0" smtClean="0">
                <a:solidFill>
                  <a:srgbClr val="FF0000"/>
                </a:solidFill>
              </a:rPr>
              <a:t>superheated vapor</a:t>
            </a:r>
            <a:r>
              <a:rPr lang="en-US" dirty="0" smtClean="0"/>
              <a:t>.</a:t>
            </a:r>
          </a:p>
          <a:p>
            <a:pPr algn="just"/>
            <a:r>
              <a:rPr lang="en-US" dirty="0" smtClean="0"/>
              <a:t>The point where saturated liquid line and saturated vapor line meets is called </a:t>
            </a:r>
            <a:r>
              <a:rPr lang="en-US" dirty="0" smtClean="0">
                <a:solidFill>
                  <a:srgbClr val="FF0000"/>
                </a:solidFill>
              </a:rPr>
              <a:t>critical point</a:t>
            </a:r>
            <a:r>
              <a:rPr lang="en-US" dirty="0" smtClean="0"/>
              <a:t>. At pressures and temperatures higher than critical pressure and critical temperature liquid just flashes to vapor phase and vice versa.</a:t>
            </a:r>
            <a:endParaRPr lang="en-US" dirty="0"/>
          </a:p>
        </p:txBody>
      </p:sp>
    </p:spTree>
    <p:extLst>
      <p:ext uri="{BB962C8B-B14F-4D97-AF65-F5344CB8AC3E}">
        <p14:creationId xmlns:p14="http://schemas.microsoft.com/office/powerpoint/2010/main" val="1133276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2231</Words>
  <Application>Microsoft Office PowerPoint</Application>
  <PresentationFormat>On-screen Show (4:3)</PresentationFormat>
  <Paragraphs>117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REFRIGERATION</vt:lpstr>
      <vt:lpstr>Introduction</vt:lpstr>
      <vt:lpstr>Applications</vt:lpstr>
      <vt:lpstr>Unit of Refrigeration</vt:lpstr>
      <vt:lpstr>PowerPoint Presentation</vt:lpstr>
      <vt:lpstr>PowerPoint Presentation</vt:lpstr>
      <vt:lpstr>Vapor Dome</vt:lpstr>
      <vt:lpstr>PowerPoint Presentation</vt:lpstr>
      <vt:lpstr>PowerPoint Presentation</vt:lpstr>
      <vt:lpstr>PowerPoint Presentation</vt:lpstr>
      <vt:lpstr>PowerPoint Presentation</vt:lpstr>
      <vt:lpstr>PowerPoint Presentation</vt:lpstr>
      <vt:lpstr>PowerPoint Presentation</vt:lpstr>
      <vt:lpstr>COP (Coefficient of Performance)</vt:lpstr>
      <vt:lpstr>Vapor Compression System</vt:lpstr>
      <vt:lpstr>PowerPoint Presentation</vt:lpstr>
      <vt:lpstr>PowerPoint Presentation</vt:lpstr>
      <vt:lpstr>PowerPoint Presentation</vt:lpstr>
      <vt:lpstr>Refrigerants</vt:lpstr>
      <vt:lpstr>Desirable properties of a refrigerant</vt:lpstr>
      <vt:lpstr>PowerPoint Presentation</vt:lpstr>
      <vt:lpstr>Air Conditioning</vt:lpstr>
      <vt:lpstr>Psychrometric Properties</vt:lpstr>
      <vt:lpstr>PowerPoint Presentation</vt:lpstr>
      <vt:lpstr>PowerPoint Presentation</vt:lpstr>
      <vt:lpstr>PowerPoint Presentation</vt:lpstr>
      <vt:lpstr>PowerPoint Presentation</vt:lpstr>
      <vt:lpstr>PowerPoint Presentation</vt:lpstr>
      <vt:lpstr>PowerPoint Presentation</vt:lpstr>
      <vt:lpstr>Summer Air-conditioning for hot and dry condition</vt:lpstr>
      <vt:lpstr>Unit Air Conditioner</vt:lpstr>
      <vt:lpstr>PowerPoint Presentation</vt:lpstr>
      <vt:lpstr>Central Air Conditioner</vt:lpstr>
      <vt:lpstr>END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REFRIGERATION</dc:title>
  <dc:creator>Microsoft</dc:creator>
  <cp:lastModifiedBy>Microsoft</cp:lastModifiedBy>
  <cp:revision>63</cp:revision>
  <dcterms:created xsi:type="dcterms:W3CDTF">2022-01-24T10:42:54Z</dcterms:created>
  <dcterms:modified xsi:type="dcterms:W3CDTF">2022-02-17T08:13:51Z</dcterms:modified>
</cp:coreProperties>
</file>