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39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3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92" r:id="rId30"/>
    <p:sldId id="285" r:id="rId31"/>
    <p:sldId id="286" r:id="rId32"/>
    <p:sldId id="287" r:id="rId33"/>
    <p:sldId id="288" r:id="rId34"/>
    <p:sldId id="293" r:id="rId35"/>
    <p:sldId id="289" r:id="rId36"/>
    <p:sldId id="291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22E22-5CBC-4779-AB4A-966E7BC039F3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E7CE3-11C8-473D-A91F-1022980E3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7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7CE3-11C8-473D-A91F-1022980E3FA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B380-D44A-4A6A-8251-A0985D0618D0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099110-69FD-424E-BD0A-E0CDD0004AB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B380-D44A-4A6A-8251-A0985D0618D0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9110-69FD-424E-BD0A-E0CDD0004AB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E099110-69FD-424E-BD0A-E0CDD0004AB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B380-D44A-4A6A-8251-A0985D0618D0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B380-D44A-4A6A-8251-A0985D0618D0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E099110-69FD-424E-BD0A-E0CDD0004AB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B380-D44A-4A6A-8251-A0985D0618D0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099110-69FD-424E-BD0A-E0CDD0004AB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A4CB380-D44A-4A6A-8251-A0985D0618D0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9110-69FD-424E-BD0A-E0CDD0004AB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B380-D44A-4A6A-8251-A0985D0618D0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E099110-69FD-424E-BD0A-E0CDD0004AB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B380-D44A-4A6A-8251-A0985D0618D0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E099110-69FD-424E-BD0A-E0CDD0004A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B380-D44A-4A6A-8251-A0985D0618D0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099110-69FD-424E-BD0A-E0CDD0004A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099110-69FD-424E-BD0A-E0CDD0004ABB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B380-D44A-4A6A-8251-A0985D0618D0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E099110-69FD-424E-BD0A-E0CDD0004AB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A4CB380-D44A-4A6A-8251-A0985D0618D0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A4CB380-D44A-4A6A-8251-A0985D0618D0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099110-69FD-424E-BD0A-E0CDD0004ABB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r>
              <a:rPr lang="en-US" sz="8000" dirty="0" smtClean="0"/>
              <a:t>	</a:t>
            </a:r>
          </a:p>
          <a:p>
            <a:pPr algn="r"/>
            <a:endParaRPr lang="en-US" sz="8000" dirty="0"/>
          </a:p>
          <a:p>
            <a:pPr algn="r"/>
            <a:endParaRPr lang="en-US" sz="8000" dirty="0" smtClean="0"/>
          </a:p>
          <a:p>
            <a:pPr algn="r"/>
            <a:endParaRPr lang="en-US" sz="8000" dirty="0"/>
          </a:p>
          <a:p>
            <a:pPr algn="r"/>
            <a:endParaRPr lang="en-US" sz="8000" dirty="0" smtClean="0"/>
          </a:p>
          <a:p>
            <a:pPr algn="r"/>
            <a:endParaRPr lang="en-US" sz="8000" dirty="0"/>
          </a:p>
          <a:p>
            <a:pPr algn="r"/>
            <a:r>
              <a:rPr lang="en-US" sz="8000" dirty="0" smtClean="0"/>
              <a:t>	)</a:t>
            </a:r>
            <a:endParaRPr lang="en-US" sz="8000" dirty="0"/>
          </a:p>
          <a:p>
            <a:endParaRPr lang="en-IN" sz="96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OSCILLATIONS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311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SHO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Displacement x= </a:t>
                </a:r>
                <a:r>
                  <a:rPr lang="en-US" dirty="0"/>
                  <a:t>a sin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az-Cyrl-AZ" dirty="0"/>
                  <a:t>Ф</a:t>
                </a:r>
                <a:r>
                  <a:rPr lang="en-US" dirty="0"/>
                  <a:t>)</a:t>
                </a:r>
              </a:p>
              <a:p>
                <a:r>
                  <a:rPr lang="en-US" dirty="0" smtClean="0"/>
                  <a:t>Velocity, v=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dirty="0" smtClean="0"/>
                  <a:t> = a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𝜔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cos</a:t>
                </a:r>
                <a:r>
                  <a:rPr lang="en-IN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az-Cyrl-AZ" dirty="0"/>
                  <a:t>Ф</a:t>
                </a:r>
                <a:r>
                  <a:rPr lang="en-US" dirty="0" smtClean="0"/>
                  <a:t>)=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𝜔</m:t>
                    </m:r>
                    <m:r>
                      <a:rPr lang="el-GR" i="1" dirty="0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At the extreme positions, x=a, v=0 and mean position, x=0, so v=maximum</a:t>
                </a:r>
              </a:p>
              <a:p>
                <a:r>
                  <a:rPr lang="en-US" dirty="0" smtClean="0"/>
                  <a:t>Acceleration, 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=-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x</a:t>
                </a:r>
              </a:p>
              <a:p>
                <a:pPr marL="0" indent="0">
                  <a:buNone/>
                </a:pPr>
                <a:r>
                  <a:rPr lang="en-US" dirty="0"/>
                  <a:t>At the extreme positions, x=a, </a:t>
                </a:r>
                <a:r>
                  <a:rPr lang="en-US" dirty="0" smtClean="0"/>
                  <a:t>a=maximum </a:t>
                </a:r>
                <a:r>
                  <a:rPr lang="en-US" dirty="0"/>
                  <a:t>and mean position, x=0, so </a:t>
                </a:r>
                <a:r>
                  <a:rPr lang="en-US" dirty="0" smtClean="0"/>
                  <a:t>a=0</a:t>
                </a:r>
              </a:p>
              <a:p>
                <a:r>
                  <a:rPr lang="en-US" dirty="0" smtClean="0"/>
                  <a:t>Kinetic Energy, K=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/>
                  <a:t>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dirty="0"/>
                  <a:t>At the extreme positions, x=a, </a:t>
                </a:r>
                <a:r>
                  <a:rPr lang="en-US" dirty="0" smtClean="0"/>
                  <a:t>K=0 </a:t>
                </a:r>
                <a:r>
                  <a:rPr lang="en-US" dirty="0"/>
                  <a:t>and mean position, x=0, so </a:t>
                </a:r>
                <a:r>
                  <a:rPr lang="en-US" dirty="0" smtClean="0"/>
                  <a:t>K=maximum</a:t>
                </a:r>
              </a:p>
              <a:p>
                <a:r>
                  <a:rPr lang="en-US" dirty="0" smtClean="0"/>
                  <a:t>Potential Energy, U=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/>
                          </a:rPr>
                          <m:t>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At the extreme positions, x=a, </a:t>
                </a:r>
                <a:r>
                  <a:rPr lang="en-US" dirty="0" smtClean="0"/>
                  <a:t>U=maximum </a:t>
                </a:r>
                <a:r>
                  <a:rPr lang="en-US" dirty="0"/>
                  <a:t>and mean position, x=0, so </a:t>
                </a:r>
                <a:r>
                  <a:rPr lang="en-US" dirty="0" smtClean="0"/>
                  <a:t>U=0.</a:t>
                </a:r>
              </a:p>
              <a:p>
                <a:r>
                  <a:rPr lang="en-US" dirty="0" smtClean="0"/>
                  <a:t>Total Energy = K+ U=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=constant</a:t>
                </a:r>
              </a:p>
              <a:p>
                <a:r>
                  <a:rPr lang="en-US" dirty="0" smtClean="0"/>
                  <a:t>Amplitude</a:t>
                </a:r>
              </a:p>
              <a:p>
                <a:r>
                  <a:rPr lang="en-US" dirty="0" smtClean="0"/>
                  <a:t>Frequency</a:t>
                </a:r>
              </a:p>
              <a:p>
                <a:r>
                  <a:rPr lang="en-US" dirty="0" smtClean="0"/>
                  <a:t>Period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17" t="-2000" r="-358" b="-36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Oscillations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4486272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Oscillations produced by a body under its own restoring force alone is called free oscillations.</a:t>
                </a:r>
              </a:p>
              <a:p>
                <a:r>
                  <a:rPr lang="en-US" dirty="0" smtClean="0"/>
                  <a:t>The frequency with which a body oscillates  freely is called natural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4486272" cy="4572000"/>
              </a:xfrm>
              <a:blipFill rotWithShape="1">
                <a:blip r:embed="rId2"/>
                <a:stretch>
                  <a:fillRect l="-1497" t="-1200" r="-38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00808"/>
            <a:ext cx="309634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3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Damped </a:t>
            </a:r>
            <a:r>
              <a:rPr lang="en-US" smtClean="0"/>
              <a:t>Harmonic Oscillator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5134344" cy="46862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simple harmonic motion under the action of a damping force is called damped harmonic motion.</a:t>
            </a:r>
          </a:p>
          <a:p>
            <a:r>
              <a:rPr lang="en-US" dirty="0" smtClean="0"/>
              <a:t>Amplitude of oscillation will gradually decrease and finally dies out.</a:t>
            </a:r>
          </a:p>
          <a:p>
            <a:r>
              <a:rPr lang="en-US" dirty="0" smtClean="0"/>
              <a:t>The decrease in amplitude of an oscillator caused by the dissipative forces are called damping. Such an oscillator is called damped harmonic oscillator.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for damping force- friction, viscous force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0808"/>
            <a:ext cx="355282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9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equation of DHO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196752"/>
                <a:ext cx="8503920" cy="53285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400" dirty="0" smtClean="0"/>
                  <a:t>The forces acting on a DHO are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R</a:t>
                </a:r>
                <a:r>
                  <a:rPr lang="en-US" sz="2400" dirty="0" smtClean="0"/>
                  <a:t>estoring force = </a:t>
                </a:r>
                <a:r>
                  <a:rPr lang="en-US" sz="2400" dirty="0"/>
                  <a:t>-</a:t>
                </a:r>
                <a:r>
                  <a:rPr lang="en-US" sz="2400" dirty="0" err="1" smtClean="0"/>
                  <a:t>C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Damping force </a:t>
                </a:r>
                <a:r>
                  <a:rPr lang="el-GR" sz="2400" dirty="0" smtClean="0"/>
                  <a:t>α</a:t>
                </a:r>
                <a:r>
                  <a:rPr lang="en-US" sz="2400" dirty="0" smtClean="0"/>
                  <a:t> –v = -</a:t>
                </a:r>
                <a:r>
                  <a:rPr lang="el-GR" sz="2400" dirty="0" smtClean="0"/>
                  <a:t>γ</a:t>
                </a:r>
                <a:r>
                  <a:rPr lang="en-US" sz="2400" dirty="0" smtClean="0"/>
                  <a:t>v, where </a:t>
                </a:r>
                <a:r>
                  <a:rPr lang="el-GR" sz="2400" dirty="0" smtClean="0"/>
                  <a:t>γ</a:t>
                </a:r>
                <a:r>
                  <a:rPr lang="en-US" sz="2400" dirty="0" smtClean="0"/>
                  <a:t> is a positive constant called damping coefficient and v is the velocity.</a:t>
                </a:r>
              </a:p>
              <a:p>
                <a:r>
                  <a:rPr lang="en-US" sz="2400" dirty="0" smtClean="0"/>
                  <a:t>Resultant force, F =-</a:t>
                </a:r>
                <a:r>
                  <a:rPr lang="en-US" sz="2400" dirty="0" err="1" smtClean="0"/>
                  <a:t>C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–</a:t>
                </a:r>
                <a:r>
                  <a:rPr lang="el-GR" sz="2400" dirty="0" smtClean="0"/>
                  <a:t>γ</a:t>
                </a:r>
                <a:r>
                  <a:rPr lang="en-US" sz="2400" dirty="0" smtClean="0"/>
                  <a:t>v</a:t>
                </a:r>
              </a:p>
              <a:p>
                <a:r>
                  <a:rPr lang="en-US" sz="2400" dirty="0" smtClean="0"/>
                  <a:t>F= </a:t>
                </a:r>
                <a:r>
                  <a:rPr lang="en-US" sz="2400" dirty="0"/>
                  <a:t>-</a:t>
                </a:r>
                <a:r>
                  <a:rPr lang="en-US" sz="2400" dirty="0" err="1"/>
                  <a:t>C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- </a:t>
                </a:r>
                <a:r>
                  <a:rPr lang="el-GR" sz="2400" dirty="0" smtClean="0"/>
                  <a:t>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Or 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=</a:t>
                </a:r>
                <a:r>
                  <a:rPr lang="en-US" sz="2400" dirty="0"/>
                  <a:t> -</a:t>
                </a:r>
                <a:r>
                  <a:rPr lang="en-US" sz="2400" dirty="0" smtClean="0"/>
                  <a:t>C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- </a:t>
                </a:r>
                <a:r>
                  <a:rPr lang="el-GR" sz="2400" dirty="0"/>
                  <a:t>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+ </a:t>
                </a:r>
                <a:r>
                  <a:rPr lang="el-GR" sz="2400" dirty="0"/>
                  <a:t>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+</a:t>
                </a:r>
                <a:r>
                  <a:rPr lang="en-US" sz="2400" dirty="0" smtClean="0"/>
                  <a:t>C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 =0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dirty="0"/>
                          <m:t>γ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 smtClean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=0 ,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dirty="0"/>
                          <m:t>γ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2400" i="1" dirty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 smtClean="0"/>
                  <a:t>=k , damping constant and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 smtClean="0"/>
                  <a:t>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dirty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, natural angular frequency of the oscillator.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+2k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dirty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aseline="30000" dirty="0" smtClean="0"/>
                  <a:t>2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baseline="30000" dirty="0" smtClean="0"/>
                  <a:t>  </a:t>
                </a:r>
                <a:r>
                  <a:rPr lang="en-US" sz="2400" dirty="0" smtClean="0"/>
                  <a:t>=0</a:t>
                </a:r>
                <a:r>
                  <a:rPr lang="en-US" sz="2400" baseline="30000" dirty="0" smtClean="0"/>
                  <a:t> </a:t>
                </a:r>
                <a:r>
                  <a:rPr lang="en-US" sz="2400" dirty="0"/>
                  <a:t>……. (1)</a:t>
                </a:r>
                <a:r>
                  <a:rPr lang="en-US" sz="2400" baseline="30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Equation (1) is the differential equation of a damped harmonic oscillator.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196752"/>
                <a:ext cx="8503920" cy="5328592"/>
              </a:xfrm>
              <a:blipFill rotWithShape="1">
                <a:blip r:embed="rId2"/>
                <a:stretch>
                  <a:fillRect l="-789" t="-1259" b="-443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6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632815"/>
            <a:ext cx="6408712" cy="538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839" y="980728"/>
            <a:ext cx="872603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3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1752" y="0"/>
                <a:ext cx="8534400" cy="98755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IN" b="1" dirty="0" smtClean="0"/>
                  <a:t/>
                </a:r>
                <a:br>
                  <a:rPr lang="en-IN" b="1" dirty="0" smtClean="0"/>
                </a:br>
                <a:r>
                  <a:rPr lang="en-IN" b="1" dirty="0" smtClean="0"/>
                  <a:t/>
                </a:r>
                <a:br>
                  <a:rPr lang="en-IN" b="1" dirty="0" smtClean="0"/>
                </a:br>
                <a:r>
                  <a:rPr lang="en-IN" b="1" dirty="0"/>
                  <a:t/>
                </a:r>
                <a:br>
                  <a:rPr lang="en-IN" b="1" dirty="0"/>
                </a:br>
                <a:r>
                  <a:rPr lang="en-IN" b="1" dirty="0" smtClean="0"/>
                  <a:t/>
                </a:r>
                <a:br>
                  <a:rPr lang="en-IN" b="1" dirty="0" smtClean="0"/>
                </a:br>
                <a:r>
                  <a:rPr lang="en-IN" b="1" dirty="0" smtClean="0"/>
                  <a:t>Case 1: Over damped </a:t>
                </a:r>
                <a:r>
                  <a:rPr lang="en-IN" dirty="0" smtClean="0"/>
                  <a:t>( k</a:t>
                </a:r>
                <a:r>
                  <a:rPr lang="el-GR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)</a:t>
                </a:r>
                <a:br>
                  <a:rPr lang="en-IN" dirty="0" smtClean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1752" y="0"/>
                <a:ext cx="8534400" cy="987552"/>
              </a:xfrm>
              <a:blipFill rotWithShape="1">
                <a:blip r:embed="rId2"/>
                <a:stretch>
                  <a:fillRect t="-194444" b="-197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4918320" cy="4572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If the damping is </a:t>
                </a:r>
                <a:r>
                  <a:rPr lang="en-US" dirty="0" err="1" smtClean="0"/>
                  <a:t>high,ie</a:t>
                </a:r>
                <a:r>
                  <a:rPr lang="en-US" dirty="0" smtClean="0"/>
                  <a:t>:-</a:t>
                </a:r>
                <a:r>
                  <a:rPr lang="en-IN" dirty="0"/>
                  <a:t>( k</a:t>
                </a:r>
                <a:r>
                  <a:rPr lang="el-GR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), let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IN" dirty="0"/>
                              <m:t>k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dirty="0" smtClean="0"/>
                  <a:t>  =</a:t>
                </a:r>
                <a:r>
                  <a:rPr lang="el-GR" dirty="0" smtClean="0"/>
                  <a:t>β</a:t>
                </a:r>
                <a:r>
                  <a:rPr lang="en-US" dirty="0" smtClean="0"/>
                  <a:t> is a real quantity. </a:t>
                </a:r>
                <a:r>
                  <a:rPr lang="en-US" dirty="0" err="1" smtClean="0"/>
                  <a:t>Eqn</a:t>
                </a:r>
                <a:r>
                  <a:rPr lang="en-US" dirty="0" smtClean="0"/>
                  <a:t> (2) becomes </a:t>
                </a:r>
              </a:p>
              <a:p>
                <a:pPr marL="0" indent="0">
                  <a:buNone/>
                </a:pPr>
                <a:r>
                  <a:rPr lang="en-US" dirty="0" smtClean="0"/>
                  <a:t>x</a:t>
                </a:r>
                <a:r>
                  <a:rPr lang="en-US" dirty="0"/>
                  <a:t>= </a:t>
                </a:r>
                <a:r>
                  <a:rPr lang="en-IN" dirty="0" smtClean="0"/>
                  <a:t> </a:t>
                </a:r>
                <a:r>
                  <a:rPr lang="en-IN" dirty="0"/>
                  <a:t>A</a:t>
                </a:r>
                <a:r>
                  <a:rPr lang="en-IN" baseline="-25000" dirty="0"/>
                  <a:t>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+ A</a:t>
                </a:r>
                <a:r>
                  <a:rPr lang="en-IN" baseline="-25000" dirty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)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/>
                </a:r>
                <a:br>
                  <a:rPr lang="en-IN" dirty="0"/>
                </a:br>
                <a:r>
                  <a:rPr lang="en-US" dirty="0" smtClean="0"/>
                  <a:t>Since </a:t>
                </a:r>
                <a:r>
                  <a:rPr lang="en-IN" dirty="0"/>
                  <a:t>( k</a:t>
                </a:r>
                <a:r>
                  <a:rPr lang="el-GR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) </a:t>
                </a:r>
                <a:r>
                  <a:rPr lang="en-US" dirty="0" smtClean="0"/>
                  <a:t>both </a:t>
                </a:r>
                <a:r>
                  <a:rPr lang="en-US" dirty="0"/>
                  <a:t>the terms on the R.H.S decrease exponentially with time without </a:t>
                </a:r>
                <a:r>
                  <a:rPr lang="en-US" dirty="0" smtClean="0"/>
                  <a:t>changing </a:t>
                </a:r>
                <a:r>
                  <a:rPr lang="en-IN" dirty="0" smtClean="0"/>
                  <a:t>direction.</a:t>
                </a:r>
              </a:p>
              <a:p>
                <a:r>
                  <a:rPr lang="en-US" dirty="0"/>
                  <a:t>Thus the motion is non-oscillatory.</a:t>
                </a:r>
              </a:p>
              <a:p>
                <a:r>
                  <a:rPr lang="en-US" dirty="0"/>
                  <a:t>Such a motion is called </a:t>
                </a:r>
                <a:r>
                  <a:rPr lang="en-US" b="1" i="1" dirty="0"/>
                  <a:t>dead beat </a:t>
                </a:r>
                <a:r>
                  <a:rPr lang="en-US" dirty="0"/>
                  <a:t>or </a:t>
                </a:r>
                <a:r>
                  <a:rPr lang="en-US" b="1" i="1" dirty="0"/>
                  <a:t>aperiodic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: dead </a:t>
                </a:r>
                <a:r>
                  <a:rPr lang="en-US" dirty="0"/>
                  <a:t>beat galvanometer</a:t>
                </a:r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4918320" cy="4572000"/>
              </a:xfrm>
              <a:blipFill rotWithShape="1">
                <a:blip r:embed="rId3"/>
                <a:stretch>
                  <a:fillRect l="-1861" t="-2400" r="-3102" b="-1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64190"/>
            <a:ext cx="3528392" cy="337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3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1" dirty="0" smtClean="0"/>
                  <a:t>Case 2: Critically damped </a:t>
                </a:r>
                <a:r>
                  <a:rPr lang="en-IN" dirty="0" smtClean="0"/>
                  <a:t>( </a:t>
                </a:r>
                <a:r>
                  <a:rPr lang="en-IN" dirty="0"/>
                  <a:t>k</a:t>
                </a:r>
                <a:r>
                  <a:rPr lang="el-GR" dirty="0"/>
                  <a:t> </a:t>
                </a:r>
                <a:r>
                  <a:rPr lang="en-US" dirty="0" smtClean="0"/>
                  <a:t>=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7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If </a:t>
                </a:r>
                <a:r>
                  <a:rPr lang="en-IN" dirty="0" smtClean="0"/>
                  <a:t>k</a:t>
                </a:r>
                <a:r>
                  <a:rPr lang="el-GR" dirty="0" smtClean="0"/>
                  <a:t> </a:t>
                </a:r>
                <a:r>
                  <a:rPr lang="en-US" dirty="0" smtClean="0"/>
                  <a:t> =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 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IN" dirty="0"/>
                              <m:t>k</m:t>
                            </m:r>
                          </m:e>
                          <m:sup>
                            <m:r>
                              <a:rPr lang="en-IN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IN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dirty="0" smtClean="0"/>
                  <a:t>  =0, equation (2) becomes  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IN" dirty="0" smtClean="0"/>
                  <a:t>=B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</m:t>
                        </m:r>
                        <m:r>
                          <a:rPr lang="en-US" i="1" dirty="0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US" dirty="0"/>
                  <a:t>Since the above equation has only one constant , it does not form the solution of the </a:t>
                </a:r>
                <a:r>
                  <a:rPr lang="en-US" dirty="0" smtClean="0"/>
                  <a:t>second </a:t>
                </a:r>
                <a:r>
                  <a:rPr lang="en-IN" dirty="0" smtClean="0"/>
                  <a:t>order </a:t>
                </a:r>
                <a:r>
                  <a:rPr lang="en-IN" dirty="0"/>
                  <a:t>differential equation</a:t>
                </a:r>
                <a:r>
                  <a:rPr lang="en-IN" dirty="0" smtClean="0"/>
                  <a:t>.</a:t>
                </a:r>
              </a:p>
              <a:p>
                <a:r>
                  <a:rPr lang="en-IN" dirty="0"/>
                  <a:t>put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IN" dirty="0"/>
                              <m:t>k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dirty="0" smtClean="0"/>
                  <a:t> =h, a </a:t>
                </a:r>
                <a:r>
                  <a:rPr lang="en-IN" dirty="0"/>
                  <a:t>very small </a:t>
                </a:r>
                <a:r>
                  <a:rPr lang="en-IN" dirty="0" smtClean="0"/>
                  <a:t>quantity,</a:t>
                </a:r>
              </a:p>
              <a:p>
                <a:r>
                  <a:rPr lang="en-US" dirty="0" smtClean="0"/>
                  <a:t>x=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( A</a:t>
                </a:r>
                <a:r>
                  <a:rPr lang="en-IN" baseline="-25000" dirty="0" smtClean="0"/>
                  <a:t>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IN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+ A</a:t>
                </a:r>
                <a:r>
                  <a:rPr lang="en-IN" baseline="-25000" dirty="0" smtClean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baseline="-25000" dirty="0" smtClean="0"/>
                  <a:t> </a:t>
                </a:r>
                <a:r>
                  <a:rPr lang="en-IN" dirty="0" smtClean="0"/>
                  <a:t>  ) </a:t>
                </a:r>
              </a:p>
              <a:p>
                <a:r>
                  <a:rPr lang="en-IN" baseline="-25000" dirty="0" smtClean="0"/>
                  <a:t>X=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IN" dirty="0"/>
                  <a:t> (</a:t>
                </a:r>
                <a:r>
                  <a:rPr lang="en-IN" dirty="0" smtClean="0"/>
                  <a:t>A</a:t>
                </a:r>
                <a:r>
                  <a:rPr lang="en-IN" baseline="-25000" dirty="0" smtClean="0"/>
                  <a:t>1 </a:t>
                </a:r>
                <a:r>
                  <a:rPr lang="en-IN" dirty="0" smtClean="0"/>
                  <a:t>( 1+ht) +</a:t>
                </a:r>
                <a:r>
                  <a:rPr lang="en-IN" dirty="0"/>
                  <a:t> </a:t>
                </a:r>
                <a:r>
                  <a:rPr lang="en-IN" dirty="0" smtClean="0"/>
                  <a:t>A</a:t>
                </a:r>
                <a:r>
                  <a:rPr lang="en-IN" baseline="-25000" dirty="0" smtClean="0"/>
                  <a:t>2 </a:t>
                </a:r>
                <a:r>
                  <a:rPr lang="en-IN" dirty="0"/>
                  <a:t>( </a:t>
                </a:r>
                <a:r>
                  <a:rPr lang="en-IN" dirty="0" smtClean="0"/>
                  <a:t>1-ht</a:t>
                </a:r>
                <a:r>
                  <a:rPr lang="en-IN" dirty="0"/>
                  <a:t>) </a:t>
                </a:r>
                <a:r>
                  <a:rPr lang="en-IN" dirty="0" smtClean="0"/>
                  <a:t>) </a:t>
                </a:r>
              </a:p>
              <a:p>
                <a:r>
                  <a:rPr lang="en-IN" dirty="0"/>
                  <a:t>x</a:t>
                </a:r>
                <a:r>
                  <a:rPr lang="en-IN" dirty="0" smtClean="0"/>
                  <a:t>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IN" dirty="0" smtClean="0"/>
                  <a:t>[</a:t>
                </a:r>
                <a:r>
                  <a:rPr lang="en-IN" dirty="0"/>
                  <a:t> (</a:t>
                </a:r>
                <a:r>
                  <a:rPr lang="en-IN" dirty="0" smtClean="0"/>
                  <a:t>A</a:t>
                </a:r>
                <a:r>
                  <a:rPr lang="en-IN" baseline="-25000" dirty="0" smtClean="0"/>
                  <a:t>1 </a:t>
                </a:r>
                <a:r>
                  <a:rPr lang="en-IN" dirty="0" smtClean="0"/>
                  <a:t> + A</a:t>
                </a:r>
                <a:r>
                  <a:rPr lang="en-IN" baseline="-25000" dirty="0" smtClean="0"/>
                  <a:t>2 </a:t>
                </a:r>
                <a:r>
                  <a:rPr lang="en-IN" dirty="0" smtClean="0"/>
                  <a:t> ) +h</a:t>
                </a:r>
                <a:r>
                  <a:rPr lang="en-IN" dirty="0"/>
                  <a:t> (A</a:t>
                </a:r>
                <a:r>
                  <a:rPr lang="en-IN" baseline="-25000" dirty="0"/>
                  <a:t>1 </a:t>
                </a:r>
                <a:r>
                  <a:rPr lang="en-IN" dirty="0"/>
                  <a:t> </a:t>
                </a:r>
                <a:r>
                  <a:rPr lang="en-IN" dirty="0" smtClean="0"/>
                  <a:t>- </a:t>
                </a:r>
                <a:r>
                  <a:rPr lang="en-IN" dirty="0"/>
                  <a:t>A</a:t>
                </a:r>
                <a:r>
                  <a:rPr lang="en-IN" baseline="-25000" dirty="0"/>
                  <a:t>2 </a:t>
                </a:r>
                <a:r>
                  <a:rPr lang="en-IN" dirty="0"/>
                  <a:t> </a:t>
                </a:r>
                <a:r>
                  <a:rPr lang="en-IN" dirty="0" smtClean="0"/>
                  <a:t>)t]</a:t>
                </a:r>
              </a:p>
              <a:p>
                <a:r>
                  <a:rPr lang="en-US" dirty="0" smtClean="0"/>
                  <a:t>x=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dirty="0" smtClean="0"/>
                  <a:t>(D + Et)   , since </a:t>
                </a:r>
                <a:r>
                  <a:rPr lang="en-IN" dirty="0"/>
                  <a:t>A</a:t>
                </a:r>
                <a:r>
                  <a:rPr lang="en-IN" baseline="-25000" dirty="0"/>
                  <a:t>1 </a:t>
                </a:r>
                <a:r>
                  <a:rPr lang="en-IN" dirty="0"/>
                  <a:t> + A</a:t>
                </a:r>
                <a:r>
                  <a:rPr lang="en-IN" baseline="-25000" dirty="0"/>
                  <a:t>2 </a:t>
                </a:r>
                <a:r>
                  <a:rPr lang="en-IN" baseline="-25000" dirty="0" smtClean="0"/>
                  <a:t>= </a:t>
                </a:r>
                <a:r>
                  <a:rPr lang="en-IN" dirty="0" smtClean="0"/>
                  <a:t> C, </a:t>
                </a:r>
                <a:r>
                  <a:rPr lang="en-IN" dirty="0"/>
                  <a:t>h (A</a:t>
                </a:r>
                <a:r>
                  <a:rPr lang="en-IN" baseline="-25000" dirty="0"/>
                  <a:t>1 </a:t>
                </a:r>
                <a:r>
                  <a:rPr lang="en-IN" dirty="0"/>
                  <a:t> </a:t>
                </a:r>
                <a:r>
                  <a:rPr lang="en-IN" dirty="0" smtClean="0"/>
                  <a:t>- </a:t>
                </a:r>
                <a:r>
                  <a:rPr lang="en-IN" dirty="0"/>
                  <a:t>A</a:t>
                </a:r>
                <a:r>
                  <a:rPr lang="en-IN" baseline="-25000" dirty="0"/>
                  <a:t>2 </a:t>
                </a:r>
                <a:r>
                  <a:rPr lang="en-IN" dirty="0"/>
                  <a:t> </a:t>
                </a:r>
                <a:r>
                  <a:rPr lang="en-IN" dirty="0" smtClean="0"/>
                  <a:t>) =E, constants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645" t="-133" b="-4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4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60648"/>
            <a:ext cx="5566392" cy="5838400"/>
          </a:xfrm>
        </p:spPr>
        <p:txBody>
          <a:bodyPr>
            <a:normAutofit fontScale="92500"/>
          </a:bodyPr>
          <a:lstStyle/>
          <a:p>
            <a:r>
              <a:rPr lang="en-US" dirty="0"/>
              <a:t>This equation shows that initially the displacement increases due to the factor </a:t>
            </a:r>
            <a:r>
              <a:rPr lang="en-US" dirty="0" err="1"/>
              <a:t>D+Et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But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time elapses, the exponential term becomes relatively more important and the </a:t>
            </a:r>
            <a:r>
              <a:rPr lang="en-US" dirty="0" smtClean="0"/>
              <a:t>displacement returns </a:t>
            </a:r>
            <a:r>
              <a:rPr lang="en-US" dirty="0"/>
              <a:t>continuously from the maximum value to zero, rather faster than over damped. </a:t>
            </a:r>
            <a:r>
              <a:rPr lang="en-US" dirty="0" smtClean="0"/>
              <a:t> </a:t>
            </a:r>
            <a:r>
              <a:rPr lang="en-US" dirty="0"/>
              <a:t>The motion thus becomes just aperiodic or non-oscillatory.</a:t>
            </a:r>
          </a:p>
          <a:p>
            <a:r>
              <a:rPr lang="en-US" dirty="0"/>
              <a:t>This is called critical damping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galvanometer, voltmeter , speedometer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82" y="1988840"/>
            <a:ext cx="295232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1" dirty="0"/>
                  <a:t>Case </a:t>
                </a:r>
                <a:r>
                  <a:rPr lang="en-IN" b="1" dirty="0" smtClean="0"/>
                  <a:t>3: Under </a:t>
                </a:r>
                <a:r>
                  <a:rPr lang="en-IN" b="1" dirty="0"/>
                  <a:t>damped </a:t>
                </a:r>
                <a:r>
                  <a:rPr lang="en-IN" dirty="0"/>
                  <a:t>( k</a:t>
                </a:r>
                <a:r>
                  <a:rPr lang="el-GR" dirty="0"/>
                  <a:t> </a:t>
                </a:r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)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7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r>
                  <a:rPr lang="en-US" sz="7200" dirty="0" smtClean="0"/>
                  <a:t>If </a:t>
                </a:r>
                <a:r>
                  <a:rPr lang="en-IN" sz="7200" dirty="0"/>
                  <a:t>k</a:t>
                </a:r>
                <a:r>
                  <a:rPr lang="el-GR" sz="7200" dirty="0"/>
                  <a:t> </a:t>
                </a:r>
                <a:r>
                  <a:rPr lang="en-US" sz="72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7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200" dirty="0"/>
                          <m:t>ω</m:t>
                        </m:r>
                      </m:e>
                      <m:sub>
                        <m:r>
                          <a:rPr lang="en-US" sz="7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7200" dirty="0" smtClean="0"/>
                  <a:t> 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7200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72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7200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IN" sz="720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7200" b="0" i="1" dirty="0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IN" sz="72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7200" i="1" dirty="0" smtClean="0">
                                <a:latin typeface="Cambria Math"/>
                              </a:rPr>
                              <m:t>ω</m:t>
                            </m:r>
                            <m:r>
                              <a:rPr lang="en-US" sz="7200" b="0" i="1" baseline="-25000" dirty="0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IN" sz="720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7200" dirty="0" smtClean="0"/>
                  <a:t> =</a:t>
                </a:r>
                <a:r>
                  <a:rPr lang="en-IN" sz="72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7200" i="1" dirty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7200" b="0" i="1" dirty="0" smtClean="0">
                            <a:latin typeface="Cambria Math"/>
                          </a:rPr>
                          <m:t>−(</m:t>
                        </m:r>
                        <m:sSup>
                          <m:sSupPr>
                            <m:ctrlPr>
                              <a:rPr lang="en-IN" sz="72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7200" i="1" dirty="0">
                                <a:latin typeface="Cambria Math"/>
                              </a:rPr>
                              <m:t>ω</m:t>
                            </m:r>
                            <m:r>
                              <a:rPr lang="en-US" sz="7200" i="1" baseline="-25000" dirty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IN" sz="72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7200" i="1" dirty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IN" sz="72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7200" i="1" dirty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IN" sz="72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7200" b="0" i="1" dirty="0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r>
                  <a:rPr lang="en-IN" sz="7200" dirty="0" smtClean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7200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7200" b="0" i="1" dirty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7200" i="1" dirty="0">
                            <a:latin typeface="Cambria Math"/>
                          </a:rPr>
                          <m:t>ω</m:t>
                        </m:r>
                        <m:r>
                          <a:rPr lang="en-US" sz="7200" b="0" i="1" baseline="30000" dirty="0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sz="7200" dirty="0" smtClean="0"/>
                  <a:t> =±i</a:t>
                </a:r>
                <a:r>
                  <a:rPr lang="el-GR" sz="7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7200" i="1" dirty="0">
                        <a:latin typeface="Cambria Math"/>
                      </a:rPr>
                      <m:t>ω</m:t>
                    </m:r>
                  </m:oMath>
                </a14:m>
                <a:endParaRPr lang="en-US" sz="7200" dirty="0" smtClean="0"/>
              </a:p>
              <a:p>
                <a:r>
                  <a:rPr lang="en-US" sz="7200" dirty="0" smtClean="0"/>
                  <a:t>So x=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7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7200" b="0" i="1" smtClean="0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sz="7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/>
                          </a:rPr>
                          <m:t>(</m:t>
                        </m:r>
                        <m:r>
                          <a:rPr lang="en-US" sz="7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𝑖</m:t>
                        </m:r>
                        <m:r>
                          <a:rPr lang="el-GR" sz="7200" i="1">
                            <a:latin typeface="Cambria Math"/>
                          </a:rPr>
                          <m:t>𝜔</m:t>
                        </m:r>
                        <m:r>
                          <a:rPr lang="en-US" sz="72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7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7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72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7200" i="1" dirty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72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7200" i="1" dirty="0">
                            <a:latin typeface="Cambria Math"/>
                          </a:rPr>
                          <m:t>−</m:t>
                        </m:r>
                        <m:r>
                          <a:rPr lang="en-US" sz="7200" i="1" dirty="0">
                            <a:latin typeface="Cambria Math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l-GR" sz="7200" i="1" dirty="0">
                            <a:latin typeface="Cambria Math"/>
                          </a:rPr>
                          <m:t>ω</m:t>
                        </m:r>
                        <m:r>
                          <a:rPr lang="en-US" sz="7200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7200" dirty="0" smtClean="0"/>
                  <a:t>) …………(3)</a:t>
                </a:r>
              </a:p>
              <a:p>
                <a:r>
                  <a:rPr lang="en-US" sz="7200" dirty="0" smtClean="0"/>
                  <a:t>x=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−</m:t>
                        </m:r>
                        <m:r>
                          <a:rPr lang="en-US" sz="7200" i="1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IN" sz="7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/>
                          </a:rPr>
                          <m:t>[</m:t>
                        </m:r>
                        <m:r>
                          <a:rPr lang="en-US" sz="7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7200" dirty="0" smtClean="0"/>
                  <a:t>(cos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 smtClean="0"/>
                  <a:t> + i sin</a:t>
                </a:r>
                <a:r>
                  <a:rPr lang="el-GR" sz="7200" dirty="0"/>
                  <a:t>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 smtClean="0"/>
                  <a:t>) +   A</a:t>
                </a:r>
                <a:r>
                  <a:rPr lang="en-IN" sz="7200" baseline="-25000" dirty="0" smtClean="0"/>
                  <a:t>2</a:t>
                </a:r>
                <a:r>
                  <a:rPr lang="en-IN" sz="7200" dirty="0"/>
                  <a:t> (cos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/>
                  <a:t> </a:t>
                </a:r>
                <a:r>
                  <a:rPr lang="en-IN" sz="7200" dirty="0" smtClean="0"/>
                  <a:t>- </a:t>
                </a:r>
                <a:r>
                  <a:rPr lang="en-IN" sz="7200" dirty="0"/>
                  <a:t>i sin</a:t>
                </a:r>
                <a:r>
                  <a:rPr lang="el-GR" sz="7200" dirty="0"/>
                  <a:t>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 smtClean="0"/>
                  <a:t>)]</a:t>
                </a:r>
              </a:p>
              <a:p>
                <a:pPr marL="0" indent="0">
                  <a:buNone/>
                </a:pPr>
                <a:r>
                  <a:rPr lang="en-IN" sz="7200" dirty="0" smtClean="0"/>
                  <a:t>      =</a:t>
                </a:r>
                <a:r>
                  <a:rPr lang="en-US" sz="7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−</m:t>
                        </m:r>
                        <m:r>
                          <a:rPr lang="en-US" sz="7200" i="1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IN" sz="7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/>
                          </a:rPr>
                          <m:t>[</m:t>
                        </m:r>
                        <m:r>
                          <a:rPr lang="en-US" sz="7200" b="0" i="1" smtClean="0">
                            <a:latin typeface="Cambria Math"/>
                          </a:rPr>
                          <m:t>(</m:t>
                        </m:r>
                        <m:r>
                          <a:rPr lang="en-US" sz="7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7200" dirty="0" smtClean="0"/>
                  <a:t>+ A</a:t>
                </a:r>
                <a:r>
                  <a:rPr lang="en-IN" sz="7200" baseline="-25000" dirty="0" smtClean="0"/>
                  <a:t>2</a:t>
                </a:r>
                <a:r>
                  <a:rPr lang="en-IN" sz="7200" dirty="0" smtClean="0"/>
                  <a:t>  ) </a:t>
                </a:r>
                <a:r>
                  <a:rPr lang="en-IN" sz="7200" dirty="0" err="1" smtClean="0"/>
                  <a:t>cos</a:t>
                </a:r>
                <a:r>
                  <a:rPr lang="en-IN" sz="7200" dirty="0" smtClean="0"/>
                  <a:t>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/>
                  <a:t> </a:t>
                </a:r>
                <a:r>
                  <a:rPr lang="en-IN" sz="7200" dirty="0" smtClean="0"/>
                  <a:t>+i( A</a:t>
                </a:r>
                <a:r>
                  <a:rPr lang="en-IN" sz="7200" baseline="-25000" dirty="0" smtClean="0"/>
                  <a:t>1</a:t>
                </a:r>
                <a:r>
                  <a:rPr lang="en-IN" sz="7200" dirty="0" smtClean="0"/>
                  <a:t>- A</a:t>
                </a:r>
                <a:r>
                  <a:rPr lang="en-IN" sz="7200" baseline="-25000" dirty="0" smtClean="0"/>
                  <a:t>2</a:t>
                </a:r>
                <a:r>
                  <a:rPr lang="en-IN" sz="7200" dirty="0" smtClean="0"/>
                  <a:t>) </a:t>
                </a:r>
                <a:r>
                  <a:rPr lang="en-IN" sz="7200" dirty="0"/>
                  <a:t>sin</a:t>
                </a:r>
                <a:r>
                  <a:rPr lang="el-GR" sz="7200" dirty="0"/>
                  <a:t>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 smtClean="0"/>
                  <a:t>)] ,</a:t>
                </a:r>
                <a:r>
                  <a:rPr lang="en-US" sz="7200" dirty="0"/>
                  <a:t> x being a real quantity, </a:t>
                </a:r>
                <a:r>
                  <a:rPr lang="en-US" sz="7200" dirty="0" smtClean="0"/>
                  <a:t>     both </a:t>
                </a:r>
                <a:r>
                  <a:rPr lang="en-US" sz="7200" dirty="0"/>
                  <a:t>(A1 + A2) and i (A1- A2) must be real.</a:t>
                </a:r>
              </a:p>
              <a:p>
                <a:pPr marL="0" indent="0">
                  <a:buNone/>
                </a:pPr>
                <a:r>
                  <a:rPr lang="en-US" sz="7200" dirty="0" smtClean="0"/>
                  <a:t>x=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−</m:t>
                        </m:r>
                        <m:r>
                          <a:rPr lang="en-US" sz="7200" i="1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IN" sz="7200" dirty="0"/>
                  <a:t> </a:t>
                </a:r>
                <a:r>
                  <a:rPr lang="en-IN" sz="7200" dirty="0" smtClean="0"/>
                  <a:t>(C </a:t>
                </a:r>
                <a:r>
                  <a:rPr lang="en-IN" sz="7200" dirty="0" err="1" smtClean="0"/>
                  <a:t>cos</a:t>
                </a:r>
                <a:r>
                  <a:rPr lang="en-IN" sz="7200" dirty="0" smtClean="0"/>
                  <a:t>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/>
                  <a:t> </a:t>
                </a:r>
                <a:r>
                  <a:rPr lang="en-IN" sz="7200" dirty="0" smtClean="0"/>
                  <a:t>+D sin</a:t>
                </a:r>
                <a:r>
                  <a:rPr lang="el-GR" sz="7200" dirty="0" smtClean="0"/>
                  <a:t>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 smtClean="0"/>
                  <a:t>) ………..(4)</a:t>
                </a:r>
              </a:p>
              <a:p>
                <a:r>
                  <a:rPr lang="en-US" sz="7200" dirty="0" smtClean="0"/>
                  <a:t>Applying the initial boundary conditions t=0, x=a, we get , a= C</a:t>
                </a:r>
              </a:p>
              <a:p>
                <a:r>
                  <a:rPr lang="en-US" sz="7200" dirty="0" smtClean="0"/>
                  <a:t>Applying t=0, 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72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sz="7200" dirty="0" smtClean="0"/>
                  <a:t> =0, we get, 0=</a:t>
                </a:r>
                <a:r>
                  <a:rPr lang="el-GR" sz="7200" dirty="0"/>
                  <a:t>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</m:oMath>
                </a14:m>
                <a:r>
                  <a:rPr lang="en-IN" sz="7200" dirty="0" smtClean="0"/>
                  <a:t>D+ (-k) C </a:t>
                </a:r>
              </a:p>
              <a:p>
                <a:pPr marL="0" indent="0">
                  <a:buNone/>
                </a:pPr>
                <a:r>
                  <a:rPr lang="en-IN" sz="7200" dirty="0"/>
                  <a:t> </a:t>
                </a:r>
                <a:r>
                  <a:rPr lang="en-IN" sz="7200" dirty="0" smtClean="0"/>
                  <a:t>or 0=</a:t>
                </a:r>
                <a:r>
                  <a:rPr lang="el-GR" sz="7200" dirty="0"/>
                  <a:t>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</m:oMath>
                </a14:m>
                <a:r>
                  <a:rPr lang="en-IN" sz="7200" dirty="0"/>
                  <a:t>D+ </a:t>
                </a:r>
                <a:r>
                  <a:rPr lang="en-IN" sz="7200" dirty="0" smtClean="0"/>
                  <a:t>-</a:t>
                </a:r>
                <a:r>
                  <a:rPr lang="en-IN" sz="7200" dirty="0" err="1" smtClean="0"/>
                  <a:t>ka</a:t>
                </a:r>
                <a:r>
                  <a:rPr lang="en-IN" sz="7200" dirty="0" smtClean="0"/>
                  <a:t> ,</a:t>
                </a:r>
                <a:r>
                  <a:rPr lang="en-US" sz="7200" dirty="0"/>
                  <a:t> ie: 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/>
                          </a:rPr>
                          <m:t>𝑘𝑎</m:t>
                        </m:r>
                      </m:num>
                      <m:den>
                        <m:r>
                          <a:rPr lang="el-GR" sz="7200" i="1">
                            <a:latin typeface="Cambria Math"/>
                          </a:rPr>
                          <m:t>𝜔</m:t>
                        </m:r>
                      </m:den>
                    </m:f>
                  </m:oMath>
                </a14:m>
                <a:endParaRPr lang="en-IN" sz="7200" dirty="0"/>
              </a:p>
              <a:p>
                <a:pPr marL="0" indent="0">
                  <a:buNone/>
                </a:pPr>
                <a:r>
                  <a:rPr lang="en-US" sz="7200" dirty="0" smtClean="0"/>
                  <a:t>Equation (4) becomes, </a:t>
                </a:r>
                <a:r>
                  <a:rPr lang="en-US" sz="7200" dirty="0"/>
                  <a:t>x=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−</m:t>
                        </m:r>
                        <m:r>
                          <a:rPr lang="en-US" sz="7200" i="1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IN" sz="7200" dirty="0"/>
                  <a:t> </a:t>
                </a:r>
                <a:r>
                  <a:rPr lang="en-IN" sz="7200" dirty="0" smtClean="0"/>
                  <a:t>(a </a:t>
                </a:r>
                <a:r>
                  <a:rPr lang="en-IN" sz="7200" dirty="0" err="1"/>
                  <a:t>cos</a:t>
                </a:r>
                <a:r>
                  <a:rPr lang="en-IN" sz="7200" dirty="0" smtClean="0"/>
                  <a:t>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/>
                  <a:t> </a:t>
                </a:r>
                <a:r>
                  <a:rPr lang="en-IN" sz="7200" dirty="0" smtClean="0"/>
                  <a:t>+</a:t>
                </a:r>
                <a:r>
                  <a:rPr lang="en-US" sz="7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/>
                          </a:rPr>
                          <m:t>𝑘𝑎</m:t>
                        </m:r>
                      </m:num>
                      <m:den>
                        <m:r>
                          <a:rPr lang="el-GR" sz="7200" i="1">
                            <a:latin typeface="Cambria Math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IN" sz="7200" dirty="0" smtClean="0"/>
                  <a:t> </a:t>
                </a:r>
                <a:r>
                  <a:rPr lang="en-IN" sz="7200" dirty="0"/>
                  <a:t>sin</a:t>
                </a:r>
                <a:r>
                  <a:rPr lang="el-GR" sz="7200" dirty="0"/>
                  <a:t>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 smtClean="0"/>
                  <a:t>)</a:t>
                </a:r>
                <a:endParaRPr lang="en-IN" sz="7200" baseline="30000" dirty="0" smtClean="0"/>
              </a:p>
              <a:p>
                <a:pPr marL="0" indent="0">
                  <a:buNone/>
                </a:pPr>
                <a:r>
                  <a:rPr lang="en-US" sz="7200" dirty="0" smtClean="0"/>
                  <a:t>			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72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l-GR" sz="7200" i="1">
                            <a:latin typeface="Cambria Math"/>
                          </a:rPr>
                          <m:t>𝜔</m:t>
                        </m:r>
                      </m:den>
                    </m:f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−</m:t>
                        </m:r>
                        <m:r>
                          <a:rPr lang="en-US" sz="7200" i="1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IN" sz="7200" dirty="0"/>
                  <a:t> </a:t>
                </a:r>
                <a:r>
                  <a:rPr lang="en-IN" sz="7200" dirty="0" smtClean="0"/>
                  <a:t>(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</m:oMath>
                </a14:m>
                <a:r>
                  <a:rPr lang="en-IN" sz="7200" dirty="0" smtClean="0"/>
                  <a:t> </a:t>
                </a:r>
                <a:r>
                  <a:rPr lang="en-IN" sz="7200" dirty="0" err="1"/>
                  <a:t>cos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/>
                  <a:t> +</a:t>
                </a:r>
                <a:r>
                  <a:rPr lang="en-US" sz="7200" dirty="0"/>
                  <a:t> </a:t>
                </a:r>
                <a:r>
                  <a:rPr lang="en-US" sz="7200" dirty="0" smtClean="0"/>
                  <a:t>k </a:t>
                </a:r>
                <a:r>
                  <a:rPr lang="en-IN" sz="7200" dirty="0" smtClean="0"/>
                  <a:t>sin</a:t>
                </a:r>
                <a:r>
                  <a:rPr lang="el-GR" sz="7200" dirty="0" smtClean="0"/>
                  <a:t>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 smtClean="0"/>
                  <a:t>)   </a:t>
                </a:r>
              </a:p>
              <a:p>
                <a:pPr marL="0" indent="0">
                  <a:buNone/>
                </a:pPr>
                <a:r>
                  <a:rPr lang="en-IN" sz="7200" dirty="0"/>
                  <a:t>	</a:t>
                </a:r>
                <a:r>
                  <a:rPr lang="en-IN" sz="7200" dirty="0" smtClean="0"/>
                  <a:t>	</a:t>
                </a:r>
                <a:r>
                  <a:rPr lang="en-IN" sz="7200" dirty="0"/>
                  <a:t> Since </a:t>
                </a:r>
                <a:r>
                  <a:rPr lang="el-GR" sz="7200" dirty="0"/>
                  <a:t>ω</a:t>
                </a:r>
                <a:r>
                  <a:rPr lang="en-US" sz="7200" baseline="30000" dirty="0"/>
                  <a:t>2 </a:t>
                </a:r>
                <a:r>
                  <a:rPr lang="en-US" sz="7200" dirty="0"/>
                  <a:t> +k</a:t>
                </a:r>
                <a:r>
                  <a:rPr lang="en-US" sz="7200" baseline="30000" dirty="0"/>
                  <a:t>2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7200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7200" i="1" dirty="0">
                            <a:latin typeface="Cambria Math"/>
                          </a:rPr>
                          <m:t>ω</m:t>
                        </m:r>
                        <m:r>
                          <a:rPr lang="en-US" sz="7200" i="1" baseline="-25000" dirty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sz="72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sz="7200" i="1" dirty="0">
                        <a:latin typeface="Cambria Math"/>
                      </a:rPr>
                      <m:t> </m:t>
                    </m:r>
                    <m:r>
                      <a:rPr lang="en-US" sz="7200" b="0" i="0" dirty="0" smtClean="0">
                        <a:latin typeface="Cambria Math"/>
                      </a:rPr>
                      <m:t> , </m:t>
                    </m:r>
                    <m:r>
                      <m:rPr>
                        <m:sty m:val="p"/>
                      </m:rPr>
                      <a:rPr lang="en-US" sz="7200" b="0" i="0" dirty="0" smtClean="0">
                        <a:latin typeface="Cambria Math"/>
                      </a:rPr>
                      <m:t>So</m:t>
                    </m:r>
                    <m:r>
                      <a:rPr lang="en-US" sz="72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7200" b="0" i="0" dirty="0" smtClean="0">
                        <a:latin typeface="Cambria Math"/>
                      </a:rPr>
                      <m:t>we</m:t>
                    </m:r>
                    <m:r>
                      <a:rPr lang="en-US" sz="72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7200" b="0" i="0" dirty="0" smtClean="0">
                        <a:latin typeface="Cambria Math"/>
                      </a:rPr>
                      <m:t>can</m:t>
                    </m:r>
                    <m:r>
                      <a:rPr lang="en-US" sz="72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7200" b="0" i="0" dirty="0" smtClean="0">
                        <a:latin typeface="Cambria Math"/>
                      </a:rPr>
                      <m:t>use</m:t>
                    </m:r>
                    <m:r>
                      <a:rPr lang="en-US" sz="7200" b="0" i="0" dirty="0" smtClean="0">
                        <a:latin typeface="Cambria Math"/>
                      </a:rPr>
                      <m:t> </m:t>
                    </m:r>
                    <m:r>
                      <a:rPr lang="el-GR" sz="7200" i="1">
                        <a:latin typeface="Cambria Math"/>
                      </a:rPr>
                      <m:t>𝜔</m:t>
                    </m:r>
                  </m:oMath>
                </a14:m>
                <a:r>
                  <a:rPr lang="en-IN" sz="7200" dirty="0" smtClean="0"/>
                  <a:t>=</a:t>
                </a:r>
                <a:r>
                  <a:rPr lang="el-GR" sz="7200" dirty="0"/>
                  <a:t>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</m:oMath>
                </a14:m>
                <a:r>
                  <a:rPr lang="en-IN" sz="7200" baseline="-25000" dirty="0" smtClean="0"/>
                  <a:t>0</a:t>
                </a:r>
                <a:r>
                  <a:rPr lang="en-IN" sz="7200" dirty="0" smtClean="0"/>
                  <a:t> sin </a:t>
                </a:r>
                <a:r>
                  <a:rPr lang="el-GR" sz="7200" dirty="0" smtClean="0"/>
                  <a:t>θ</a:t>
                </a:r>
                <a:r>
                  <a:rPr lang="en-US" sz="7200" dirty="0"/>
                  <a:t> and k=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</m:oMath>
                </a14:m>
                <a:r>
                  <a:rPr lang="en-IN" sz="7200" baseline="-25000" dirty="0"/>
                  <a:t>0</a:t>
                </a:r>
                <a:r>
                  <a:rPr lang="en-IN" sz="7200" dirty="0"/>
                  <a:t> </a:t>
                </a:r>
                <a:r>
                  <a:rPr lang="en-IN" sz="7200" dirty="0" err="1"/>
                  <a:t>cos</a:t>
                </a:r>
                <a:r>
                  <a:rPr lang="en-IN" sz="7200" dirty="0"/>
                  <a:t> </a:t>
                </a:r>
                <a:r>
                  <a:rPr lang="el-GR" sz="7200" dirty="0"/>
                  <a:t>θ</a:t>
                </a:r>
                <a:r>
                  <a:rPr lang="en-US" sz="7200" dirty="0"/>
                  <a:t> </a:t>
                </a:r>
                <a:endParaRPr lang="en-IN" sz="7200" dirty="0"/>
              </a:p>
              <a:p>
                <a:pPr marL="0" indent="0">
                  <a:buNone/>
                </a:pPr>
                <a:r>
                  <a:rPr lang="en-US" sz="7200" dirty="0"/>
                  <a:t>So </a:t>
                </a:r>
                <a:r>
                  <a:rPr lang="en-US" sz="7200" dirty="0" smtClean="0"/>
                  <a:t>becomes x</a:t>
                </a:r>
                <a:r>
                  <a:rPr lang="en-US" sz="7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l-GR" sz="7200" i="1">
                            <a:latin typeface="Cambria Math"/>
                          </a:rPr>
                          <m:t>𝜔</m:t>
                        </m:r>
                      </m:den>
                    </m:f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−</m:t>
                        </m:r>
                        <m:r>
                          <a:rPr lang="en-US" sz="7200" i="1">
                            <a:latin typeface="Cambria Math"/>
                          </a:rPr>
                          <m:t>𝑘𝑡</m:t>
                        </m:r>
                      </m:sup>
                    </m:sSup>
                    <m:r>
                      <a:rPr lang="en-US" sz="7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7200" dirty="0" smtClean="0"/>
                  <a:t>(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</m:oMath>
                </a14:m>
                <a:r>
                  <a:rPr lang="en-IN" sz="7200" baseline="-25000" dirty="0"/>
                  <a:t>0</a:t>
                </a:r>
                <a:r>
                  <a:rPr lang="en-IN" sz="7200" dirty="0"/>
                  <a:t> sin </a:t>
                </a:r>
                <a:r>
                  <a:rPr lang="el-GR" sz="7200" dirty="0"/>
                  <a:t>θ</a:t>
                </a:r>
                <a:r>
                  <a:rPr lang="en-US" sz="7200" dirty="0"/>
                  <a:t> </a:t>
                </a:r>
                <a:r>
                  <a:rPr lang="en-IN" sz="7200" dirty="0"/>
                  <a:t>cos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/>
                  <a:t> </a:t>
                </a:r>
                <a:r>
                  <a:rPr lang="en-IN" sz="7200" dirty="0" smtClean="0"/>
                  <a:t>+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</m:oMath>
                </a14:m>
                <a:r>
                  <a:rPr lang="en-IN" sz="7200" baseline="-25000" dirty="0"/>
                  <a:t>0</a:t>
                </a:r>
                <a:r>
                  <a:rPr lang="en-IN" sz="7200" dirty="0"/>
                  <a:t> </a:t>
                </a:r>
                <a:r>
                  <a:rPr lang="en-IN" sz="7200" dirty="0" err="1"/>
                  <a:t>cos</a:t>
                </a:r>
                <a:r>
                  <a:rPr lang="en-IN" sz="7200" dirty="0"/>
                  <a:t> </a:t>
                </a:r>
                <a:r>
                  <a:rPr lang="el-GR" sz="7200" dirty="0"/>
                  <a:t>θ</a:t>
                </a:r>
                <a:r>
                  <a:rPr lang="en-US" sz="7200" dirty="0"/>
                  <a:t> </a:t>
                </a:r>
                <a:r>
                  <a:rPr lang="en-IN" sz="7200" dirty="0"/>
                  <a:t>sin</a:t>
                </a:r>
                <a:r>
                  <a:rPr lang="el-GR" sz="7200" dirty="0"/>
                  <a:t> 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 smtClean="0"/>
                  <a:t> ) </a:t>
                </a:r>
                <a:r>
                  <a:rPr lang="en-US" sz="7200" dirty="0" smtClean="0"/>
                  <a:t> </a:t>
                </a:r>
                <a:r>
                  <a:rPr lang="en-US" sz="7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l-GR" sz="7200" i="1">
                            <a:latin typeface="Cambria Math"/>
                          </a:rPr>
                          <m:t>𝜔</m:t>
                        </m:r>
                      </m:den>
                    </m:f>
                    <m:sSup>
                      <m:sSupPr>
                        <m:ctrlPr>
                          <a:rPr lang="en-US" sz="7200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sz="7200" i="1">
                            <a:latin typeface="Cambria Math"/>
                          </a:rPr>
                          <m:t>𝜔</m:t>
                        </m:r>
                        <m:r>
                          <m:rPr>
                            <m:nor/>
                          </m:rPr>
                          <a:rPr lang="en-IN" sz="7200" baseline="-25000" dirty="0"/>
                          <m:t>0</m:t>
                        </m:r>
                        <m:r>
                          <a:rPr lang="en-US" sz="7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7200" i="1">
                            <a:latin typeface="Cambria Math"/>
                          </a:rPr>
                          <m:t>−</m:t>
                        </m:r>
                        <m:r>
                          <a:rPr lang="en-US" sz="7200" i="1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IN" sz="7200" dirty="0" smtClean="0"/>
                  <a:t> sin (</a:t>
                </a:r>
                <a14:m>
                  <m:oMath xmlns:m="http://schemas.openxmlformats.org/officeDocument/2006/math">
                    <m:r>
                      <a:rPr lang="el-GR" sz="7200" i="1">
                        <a:latin typeface="Cambria Math"/>
                      </a:rPr>
                      <m:t>𝜔</m:t>
                    </m:r>
                    <m:r>
                      <a:rPr lang="en-US" sz="7200" i="1"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/>
                  <a:t> </a:t>
                </a:r>
                <a:r>
                  <a:rPr lang="en-IN" sz="7200" dirty="0" smtClean="0"/>
                  <a:t>+</a:t>
                </a:r>
                <a:r>
                  <a:rPr lang="el-GR" sz="7200" dirty="0"/>
                  <a:t> </a:t>
                </a:r>
                <a:r>
                  <a:rPr lang="el-GR" sz="7200" dirty="0" smtClean="0"/>
                  <a:t>θ</a:t>
                </a:r>
                <a:r>
                  <a:rPr lang="en-US" sz="72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7200" dirty="0" smtClean="0"/>
                  <a:t>Or </a:t>
                </a:r>
                <a:r>
                  <a:rPr lang="en-US" sz="7200" dirty="0" smtClean="0">
                    <a:solidFill>
                      <a:srgbClr val="FF0000"/>
                    </a:solidFill>
                  </a:rPr>
                  <a:t>x = a</a:t>
                </a:r>
                <a:r>
                  <a:rPr lang="en-US" sz="7200" baseline="-25000" dirty="0" smtClean="0">
                    <a:solidFill>
                      <a:srgbClr val="FF0000"/>
                    </a:solidFill>
                  </a:rPr>
                  <a:t>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sz="7200" baseline="-25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7200" dirty="0">
                    <a:solidFill>
                      <a:srgbClr val="FF0000"/>
                    </a:solidFill>
                  </a:rPr>
                  <a:t>sin (</a:t>
                </a:r>
                <a14:m>
                  <m:oMath xmlns:m="http://schemas.openxmlformats.org/officeDocument/2006/math">
                    <m:r>
                      <a:rPr lang="el-GR" sz="7200" i="1">
                        <a:solidFill>
                          <a:srgbClr val="FF0000"/>
                        </a:solidFill>
                        <a:latin typeface="Cambria Math"/>
                      </a:rPr>
                      <m:t>𝜔</m:t>
                    </m:r>
                    <m:r>
                      <a:rPr lang="en-US" sz="7200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IN" sz="7200" dirty="0">
                    <a:solidFill>
                      <a:srgbClr val="FF0000"/>
                    </a:solidFill>
                  </a:rPr>
                  <a:t> +</a:t>
                </a:r>
                <a:r>
                  <a:rPr lang="el-GR" sz="7200" dirty="0">
                    <a:solidFill>
                      <a:srgbClr val="FF0000"/>
                    </a:solidFill>
                  </a:rPr>
                  <a:t> θ</a:t>
                </a:r>
                <a:r>
                  <a:rPr lang="en-US" sz="7200" dirty="0">
                    <a:solidFill>
                      <a:srgbClr val="FF0000"/>
                    </a:solidFill>
                  </a:rPr>
                  <a:t>) </a:t>
                </a:r>
                <a:endParaRPr lang="en-US" sz="7200" dirty="0" smtClean="0"/>
              </a:p>
              <a:p>
                <a:pPr marL="0" indent="0">
                  <a:buNone/>
                </a:pPr>
                <a:endParaRPr lang="en-IN" sz="7200" baseline="-25000" dirty="0" smtClean="0"/>
              </a:p>
              <a:p>
                <a:pPr marL="0" indent="0">
                  <a:buNone/>
                </a:pPr>
                <a:r>
                  <a:rPr lang="en-US" sz="7200" dirty="0" smtClean="0"/>
                  <a:t>							where a</a:t>
                </a:r>
                <a:r>
                  <a:rPr lang="en-US" sz="7200" baseline="-25000" dirty="0" smtClean="0"/>
                  <a:t>0 </a:t>
                </a:r>
                <a:r>
                  <a:rPr lang="en-US" sz="7200" dirty="0" smtClean="0"/>
                  <a:t> =</a:t>
                </a:r>
                <a:r>
                  <a:rPr lang="en-US" sz="7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/>
                          </a:rPr>
                          <m:t>𝑎</m:t>
                        </m:r>
                        <m:r>
                          <a:rPr lang="el-GR" sz="7200" i="1">
                            <a:latin typeface="Cambria Math"/>
                          </a:rPr>
                          <m:t>𝜔</m:t>
                        </m:r>
                        <m:r>
                          <m:rPr>
                            <m:nor/>
                          </m:rPr>
                          <a:rPr lang="en-IN" sz="7200" baseline="-25000" dirty="0"/>
                          <m:t>0</m:t>
                        </m:r>
                      </m:num>
                      <m:den>
                        <m:r>
                          <a:rPr lang="el-GR" sz="7200" i="1">
                            <a:latin typeface="Cambria Math"/>
                          </a:rPr>
                          <m:t>𝜔</m:t>
                        </m:r>
                      </m:den>
                    </m:f>
                  </m:oMath>
                </a14:m>
                <a:endParaRPr lang="en-IN" sz="7200" dirty="0" smtClean="0"/>
              </a:p>
              <a:p>
                <a:pPr marL="0" indent="0">
                  <a:buNone/>
                </a:pPr>
                <a:r>
                  <a:rPr lang="en-US" sz="7200" dirty="0"/>
                  <a:t>	</a:t>
                </a:r>
                <a:r>
                  <a:rPr lang="en-US" sz="7200" dirty="0" smtClean="0"/>
                  <a:t>		   			</a:t>
                </a:r>
                <a:endParaRPr lang="en-IN" sz="7200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 smtClean="0"/>
              </a:p>
              <a:p>
                <a:pPr marL="0" indent="0">
                  <a:buNone/>
                </a:pPr>
                <a:endParaRPr lang="en-IN" baseline="-25000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645" t="-1067" b="-238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6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motion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motion that repeats itself in an  equal intervals of time is called Periodic motion.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Rotation of planets, spinning motion of earth, motion of simple pendulum, motion of swing, motion of loaded spring, plucked string of a guitar , molecular vibrations, lattice vibrations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9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Damping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1. Amplitude decreases exponentially with time.</a:t>
                </a:r>
              </a:p>
              <a:p>
                <a:r>
                  <a:rPr lang="en-US" dirty="0" smtClean="0"/>
                  <a:t>2. Frequency of oscillation reduces to 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ω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ω</m:t>
                            </m:r>
                            <m:r>
                              <a:rPr lang="en-US" b="0" i="1" baseline="-2500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dirty="0" smtClean="0"/>
              </a:p>
              <a:p>
                <a:r>
                  <a:rPr lang="en-US" dirty="0" smtClean="0"/>
                  <a:t>3. Energy of the oscillator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baseline="-25000" dirty="0" smtClean="0">
                    <a:solidFill>
                      <a:srgbClr val="FF0000"/>
                    </a:solidFill>
                  </a:rPr>
                  <a:t>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IN" baseline="30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=E</a:t>
                </a:r>
                <a:r>
                  <a:rPr lang="en-IN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e</a:t>
                </a:r>
                <a:r>
                  <a:rPr lang="en-IN" baseline="30000" dirty="0" smtClean="0">
                    <a:solidFill>
                      <a:srgbClr val="FF0000"/>
                    </a:solidFill>
                  </a:rPr>
                  <a:t>-2kt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aseline="-25000" dirty="0"/>
                  <a:t> </a:t>
                </a:r>
                <a:r>
                  <a:rPr lang="en-US" baseline="-25000" dirty="0" smtClean="0"/>
                  <a:t>  </a:t>
                </a:r>
                <a:r>
                  <a:rPr lang="en-US" dirty="0" smtClean="0"/>
                  <a:t>Energy of the system decreases exponentially with time. When t=</a:t>
                </a:r>
                <a:r>
                  <a:rPr lang="el-GR" dirty="0" smtClean="0"/>
                  <a:t>τ</a:t>
                </a:r>
                <a:r>
                  <a:rPr lang="en-US" dirty="0"/>
                  <a:t>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 smtClean="0"/>
                  <a:t>, (relaxation time) E= E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/e, Relaxation time of an oscillator is defined as the time taken by the system to reduce the average total energy to 1/e of its initial energy.</a:t>
                </a:r>
                <a:endParaRPr lang="en-IN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62" t="-1200" r="-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8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b="1" dirty="0"/>
                  <a:t>Case 3: Under damped </a:t>
                </a:r>
                <a:r>
                  <a:rPr lang="en-IN" dirty="0"/>
                  <a:t>( k</a:t>
                </a:r>
                <a:r>
                  <a:rPr lang="el-GR" dirty="0"/>
                  <a:t> </a:t>
                </a:r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)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27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4894" y="1889125"/>
            <a:ext cx="44577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9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 factor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algn="just"/>
                <a:r>
                  <a:rPr lang="en-US" dirty="0" smtClean="0"/>
                  <a:t>It is a measure of the ability of the system to produce large number of oscillations before coming to rest.</a:t>
                </a:r>
              </a:p>
              <a:p>
                <a:pPr algn="just"/>
                <a:r>
                  <a:rPr lang="en-US" dirty="0" smtClean="0"/>
                  <a:t>It is the measure of lack of damping of an oscillator.</a:t>
                </a:r>
              </a:p>
              <a:p>
                <a:pPr algn="just"/>
                <a:r>
                  <a:rPr lang="en-US" dirty="0" smtClean="0"/>
                  <a:t>High quality factor means small damping.</a:t>
                </a:r>
              </a:p>
              <a:p>
                <a:pPr algn="just"/>
                <a:r>
                  <a:rPr lang="en-US" dirty="0" smtClean="0"/>
                  <a:t>Quality factor is defined as 2</a:t>
                </a:r>
                <a:r>
                  <a:rPr lang="el-GR" dirty="0" smtClean="0"/>
                  <a:t>π</a:t>
                </a:r>
                <a:r>
                  <a:rPr lang="en-US" dirty="0" smtClean="0"/>
                  <a:t> times energy stored to the average energy loss per period.</a:t>
                </a:r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Q</a:t>
                </a:r>
                <a:r>
                  <a:rPr lang="en-US" dirty="0"/>
                  <a:t>= 2</a:t>
                </a:r>
                <a:r>
                  <a:rPr lang="el-GR" dirty="0" smtClean="0"/>
                  <a:t>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/>
                      </a:rPr>
                      <m:t>X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𝐸𝑛𝑒𝑟𝑔𝑦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𝑠𝑡𝑜𝑟𝑒𝑑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𝐸𝑛𝑒𝑟𝑔𝑦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𝑙𝑜𝑠𝑠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𝑝𝑒𝑟𝑖𝑜𝑑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Energy of an oscillator at any instant ‘t’ , E</a:t>
                </a:r>
                <a:r>
                  <a:rPr lang="en-US" baseline="-25000" dirty="0" smtClean="0"/>
                  <a:t>t </a:t>
                </a:r>
                <a:r>
                  <a:rPr lang="en-US" dirty="0" smtClean="0"/>
                  <a:t> =E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e</a:t>
                </a:r>
                <a:r>
                  <a:rPr lang="en-US" baseline="30000" dirty="0" smtClean="0"/>
                  <a:t>-2kt</a:t>
                </a:r>
                <a:r>
                  <a:rPr lang="en-US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Energy after one period, E</a:t>
                </a:r>
                <a:r>
                  <a:rPr lang="en-US" baseline="-25000" dirty="0" smtClean="0"/>
                  <a:t>(</a:t>
                </a:r>
                <a:r>
                  <a:rPr lang="en-US" baseline="-25000" dirty="0" err="1" smtClean="0"/>
                  <a:t>t+T</a:t>
                </a:r>
                <a:r>
                  <a:rPr lang="en-US" baseline="-25000" dirty="0" smtClean="0"/>
                  <a:t>)= </a:t>
                </a:r>
                <a:r>
                  <a:rPr lang="en-US" dirty="0" smtClean="0"/>
                  <a:t>E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e</a:t>
                </a:r>
                <a:r>
                  <a:rPr lang="en-US" baseline="30000" dirty="0" smtClean="0"/>
                  <a:t>-2k(</a:t>
                </a:r>
                <a:r>
                  <a:rPr lang="en-US" baseline="30000" dirty="0" err="1" smtClean="0"/>
                  <a:t>t+T</a:t>
                </a:r>
                <a:r>
                  <a:rPr lang="en-US" baseline="30000" dirty="0" smtClean="0"/>
                  <a:t>)</a:t>
                </a:r>
                <a:r>
                  <a:rPr lang="en-US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       = E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e</a:t>
                </a:r>
                <a:r>
                  <a:rPr lang="en-US" baseline="30000" dirty="0" smtClean="0"/>
                  <a:t>-2kt</a:t>
                </a:r>
                <a:r>
                  <a:rPr lang="en-US" dirty="0" smtClean="0"/>
                  <a:t> e</a:t>
                </a:r>
                <a:r>
                  <a:rPr lang="en-US" baseline="30000" dirty="0" smtClean="0"/>
                  <a:t>- 2kT  </a:t>
                </a:r>
                <a:r>
                  <a:rPr lang="en-US" dirty="0" smtClean="0"/>
                  <a:t>=E</a:t>
                </a:r>
                <a:r>
                  <a:rPr lang="en-US" baseline="-25000" dirty="0" smtClean="0"/>
                  <a:t>t</a:t>
                </a:r>
                <a:r>
                  <a:rPr lang="en-US" baseline="30000" dirty="0" smtClean="0"/>
                  <a:t> </a:t>
                </a:r>
                <a:r>
                  <a:rPr lang="en-US" dirty="0"/>
                  <a:t>e</a:t>
                </a:r>
                <a:r>
                  <a:rPr lang="en-US" baseline="30000" dirty="0"/>
                  <a:t>- </a:t>
                </a:r>
                <a:r>
                  <a:rPr lang="en-US" baseline="30000" dirty="0" smtClean="0"/>
                  <a:t>2kT 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Energy lost per period=E</a:t>
                </a:r>
                <a:r>
                  <a:rPr lang="en-US" baseline="-25000" dirty="0" smtClean="0"/>
                  <a:t>t - </a:t>
                </a:r>
                <a:r>
                  <a:rPr lang="en-US" dirty="0"/>
                  <a:t>E</a:t>
                </a:r>
                <a:r>
                  <a:rPr lang="en-US" baseline="-25000" dirty="0"/>
                  <a:t>(</a:t>
                </a:r>
                <a:r>
                  <a:rPr lang="en-US" baseline="-25000" dirty="0" err="1"/>
                  <a:t>t+T</a:t>
                </a:r>
                <a:r>
                  <a:rPr lang="en-US" baseline="-25000" dirty="0" smtClean="0"/>
                  <a:t>) =</a:t>
                </a:r>
                <a:r>
                  <a:rPr lang="en-US" dirty="0"/>
                  <a:t> </a:t>
                </a:r>
                <a:r>
                  <a:rPr lang="en-US" dirty="0" smtClean="0"/>
                  <a:t>E</a:t>
                </a:r>
                <a:r>
                  <a:rPr lang="en-US" baseline="-25000" dirty="0" smtClean="0"/>
                  <a:t>t - </a:t>
                </a:r>
                <a:r>
                  <a:rPr lang="en-US" dirty="0"/>
                  <a:t>E</a:t>
                </a:r>
                <a:r>
                  <a:rPr lang="en-US" baseline="-25000" dirty="0"/>
                  <a:t>t</a:t>
                </a:r>
                <a:r>
                  <a:rPr lang="en-US" baseline="30000" dirty="0"/>
                  <a:t> </a:t>
                </a:r>
                <a:r>
                  <a:rPr lang="en-US" dirty="0"/>
                  <a:t>e</a:t>
                </a:r>
                <a:r>
                  <a:rPr lang="en-US" baseline="30000" dirty="0"/>
                  <a:t>- 2kT </a:t>
                </a:r>
                <a:r>
                  <a:rPr lang="en-US" baseline="30000" dirty="0" smtClean="0"/>
                  <a:t>=</a:t>
                </a:r>
                <a:r>
                  <a:rPr lang="en-US" dirty="0"/>
                  <a:t> </a:t>
                </a:r>
                <a:r>
                  <a:rPr lang="en-US" dirty="0" smtClean="0"/>
                  <a:t>E</a:t>
                </a:r>
                <a:r>
                  <a:rPr lang="en-US" baseline="-25000" dirty="0" smtClean="0"/>
                  <a:t>t</a:t>
                </a:r>
                <a:r>
                  <a:rPr lang="en-US" dirty="0" smtClean="0"/>
                  <a:t>[1-(1-2kT)]</a:t>
                </a:r>
                <a:r>
                  <a:rPr lang="en-US" baseline="-25000" dirty="0" smtClean="0"/>
                  <a:t>   </a:t>
                </a:r>
                <a:r>
                  <a:rPr lang="en-US" baseline="30000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baseline="30000" dirty="0"/>
                  <a:t>	</a:t>
                </a:r>
                <a:r>
                  <a:rPr lang="en-US" baseline="30000" dirty="0" smtClean="0"/>
                  <a:t>		   = </a:t>
                </a:r>
                <a:r>
                  <a:rPr lang="en-US" dirty="0" smtClean="0"/>
                  <a:t>E</a:t>
                </a:r>
                <a:r>
                  <a:rPr lang="en-US" baseline="-25000" dirty="0" smtClean="0"/>
                  <a:t>t </a:t>
                </a:r>
                <a:r>
                  <a:rPr lang="en-US" dirty="0" smtClean="0"/>
                  <a:t>2kT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So </a:t>
                </a:r>
                <a:r>
                  <a:rPr lang="en-US" dirty="0"/>
                  <a:t>Q= 2</a:t>
                </a:r>
                <a:r>
                  <a:rPr lang="el-GR" dirty="0" smtClean="0"/>
                  <a:t>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E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E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 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kT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dirty="0"/>
                          <m:t>π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IN" dirty="0" smtClean="0"/>
                  <a:t> = 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ω</a:t>
                </a:r>
                <a:r>
                  <a:rPr lang="el-GR" dirty="0">
                    <a:solidFill>
                      <a:srgbClr val="FF0000"/>
                    </a:solidFill>
                  </a:rPr>
                  <a:t> 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τ</a:t>
                </a:r>
                <a:r>
                  <a:rPr lang="en-US" dirty="0" smtClean="0"/>
                  <a:t>. For small values of damping k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can be 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neglected, So Q= 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ω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 </a:t>
                </a:r>
                <a:r>
                  <a:rPr lang="el-GR" dirty="0">
                    <a:solidFill>
                      <a:srgbClr val="FF0000"/>
                    </a:solidFill>
                  </a:rPr>
                  <a:t>τ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02" t="-1467" r="-1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1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1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FORCED OR DRIVEN HARMONIC OSCILLATOR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oscillator which is forced to oscillate with a frequency other than its natural frequency is known as forced or driven harmonic oscillator.</a:t>
            </a:r>
          </a:p>
          <a:p>
            <a:r>
              <a:rPr lang="en-US" dirty="0" smtClean="0"/>
              <a:t>The external applied periodic force is called driving force.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Suppose an excited tuning fork is placed on the surface of a table, the stem exerts a periodic force on the table. The table is forced to vibrate with a frequency same as that of the frequency of tuning fork.</a:t>
            </a:r>
          </a:p>
        </p:txBody>
      </p:sp>
    </p:spTree>
    <p:extLst>
      <p:ext uri="{BB962C8B-B14F-4D97-AF65-F5344CB8AC3E}">
        <p14:creationId xmlns:p14="http://schemas.microsoft.com/office/powerpoint/2010/main" val="22745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EQUATION OF A FHO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just"/>
                <a:r>
                  <a:rPr lang="en-US" dirty="0"/>
                  <a:t>The forces acting on a forced harmonic oscillator are</a:t>
                </a:r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The restoring force: -</a:t>
                </a:r>
                <a:r>
                  <a:rPr lang="en-US" dirty="0" smtClean="0"/>
                  <a:t>C x</a:t>
                </a:r>
                <a:endParaRPr lang="en-US" dirty="0"/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The damping force:</a:t>
                </a:r>
                <a:r>
                  <a:rPr lang="el-GR" sz="2800" dirty="0"/>
                  <a:t> </a:t>
                </a:r>
                <a:r>
                  <a:rPr lang="en-US" sz="2800" dirty="0"/>
                  <a:t>-</a:t>
                </a:r>
                <a:r>
                  <a:rPr lang="el-GR" sz="2800" dirty="0"/>
                  <a:t>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514350" indent="-514350" algn="just">
                  <a:buAutoNum type="arabicPeriod"/>
                </a:pPr>
                <a:r>
                  <a:rPr lang="en-US" dirty="0" smtClean="0"/>
                  <a:t> </a:t>
                </a:r>
                <a:r>
                  <a:rPr lang="en-US" dirty="0"/>
                  <a:t>the external driving force: F</a:t>
                </a:r>
                <a:r>
                  <a:rPr lang="en-US" baseline="-25000" dirty="0"/>
                  <a:t>0</a:t>
                </a:r>
                <a:r>
                  <a:rPr lang="en-US" dirty="0"/>
                  <a:t>sin </a:t>
                </a:r>
                <a:r>
                  <a:rPr lang="en-US" dirty="0" err="1"/>
                  <a:t>pt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π</m:t>
                        </m:r>
                      </m:den>
                    </m:f>
                  </m:oMath>
                </a14:m>
                <a:r>
                  <a:rPr lang="en-IN" dirty="0"/>
                  <a:t> is the frequency of the driving force</a:t>
                </a:r>
                <a:r>
                  <a:rPr lang="en-IN" dirty="0" smtClean="0"/>
                  <a:t>.</a:t>
                </a:r>
              </a:p>
              <a:p>
                <a:pPr algn="just"/>
                <a:r>
                  <a:rPr lang="en-US" sz="2800" dirty="0"/>
                  <a:t>Resultant force </a:t>
                </a:r>
                <a:r>
                  <a:rPr lang="en-US" sz="2800" dirty="0" smtClean="0"/>
                  <a:t>,F</a:t>
                </a:r>
                <a:r>
                  <a:rPr lang="en-US" sz="2800" dirty="0"/>
                  <a:t>= -C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𝑥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 - </a:t>
                </a:r>
                <a:r>
                  <a:rPr lang="el-GR" sz="2800" dirty="0"/>
                  <a:t>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:r>
                  <a:rPr lang="en-US" sz="2400" dirty="0"/>
                  <a:t> F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sin </a:t>
                </a:r>
                <a:r>
                  <a:rPr lang="en-US" sz="2400" dirty="0" err="1"/>
                  <a:t>pt</a:t>
                </a:r>
                <a:r>
                  <a:rPr lang="en-US" sz="2400" dirty="0"/>
                  <a:t> </a:t>
                </a:r>
                <a:endParaRPr lang="en-US" sz="2800" dirty="0"/>
              </a:p>
              <a:p>
                <a:pPr algn="just"/>
                <a:r>
                  <a:rPr lang="en-US" sz="2800" dirty="0"/>
                  <a:t>Or 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= -C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- </a:t>
                </a:r>
                <a:r>
                  <a:rPr lang="el-GR" sz="2800" dirty="0"/>
                  <a:t>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dirty="0" smtClean="0"/>
                  <a:t>+</a:t>
                </a:r>
                <a:r>
                  <a:rPr lang="en-US" sz="2400" dirty="0"/>
                  <a:t> F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sin </a:t>
                </a:r>
                <a:r>
                  <a:rPr lang="en-US" sz="2400" dirty="0" err="1"/>
                  <a:t>pt</a:t>
                </a:r>
                <a:r>
                  <a:rPr lang="en-US" sz="2400" dirty="0"/>
                  <a:t> </a:t>
                </a:r>
                <a:endParaRPr lang="en-US" sz="2800" dirty="0"/>
              </a:p>
              <a:p>
                <a:pPr algn="just"/>
                <a:r>
                  <a:rPr lang="en-US" sz="2800" dirty="0"/>
                  <a:t>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+ </a:t>
                </a:r>
                <a:r>
                  <a:rPr lang="el-GR" sz="2800" dirty="0"/>
                  <a:t>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dirty="0"/>
                  <a:t> +C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=</a:t>
                </a:r>
                <a:r>
                  <a:rPr lang="en-US" sz="2400" dirty="0"/>
                  <a:t> F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sin pt </a:t>
                </a:r>
                <a:endParaRPr lang="en-US" sz="2800" dirty="0"/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800" dirty="0"/>
                          <m:t>γ</m:t>
                        </m:r>
                      </m:num>
                      <m:den>
                        <m:r>
                          <a:rPr lang="en-US" sz="2800" i="1" dirty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l-G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dirty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sz="2800" i="1" dirty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sz="28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baseline="-25000" dirty="0"/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m</m:t>
                        </m:r>
                      </m:den>
                    </m:f>
                  </m:oMath>
                </a14:m>
                <a:r>
                  <a:rPr lang="en-US" dirty="0" smtClean="0"/>
                  <a:t> sin </a:t>
                </a:r>
                <a:r>
                  <a:rPr lang="en-US" dirty="0" err="1" smtClean="0"/>
                  <a:t>pt</a:t>
                </a:r>
                <a:r>
                  <a:rPr lang="en-US" dirty="0" smtClean="0"/>
                  <a:t>,           Put f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en-US" sz="2400" dirty="0"/>
                  <a:t> F</a:t>
                </a:r>
                <a:r>
                  <a:rPr lang="en-US" sz="2400" baseline="-25000" dirty="0"/>
                  <a:t>0</a:t>
                </a:r>
                <a:r>
                  <a:rPr lang="en-US" dirty="0" smtClean="0"/>
                  <a:t> /m</a:t>
                </a: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+2k</a:t>
                </a:r>
                <a:r>
                  <a:rPr lang="el-G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dirty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baseline="30000" dirty="0"/>
                  <a:t>2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baseline="30000" dirty="0"/>
                  <a:t>  </a:t>
                </a:r>
                <a:r>
                  <a:rPr lang="en-US" sz="2800" dirty="0" smtClean="0"/>
                  <a:t>= </a:t>
                </a:r>
                <a:r>
                  <a:rPr lang="en-US" sz="2000" dirty="0" smtClean="0"/>
                  <a:t>f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sin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</a:t>
                </a:r>
                <a:r>
                  <a:rPr lang="en-US" sz="2800" dirty="0" smtClean="0"/>
                  <a:t>……. </a:t>
                </a:r>
                <a:r>
                  <a:rPr lang="en-US" sz="2800" dirty="0"/>
                  <a:t>(1)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sz="2800" dirty="0"/>
                  <a:t>Equation (1) is the differential equation of a </a:t>
                </a:r>
                <a:r>
                  <a:rPr lang="en-US" sz="2800" dirty="0" smtClean="0"/>
                  <a:t>forced </a:t>
                </a:r>
                <a:r>
                  <a:rPr lang="en-US" sz="2800" dirty="0"/>
                  <a:t>harmonic oscillator.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2000" r="-1290" b="-94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</a:t>
            </a:r>
            <a:r>
              <a:rPr lang="en-US" smtClean="0"/>
              <a:t>a FHO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z="2600" dirty="0" smtClean="0"/>
                  <a:t>It is a linear differential equation of second order , its solution contains two parts.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(i)Complementary function: It is the solution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+2k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6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baseline="30000" dirty="0">
                    <a:solidFill>
                      <a:srgbClr val="FF0000"/>
                    </a:solidFill>
                  </a:rPr>
                  <a:t>  </a:t>
                </a:r>
                <a:r>
                  <a:rPr lang="en-US" sz="2600" dirty="0">
                    <a:solidFill>
                      <a:srgbClr val="FF0000"/>
                    </a:solidFill>
                  </a:rPr>
                  <a:t>=0</a:t>
                </a:r>
                <a:r>
                  <a:rPr lang="en-US" sz="2600" baseline="30000" dirty="0">
                    <a:solidFill>
                      <a:srgbClr val="FF0000"/>
                    </a:solidFill>
                  </a:rPr>
                  <a:t> </a:t>
                </a:r>
                <a:endParaRPr lang="en-US" sz="2600" baseline="30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aseline="30000" dirty="0"/>
                  <a:t> </a:t>
                </a:r>
                <a:r>
                  <a:rPr lang="en-US" sz="2600" baseline="30000" dirty="0" smtClean="0"/>
                  <a:t> </a:t>
                </a:r>
                <a:r>
                  <a:rPr lang="en-US" sz="2600" baseline="30000" dirty="0" err="1" smtClean="0"/>
                  <a:t>ie</a:t>
                </a:r>
                <a:r>
                  <a:rPr lang="en-US" sz="2600" baseline="30000" dirty="0" smtClean="0"/>
                  <a:t>:</a:t>
                </a:r>
                <a:r>
                  <a:rPr lang="en-US" sz="2600" dirty="0">
                    <a:solidFill>
                      <a:srgbClr val="FF0000"/>
                    </a:solidFill>
                  </a:rPr>
                  <a:t> x = a</a:t>
                </a:r>
                <a:r>
                  <a:rPr lang="en-US" sz="2600" baseline="-25000" dirty="0">
                    <a:solidFill>
                      <a:srgbClr val="FF0000"/>
                    </a:solidFill>
                  </a:rPr>
                  <a:t>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sz="2600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IN" sz="2600" dirty="0">
                    <a:solidFill>
                      <a:srgbClr val="FF0000"/>
                    </a:solidFill>
                  </a:rPr>
                  <a:t>sin (</a:t>
                </a:r>
                <a14:m>
                  <m:oMath xmlns:m="http://schemas.openxmlformats.org/officeDocument/2006/math">
                    <m:r>
                      <a:rPr lang="el-GR" sz="2600" i="1">
                        <a:solidFill>
                          <a:srgbClr val="FF0000"/>
                        </a:solidFill>
                        <a:latin typeface="Cambria Math"/>
                      </a:rPr>
                      <m:t>𝜔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IN" sz="2600" dirty="0">
                    <a:solidFill>
                      <a:srgbClr val="FF0000"/>
                    </a:solidFill>
                  </a:rPr>
                  <a:t> +</a:t>
                </a:r>
                <a:r>
                  <a:rPr lang="el-GR" sz="2600" dirty="0">
                    <a:solidFill>
                      <a:srgbClr val="FF0000"/>
                    </a:solidFill>
                  </a:rPr>
                  <a:t> θ</a:t>
                </a:r>
                <a:r>
                  <a:rPr lang="en-US" sz="2600" dirty="0">
                    <a:solidFill>
                      <a:srgbClr val="FF0000"/>
                    </a:solidFill>
                  </a:rPr>
                  <a:t>)</a:t>
                </a:r>
                <a:r>
                  <a:rPr lang="en-US" sz="2600" baseline="30000" dirty="0" smtClean="0"/>
                  <a:t>   </a:t>
                </a:r>
                <a:r>
                  <a:rPr lang="en-US" sz="2600" dirty="0" smtClean="0"/>
                  <a:t>where </a:t>
                </a:r>
                <a:r>
                  <a:rPr lang="el-GR" sz="2600" dirty="0">
                    <a:solidFill>
                      <a:srgbClr val="FF0000"/>
                    </a:solidFill>
                  </a:rPr>
                  <a:t>ω</a:t>
                </a:r>
                <a:r>
                  <a:rPr lang="en-US" sz="2600" dirty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ω</m:t>
                            </m:r>
                            <m:r>
                              <a:rPr lang="en-US" sz="2600" i="1" baseline="-25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6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(ii) The particular integral :  which is found by trial. In the steady state body oscillates with the same frequency as the driving force.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	Let the particular solution will be of the form       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x=A sin(</a:t>
                </a:r>
                <a:r>
                  <a:rPr lang="en-US" sz="2600" dirty="0" err="1" smtClean="0">
                    <a:solidFill>
                      <a:srgbClr val="FF0000"/>
                    </a:solidFill>
                  </a:rPr>
                  <a:t>pt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-</a:t>
                </a:r>
                <a:r>
                  <a:rPr lang="el-GR" sz="2600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sz="2600" dirty="0" smtClean="0"/>
                  <a:t>, where A is the amplitude of the forced oscillator and </a:t>
                </a:r>
                <a:r>
                  <a:rPr lang="el-GR" sz="2600" dirty="0" smtClean="0"/>
                  <a:t>θ</a:t>
                </a:r>
                <a:r>
                  <a:rPr lang="en-US" sz="2600" dirty="0" smtClean="0"/>
                  <a:t> is the phase lag of the displacement behind the impressed force.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sz="2600" dirty="0" smtClean="0">
                    <a:solidFill>
                      <a:srgbClr val="FF0000"/>
                    </a:solidFill>
                  </a:rPr>
                  <a:t> =</a:t>
                </a:r>
                <a:r>
                  <a:rPr lang="en-IN" sz="2600" dirty="0" err="1" smtClean="0">
                    <a:solidFill>
                      <a:srgbClr val="FF0000"/>
                    </a:solidFill>
                  </a:rPr>
                  <a:t>pA</a:t>
                </a:r>
                <a:r>
                  <a:rPr lang="en-IN" sz="2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600" dirty="0" err="1" smtClean="0">
                    <a:solidFill>
                      <a:srgbClr val="FF0000"/>
                    </a:solidFill>
                  </a:rPr>
                  <a:t>cos</a:t>
                </a:r>
                <a:r>
                  <a:rPr lang="en-IN" sz="2600" dirty="0" smtClean="0">
                    <a:solidFill>
                      <a:srgbClr val="FF0000"/>
                    </a:solidFill>
                  </a:rPr>
                  <a:t> (</a:t>
                </a:r>
                <a:r>
                  <a:rPr lang="en-IN" sz="2600" dirty="0" err="1" smtClean="0">
                    <a:solidFill>
                      <a:srgbClr val="FF0000"/>
                    </a:solidFill>
                  </a:rPr>
                  <a:t>pt</a:t>
                </a:r>
                <a:r>
                  <a:rPr lang="en-IN" sz="2600" dirty="0" smtClean="0">
                    <a:solidFill>
                      <a:srgbClr val="FF0000"/>
                    </a:solidFill>
                  </a:rPr>
                  <a:t>-</a:t>
                </a:r>
                <a:r>
                  <a:rPr lang="el-GR" sz="2600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)   </a:t>
                </a:r>
                <a:r>
                  <a:rPr lang="en-US" sz="2600" dirty="0" smtClean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600" dirty="0" smtClean="0">
                    <a:solidFill>
                      <a:srgbClr val="FF0000"/>
                    </a:solidFill>
                  </a:rPr>
                  <a:t>= -p</a:t>
                </a:r>
                <a:r>
                  <a:rPr lang="en-IN" sz="2600" baseline="3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IN" sz="2600" dirty="0" smtClean="0">
                    <a:solidFill>
                      <a:srgbClr val="FF0000"/>
                    </a:solidFill>
                  </a:rPr>
                  <a:t>A sin (</a:t>
                </a:r>
                <a:r>
                  <a:rPr lang="en-IN" sz="2600" dirty="0" err="1" smtClean="0">
                    <a:solidFill>
                      <a:srgbClr val="FF0000"/>
                    </a:solidFill>
                  </a:rPr>
                  <a:t>pt</a:t>
                </a:r>
                <a:r>
                  <a:rPr lang="en-IN" sz="2600" dirty="0" smtClean="0">
                    <a:solidFill>
                      <a:srgbClr val="FF0000"/>
                    </a:solidFill>
                  </a:rPr>
                  <a:t>- </a:t>
                </a:r>
                <a:r>
                  <a:rPr lang="el-GR" sz="2600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Substituting in the differential equation (1), we get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 </a:t>
                </a:r>
                <a:r>
                  <a:rPr lang="en-IN" sz="2600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IN" sz="2600" dirty="0">
                    <a:solidFill>
                      <a:srgbClr val="FF0000"/>
                    </a:solidFill>
                  </a:rPr>
                  <a:t>p</a:t>
                </a:r>
                <a:r>
                  <a:rPr lang="en-IN" sz="26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IN" sz="2600" dirty="0">
                    <a:solidFill>
                      <a:srgbClr val="FF0000"/>
                    </a:solidFill>
                  </a:rPr>
                  <a:t>A sin (</a:t>
                </a:r>
                <a:r>
                  <a:rPr lang="en-IN" sz="2600" dirty="0" err="1">
                    <a:solidFill>
                      <a:srgbClr val="FF0000"/>
                    </a:solidFill>
                  </a:rPr>
                  <a:t>pt</a:t>
                </a:r>
                <a:r>
                  <a:rPr lang="en-IN" sz="2600" dirty="0">
                    <a:solidFill>
                      <a:srgbClr val="FF0000"/>
                    </a:solidFill>
                  </a:rPr>
                  <a:t>- </a:t>
                </a:r>
                <a:r>
                  <a:rPr lang="el-GR" sz="2600" dirty="0">
                    <a:solidFill>
                      <a:srgbClr val="FF0000"/>
                    </a:solidFill>
                  </a:rPr>
                  <a:t>θ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) +2kpA</a:t>
                </a:r>
                <a:r>
                  <a:rPr lang="en-IN" sz="2600" dirty="0">
                    <a:solidFill>
                      <a:srgbClr val="FF0000"/>
                    </a:solidFill>
                  </a:rPr>
                  <a:t> </a:t>
                </a:r>
                <a:r>
                  <a:rPr lang="en-IN" sz="2600" dirty="0" err="1">
                    <a:solidFill>
                      <a:srgbClr val="FF0000"/>
                    </a:solidFill>
                  </a:rPr>
                  <a:t>cos</a:t>
                </a:r>
                <a:r>
                  <a:rPr lang="en-IN" sz="2600" dirty="0">
                    <a:solidFill>
                      <a:srgbClr val="FF0000"/>
                    </a:solidFill>
                  </a:rPr>
                  <a:t> (</a:t>
                </a:r>
                <a:r>
                  <a:rPr lang="en-IN" sz="2600" dirty="0" err="1">
                    <a:solidFill>
                      <a:srgbClr val="FF0000"/>
                    </a:solidFill>
                  </a:rPr>
                  <a:t>pt</a:t>
                </a:r>
                <a:r>
                  <a:rPr lang="en-IN" sz="2600" dirty="0">
                    <a:solidFill>
                      <a:srgbClr val="FF0000"/>
                    </a:solidFill>
                  </a:rPr>
                  <a:t>-</a:t>
                </a:r>
                <a:r>
                  <a:rPr lang="el-GR" sz="2600" dirty="0">
                    <a:solidFill>
                      <a:srgbClr val="FF0000"/>
                    </a:solidFill>
                  </a:rPr>
                  <a:t>θ</a:t>
                </a:r>
                <a:r>
                  <a:rPr lang="en-US" sz="2600" dirty="0">
                    <a:solidFill>
                      <a:srgbClr val="FF0000"/>
                    </a:solidFill>
                  </a:rPr>
                  <a:t>)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6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baseline="30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600" dirty="0">
                    <a:solidFill>
                      <a:srgbClr val="FF0000"/>
                    </a:solidFill>
                  </a:rPr>
                  <a:t>A sin (</a:t>
                </a:r>
                <a:r>
                  <a:rPr lang="en-IN" sz="2600" dirty="0" err="1">
                    <a:solidFill>
                      <a:srgbClr val="FF0000"/>
                    </a:solidFill>
                  </a:rPr>
                  <a:t>pt</a:t>
                </a:r>
                <a:r>
                  <a:rPr lang="en-IN" sz="2600" dirty="0">
                    <a:solidFill>
                      <a:srgbClr val="FF0000"/>
                    </a:solidFill>
                  </a:rPr>
                  <a:t>- </a:t>
                </a:r>
                <a:r>
                  <a:rPr lang="el-GR" sz="2600" dirty="0">
                    <a:solidFill>
                      <a:srgbClr val="FF0000"/>
                    </a:solidFill>
                  </a:rPr>
                  <a:t>θ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) =</a:t>
                </a:r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f</a:t>
                </a:r>
                <a:r>
                  <a:rPr lang="en-US" sz="2600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sin (</a:t>
                </a:r>
                <a:r>
                  <a:rPr lang="en-US" sz="2600" dirty="0" err="1" smtClean="0">
                    <a:solidFill>
                      <a:srgbClr val="FF0000"/>
                    </a:solidFill>
                  </a:rPr>
                  <a:t>pt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 –</a:t>
                </a:r>
                <a:r>
                  <a:rPr lang="el-GR" sz="2600" dirty="0" smtClean="0">
                    <a:solidFill>
                      <a:srgbClr val="FF0000"/>
                    </a:solidFill>
                  </a:rPr>
                  <a:t> θ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 +</a:t>
                </a:r>
                <a:r>
                  <a:rPr lang="el-GR" sz="2600" dirty="0">
                    <a:solidFill>
                      <a:srgbClr val="FF0000"/>
                    </a:solidFill>
                  </a:rPr>
                  <a:t> </a:t>
                </a:r>
                <a:r>
                  <a:rPr lang="el-GR" sz="2600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3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 smtClean="0">
                    <a:solidFill>
                      <a:srgbClr val="FF0000"/>
                    </a:solidFill>
                  </a:rPr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3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3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sz="2300" baseline="30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 smtClean="0">
                    <a:solidFill>
                      <a:srgbClr val="FF0000"/>
                    </a:solidFill>
                  </a:rPr>
                  <a:t> -</a:t>
                </a:r>
                <a:r>
                  <a:rPr lang="en-IN" sz="2300" dirty="0">
                    <a:solidFill>
                      <a:srgbClr val="FF0000"/>
                    </a:solidFill>
                  </a:rPr>
                  <a:t>p</a:t>
                </a:r>
                <a:r>
                  <a:rPr lang="en-IN" sz="23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300" dirty="0" smtClean="0">
                    <a:solidFill>
                      <a:srgbClr val="FF0000"/>
                    </a:solidFill>
                  </a:rPr>
                  <a:t> )</a:t>
                </a:r>
                <a:r>
                  <a:rPr lang="en-IN" sz="2300" dirty="0">
                    <a:solidFill>
                      <a:srgbClr val="FF0000"/>
                    </a:solidFill>
                  </a:rPr>
                  <a:t> </a:t>
                </a:r>
                <a:r>
                  <a:rPr lang="en-IN" sz="2300" dirty="0">
                    <a:solidFill>
                      <a:srgbClr val="00B050"/>
                    </a:solidFill>
                  </a:rPr>
                  <a:t>sin (</a:t>
                </a:r>
                <a:r>
                  <a:rPr lang="en-IN" sz="2300" dirty="0" err="1">
                    <a:solidFill>
                      <a:srgbClr val="00B050"/>
                    </a:solidFill>
                  </a:rPr>
                  <a:t>pt</a:t>
                </a:r>
                <a:r>
                  <a:rPr lang="en-IN" sz="2300" dirty="0">
                    <a:solidFill>
                      <a:srgbClr val="00B050"/>
                    </a:solidFill>
                  </a:rPr>
                  <a:t>- </a:t>
                </a:r>
                <a:r>
                  <a:rPr lang="el-GR" sz="2300" dirty="0">
                    <a:solidFill>
                      <a:srgbClr val="00B050"/>
                    </a:solidFill>
                  </a:rPr>
                  <a:t>θ</a:t>
                </a:r>
                <a:r>
                  <a:rPr lang="en-US" sz="2300" dirty="0">
                    <a:solidFill>
                      <a:srgbClr val="00B050"/>
                    </a:solidFill>
                  </a:rPr>
                  <a:t>) </a:t>
                </a:r>
                <a:r>
                  <a:rPr lang="en-US" sz="2300" dirty="0" smtClean="0">
                    <a:solidFill>
                      <a:srgbClr val="FF0000"/>
                    </a:solidFill>
                  </a:rPr>
                  <a:t>+</a:t>
                </a:r>
                <a:r>
                  <a:rPr lang="en-US" sz="2300" dirty="0">
                    <a:solidFill>
                      <a:srgbClr val="FF0000"/>
                    </a:solidFill>
                  </a:rPr>
                  <a:t> 2kpA</a:t>
                </a:r>
                <a:r>
                  <a:rPr lang="en-IN" sz="2300" dirty="0">
                    <a:solidFill>
                      <a:srgbClr val="FF0000"/>
                    </a:solidFill>
                  </a:rPr>
                  <a:t> </a:t>
                </a:r>
                <a:r>
                  <a:rPr lang="en-IN" sz="2300" dirty="0" err="1">
                    <a:solidFill>
                      <a:srgbClr val="7030A0"/>
                    </a:solidFill>
                  </a:rPr>
                  <a:t>cos</a:t>
                </a:r>
                <a:r>
                  <a:rPr lang="en-IN" sz="2300" dirty="0">
                    <a:solidFill>
                      <a:srgbClr val="7030A0"/>
                    </a:solidFill>
                  </a:rPr>
                  <a:t> (</a:t>
                </a:r>
                <a:r>
                  <a:rPr lang="en-IN" sz="2300" dirty="0" err="1">
                    <a:solidFill>
                      <a:srgbClr val="7030A0"/>
                    </a:solidFill>
                  </a:rPr>
                  <a:t>pt</a:t>
                </a:r>
                <a:r>
                  <a:rPr lang="en-IN" sz="2300" dirty="0">
                    <a:solidFill>
                      <a:srgbClr val="7030A0"/>
                    </a:solidFill>
                  </a:rPr>
                  <a:t>-</a:t>
                </a:r>
                <a:r>
                  <a:rPr lang="el-GR" sz="2300" dirty="0">
                    <a:solidFill>
                      <a:srgbClr val="7030A0"/>
                    </a:solidFill>
                  </a:rPr>
                  <a:t>θ</a:t>
                </a:r>
                <a:r>
                  <a:rPr lang="en-US" sz="2300" dirty="0">
                    <a:solidFill>
                      <a:srgbClr val="7030A0"/>
                    </a:solidFill>
                  </a:rPr>
                  <a:t>) </a:t>
                </a:r>
                <a:r>
                  <a:rPr lang="en-US" sz="2300" dirty="0" smtClean="0">
                    <a:solidFill>
                      <a:srgbClr val="FF0000"/>
                    </a:solidFill>
                  </a:rPr>
                  <a:t>= f</a:t>
                </a:r>
                <a:r>
                  <a:rPr lang="en-US" sz="23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IN" sz="2300" dirty="0">
                    <a:solidFill>
                      <a:srgbClr val="00B050"/>
                    </a:solidFill>
                  </a:rPr>
                  <a:t>sin (</a:t>
                </a:r>
                <a:r>
                  <a:rPr lang="en-IN" sz="2300" dirty="0" err="1">
                    <a:solidFill>
                      <a:srgbClr val="00B050"/>
                    </a:solidFill>
                  </a:rPr>
                  <a:t>pt</a:t>
                </a:r>
                <a:r>
                  <a:rPr lang="en-IN" sz="2300" dirty="0">
                    <a:solidFill>
                      <a:srgbClr val="00B050"/>
                    </a:solidFill>
                  </a:rPr>
                  <a:t>- </a:t>
                </a:r>
                <a:r>
                  <a:rPr lang="el-GR" sz="2300" dirty="0">
                    <a:solidFill>
                      <a:srgbClr val="00B050"/>
                    </a:solidFill>
                  </a:rPr>
                  <a:t>θ</a:t>
                </a:r>
                <a:r>
                  <a:rPr lang="en-US" sz="2300" dirty="0" smtClean="0">
                    <a:solidFill>
                      <a:srgbClr val="00B050"/>
                    </a:solidFill>
                  </a:rPr>
                  <a:t>) </a:t>
                </a:r>
                <a:r>
                  <a:rPr lang="en-US" sz="2300" dirty="0" err="1" smtClean="0">
                    <a:solidFill>
                      <a:srgbClr val="FF0000"/>
                    </a:solidFill>
                  </a:rPr>
                  <a:t>cos</a:t>
                </a:r>
                <a:r>
                  <a:rPr lang="el-GR" sz="2300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sz="2300" dirty="0" smtClean="0">
                    <a:solidFill>
                      <a:srgbClr val="FF0000"/>
                    </a:solidFill>
                  </a:rPr>
                  <a:t> +</a:t>
                </a:r>
                <a:r>
                  <a:rPr lang="en-US" sz="2300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 smtClean="0">
                    <a:solidFill>
                      <a:srgbClr val="FF0000"/>
                    </a:solidFill>
                  </a:rPr>
                  <a:t>f</a:t>
                </a:r>
                <a:r>
                  <a:rPr lang="en-US" sz="23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IN" sz="2300" dirty="0" err="1">
                    <a:solidFill>
                      <a:srgbClr val="7030A0"/>
                    </a:solidFill>
                  </a:rPr>
                  <a:t>cos</a:t>
                </a:r>
                <a:r>
                  <a:rPr lang="en-IN" sz="2300" dirty="0">
                    <a:solidFill>
                      <a:srgbClr val="7030A0"/>
                    </a:solidFill>
                  </a:rPr>
                  <a:t> (</a:t>
                </a:r>
                <a:r>
                  <a:rPr lang="en-IN" sz="2300" dirty="0" err="1">
                    <a:solidFill>
                      <a:srgbClr val="7030A0"/>
                    </a:solidFill>
                  </a:rPr>
                  <a:t>pt</a:t>
                </a:r>
                <a:r>
                  <a:rPr lang="en-IN" sz="2300" dirty="0">
                    <a:solidFill>
                      <a:srgbClr val="7030A0"/>
                    </a:solidFill>
                  </a:rPr>
                  <a:t>-</a:t>
                </a:r>
                <a:r>
                  <a:rPr lang="el-GR" sz="2300" dirty="0">
                    <a:solidFill>
                      <a:srgbClr val="7030A0"/>
                    </a:solidFill>
                  </a:rPr>
                  <a:t>θ</a:t>
                </a:r>
                <a:r>
                  <a:rPr lang="en-US" sz="2300" dirty="0">
                    <a:solidFill>
                      <a:srgbClr val="7030A0"/>
                    </a:solidFill>
                  </a:rPr>
                  <a:t>) </a:t>
                </a:r>
                <a:r>
                  <a:rPr lang="en-US" sz="2300" dirty="0" smtClean="0">
                    <a:solidFill>
                      <a:srgbClr val="FF0000"/>
                    </a:solidFill>
                  </a:rPr>
                  <a:t>sin</a:t>
                </a:r>
                <a:r>
                  <a:rPr lang="el-GR" sz="2300" dirty="0">
                    <a:solidFill>
                      <a:srgbClr val="FF0000"/>
                    </a:solidFill>
                  </a:rPr>
                  <a:t> </a:t>
                </a:r>
                <a:r>
                  <a:rPr lang="el-GR" sz="2300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sz="2300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60" t="-2133" r="-358" b="-192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16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 algn="just">
                  <a:buNone/>
                </a:pPr>
                <a:r>
                  <a:rPr lang="en-US" sz="3800" dirty="0" smtClean="0"/>
                  <a:t>Equating </a:t>
                </a:r>
                <a:r>
                  <a:rPr lang="en-US" sz="3800" dirty="0"/>
                  <a:t>the coefficients of  </a:t>
                </a:r>
                <a:r>
                  <a:rPr lang="en-IN" sz="3800" dirty="0">
                    <a:solidFill>
                      <a:srgbClr val="00B050"/>
                    </a:solidFill>
                  </a:rPr>
                  <a:t>sin (</a:t>
                </a:r>
                <a:r>
                  <a:rPr lang="en-IN" sz="3800" dirty="0" err="1">
                    <a:solidFill>
                      <a:srgbClr val="00B050"/>
                    </a:solidFill>
                  </a:rPr>
                  <a:t>pt</a:t>
                </a:r>
                <a:r>
                  <a:rPr lang="en-IN" sz="3800" dirty="0">
                    <a:solidFill>
                      <a:srgbClr val="00B050"/>
                    </a:solidFill>
                  </a:rPr>
                  <a:t>- </a:t>
                </a:r>
                <a:r>
                  <a:rPr lang="el-GR" sz="3800" dirty="0">
                    <a:solidFill>
                      <a:srgbClr val="00B050"/>
                    </a:solidFill>
                  </a:rPr>
                  <a:t>θ</a:t>
                </a:r>
                <a:r>
                  <a:rPr lang="en-US" sz="3800" dirty="0">
                    <a:solidFill>
                      <a:srgbClr val="00B050"/>
                    </a:solidFill>
                  </a:rPr>
                  <a:t>) </a:t>
                </a:r>
                <a:r>
                  <a:rPr lang="en-US" sz="3800" dirty="0" smtClean="0"/>
                  <a:t>and </a:t>
                </a:r>
                <a:r>
                  <a:rPr lang="en-IN" sz="3800" dirty="0" err="1">
                    <a:solidFill>
                      <a:srgbClr val="7030A0"/>
                    </a:solidFill>
                  </a:rPr>
                  <a:t>cos</a:t>
                </a:r>
                <a:r>
                  <a:rPr lang="en-IN" sz="3800" dirty="0">
                    <a:solidFill>
                      <a:srgbClr val="7030A0"/>
                    </a:solidFill>
                  </a:rPr>
                  <a:t> (</a:t>
                </a:r>
                <a:r>
                  <a:rPr lang="en-IN" sz="3800" dirty="0" err="1">
                    <a:solidFill>
                      <a:srgbClr val="7030A0"/>
                    </a:solidFill>
                  </a:rPr>
                  <a:t>pt</a:t>
                </a:r>
                <a:r>
                  <a:rPr lang="en-IN" sz="3800" dirty="0">
                    <a:solidFill>
                      <a:srgbClr val="7030A0"/>
                    </a:solidFill>
                  </a:rPr>
                  <a:t>-</a:t>
                </a:r>
                <a:r>
                  <a:rPr lang="el-GR" sz="3800" dirty="0">
                    <a:solidFill>
                      <a:srgbClr val="7030A0"/>
                    </a:solidFill>
                  </a:rPr>
                  <a:t>θ</a:t>
                </a:r>
                <a:r>
                  <a:rPr lang="en-US" sz="3800" dirty="0" smtClean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sz="3800" dirty="0" smtClean="0">
                    <a:solidFill>
                      <a:schemeClr val="tx1"/>
                    </a:solidFill>
                  </a:rPr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3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800" baseline="30000" dirty="0">
                    <a:solidFill>
                      <a:schemeClr val="tx1"/>
                    </a:solidFill>
                  </a:rPr>
                  <a:t>2  </a:t>
                </a:r>
                <a:r>
                  <a:rPr lang="en-US" sz="3800" dirty="0">
                    <a:solidFill>
                      <a:schemeClr val="tx1"/>
                    </a:solidFill>
                  </a:rPr>
                  <a:t> -</a:t>
                </a:r>
                <a:r>
                  <a:rPr lang="en-IN" sz="3800" dirty="0">
                    <a:solidFill>
                      <a:schemeClr val="tx1"/>
                    </a:solidFill>
                  </a:rPr>
                  <a:t>p</a:t>
                </a:r>
                <a:r>
                  <a:rPr lang="en-IN" sz="3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sz="3800" dirty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) =</a:t>
                </a:r>
                <a:r>
                  <a:rPr lang="en-US" sz="3800" dirty="0">
                    <a:solidFill>
                      <a:schemeClr val="tx1"/>
                    </a:solidFill>
                  </a:rPr>
                  <a:t>f</a:t>
                </a:r>
                <a:r>
                  <a:rPr lang="en-US" sz="38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 err="1" smtClean="0">
                    <a:solidFill>
                      <a:schemeClr val="tx1"/>
                    </a:solidFill>
                  </a:rPr>
                  <a:t>cos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3800" dirty="0" smtClean="0">
                    <a:solidFill>
                      <a:schemeClr val="tx1"/>
                    </a:solidFill>
                  </a:rPr>
                  <a:t>θ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and</a:t>
                </a:r>
                <a:r>
                  <a:rPr lang="en-US" sz="3800" dirty="0"/>
                  <a:t> 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2kpA=</a:t>
                </a:r>
                <a:r>
                  <a:rPr lang="en-US" sz="3800" dirty="0">
                    <a:solidFill>
                      <a:schemeClr val="tx1"/>
                    </a:solidFill>
                  </a:rPr>
                  <a:t> f</a:t>
                </a:r>
                <a:r>
                  <a:rPr lang="en-US" sz="38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>
                    <a:solidFill>
                      <a:schemeClr val="tx1"/>
                    </a:solidFill>
                  </a:rPr>
                  <a:t>sin</a:t>
                </a:r>
                <a:r>
                  <a:rPr lang="el-GR" sz="3800" dirty="0">
                    <a:solidFill>
                      <a:schemeClr val="tx1"/>
                    </a:solidFill>
                  </a:rPr>
                  <a:t> θ</a:t>
                </a:r>
                <a:r>
                  <a:rPr lang="en-US" sz="3800" dirty="0">
                    <a:solidFill>
                      <a:schemeClr val="tx1"/>
                    </a:solidFill>
                  </a:rPr>
                  <a:t> </a:t>
                </a:r>
                <a:endParaRPr lang="en-US" sz="38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3800" dirty="0" smtClean="0">
                    <a:solidFill>
                      <a:schemeClr val="tx1"/>
                    </a:solidFill>
                  </a:rPr>
                  <a:t>Squaring and adding </a:t>
                </a:r>
              </a:p>
              <a:p>
                <a:pPr marL="0" indent="0" algn="just">
                  <a:buNone/>
                </a:pPr>
                <a:r>
                  <a:rPr lang="en-US" sz="3800" dirty="0">
                    <a:solidFill>
                      <a:schemeClr val="tx1"/>
                    </a:solidFill>
                  </a:rPr>
                  <a:t>A</a:t>
                </a:r>
                <a:r>
                  <a:rPr lang="en-US" sz="38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3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3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800" baseline="30000" dirty="0">
                    <a:solidFill>
                      <a:schemeClr val="tx1"/>
                    </a:solidFill>
                  </a:rPr>
                  <a:t>2  </a:t>
                </a:r>
                <a:r>
                  <a:rPr lang="en-US" sz="3800" dirty="0">
                    <a:solidFill>
                      <a:schemeClr val="tx1"/>
                    </a:solidFill>
                  </a:rPr>
                  <a:t> -</a:t>
                </a:r>
                <a:r>
                  <a:rPr lang="en-IN" sz="3800" dirty="0">
                    <a:solidFill>
                      <a:schemeClr val="tx1"/>
                    </a:solidFill>
                  </a:rPr>
                  <a:t>p</a:t>
                </a:r>
                <a:r>
                  <a:rPr lang="en-IN" sz="3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sz="3800" dirty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38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+ 4k</a:t>
                </a:r>
                <a:r>
                  <a:rPr lang="en-US" sz="38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38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sz="38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=f</a:t>
                </a:r>
                <a:r>
                  <a:rPr lang="en-US" sz="3800" baseline="-25000" dirty="0" smtClean="0">
                    <a:solidFill>
                      <a:schemeClr val="tx1"/>
                    </a:solidFill>
                  </a:rPr>
                  <a:t>0</a:t>
                </a:r>
                <a:r>
                  <a:rPr lang="en-US" sz="38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    or    </a:t>
                </a:r>
                <a:r>
                  <a:rPr lang="en-US" sz="3800" dirty="0" smtClean="0"/>
                  <a:t> 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sz="3800" baseline="30000" dirty="0" smtClean="0">
                    <a:solidFill>
                      <a:schemeClr val="tx1"/>
                    </a:solidFill>
                  </a:rPr>
                  <a:t>2  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sz="3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3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800" baseline="30000" dirty="0">
                    <a:solidFill>
                      <a:schemeClr val="tx1"/>
                    </a:solidFill>
                  </a:rPr>
                  <a:t>2  </a:t>
                </a:r>
                <a:r>
                  <a:rPr lang="en-US" sz="3800" dirty="0">
                    <a:solidFill>
                      <a:schemeClr val="tx1"/>
                    </a:solidFill>
                  </a:rPr>
                  <a:t> -</a:t>
                </a:r>
                <a:r>
                  <a:rPr lang="en-IN" sz="3800" dirty="0">
                    <a:solidFill>
                      <a:schemeClr val="tx1"/>
                    </a:solidFill>
                  </a:rPr>
                  <a:t>p</a:t>
                </a:r>
                <a:r>
                  <a:rPr lang="en-IN" sz="3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sz="3800" dirty="0">
                    <a:solidFill>
                      <a:schemeClr val="tx1"/>
                    </a:solidFill>
                  </a:rPr>
                  <a:t> )</a:t>
                </a:r>
                <a:r>
                  <a:rPr lang="en-US" sz="3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sz="3800" dirty="0">
                    <a:solidFill>
                      <a:schemeClr val="tx1"/>
                    </a:solidFill>
                  </a:rPr>
                  <a:t>+ 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4k</a:t>
                </a:r>
                <a:r>
                  <a:rPr lang="en-US" sz="38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3800" baseline="30000" dirty="0" smtClean="0">
                    <a:solidFill>
                      <a:schemeClr val="tx1"/>
                    </a:solidFill>
                  </a:rPr>
                  <a:t>2 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]=f</a:t>
                </a:r>
                <a:r>
                  <a:rPr lang="en-US" sz="3800" baseline="-25000" dirty="0" smtClean="0">
                    <a:solidFill>
                      <a:schemeClr val="tx1"/>
                    </a:solidFill>
                  </a:rPr>
                  <a:t>0</a:t>
                </a:r>
                <a:r>
                  <a:rPr lang="en-US" sz="38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US" sz="3800" dirty="0" smtClean="0">
                    <a:solidFill>
                      <a:schemeClr val="tx1"/>
                    </a:solidFill>
                  </a:rPr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800" dirty="0">
                            <a:solidFill>
                              <a:schemeClr val="tx1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3800" baseline="-25000" dirty="0">
                            <a:solidFill>
                              <a:schemeClr val="tx1"/>
                            </a:solidFill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chemeClr val="tx1"/>
                                </a:solidFill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8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38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38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3800" baseline="30000" dirty="0">
                                <a:solidFill>
                                  <a:schemeClr val="tx1"/>
                                </a:solidFill>
                              </a:rPr>
                              <m:t>2  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chemeClr val="tx1"/>
                                </a:solidFill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IN" sz="3800" dirty="0">
                                <a:solidFill>
                                  <a:schemeClr val="tx1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IN" sz="38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chemeClr val="tx1"/>
                                </a:solidFill>
                              </a:rPr>
                              <m:t> )</m:t>
                            </m:r>
                            <m:r>
                              <m:rPr>
                                <m:nor/>
                              </m:rPr>
                              <a:rPr lang="en-US" sz="38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chemeClr val="tx1"/>
                                </a:solidFill>
                              </a:rPr>
                              <m:t>+ 4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chemeClr val="tx1"/>
                                </a:solidFill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38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chemeClr val="tx1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38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800" dirty="0" smtClean="0">
                    <a:solidFill>
                      <a:schemeClr val="tx1"/>
                    </a:solidFill>
                  </a:rPr>
                  <a:t> and  tan </a:t>
                </a:r>
                <a:r>
                  <a:rPr lang="el-GR" sz="3800" dirty="0" smtClean="0">
                    <a:solidFill>
                      <a:schemeClr val="tx1"/>
                    </a:solidFill>
                  </a:rPr>
                  <a:t>θ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800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800" dirty="0">
                            <a:solidFill>
                              <a:schemeClr val="tx1"/>
                            </a:solidFill>
                          </a:rPr>
                          <m:t>kp</m:t>
                        </m:r>
                      </m:num>
                      <m:den>
                        <m:sSub>
                          <m:sSubPr>
                            <m:ctrlPr>
                              <a:rPr lang="en-US" sz="38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8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38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800" baseline="30000" dirty="0">
                            <a:solidFill>
                              <a:schemeClr val="tx1"/>
                            </a:solidFill>
                          </a:rPr>
                          <m:t>2  </m:t>
                        </m:r>
                        <m:r>
                          <m:rPr>
                            <m:nor/>
                          </m:rPr>
                          <a:rPr lang="en-US" sz="3800" dirty="0">
                            <a:solidFill>
                              <a:schemeClr val="tx1"/>
                            </a:solidFill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IN" sz="3800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IN" sz="3800" baseline="30000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8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US" sz="3800" dirty="0" smtClean="0">
                    <a:solidFill>
                      <a:schemeClr val="tx1"/>
                    </a:solidFill>
                  </a:rPr>
                  <a:t>Therefore the complete solution becomes</a:t>
                </a:r>
              </a:p>
              <a:p>
                <a:pPr marL="0" indent="0" algn="just">
                  <a:buNone/>
                </a:pPr>
                <a:r>
                  <a:rPr lang="en-US" sz="3800" dirty="0" smtClean="0">
                    <a:solidFill>
                      <a:srgbClr val="C00000"/>
                    </a:solidFill>
                  </a:rPr>
                  <a:t>x= </a:t>
                </a:r>
                <a:r>
                  <a:rPr lang="en-US" sz="3800" dirty="0">
                    <a:solidFill>
                      <a:srgbClr val="C00000"/>
                    </a:solidFill>
                  </a:rPr>
                  <a:t>a</a:t>
                </a:r>
                <a:r>
                  <a:rPr lang="en-US" sz="3800" baseline="-25000" dirty="0">
                    <a:solidFill>
                      <a:srgbClr val="C00000"/>
                    </a:solidFill>
                  </a:rPr>
                  <a:t>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sz="3800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IN" sz="3800" dirty="0">
                    <a:solidFill>
                      <a:srgbClr val="C00000"/>
                    </a:solidFill>
                  </a:rPr>
                  <a:t>sin (</a:t>
                </a:r>
                <a14:m>
                  <m:oMath xmlns:m="http://schemas.openxmlformats.org/officeDocument/2006/math">
                    <m:r>
                      <a:rPr lang="el-GR" sz="3800" i="1">
                        <a:solidFill>
                          <a:srgbClr val="C00000"/>
                        </a:solidFill>
                        <a:latin typeface="Cambria Math"/>
                      </a:rPr>
                      <m:t>𝜔</m:t>
                    </m:r>
                    <m:r>
                      <a:rPr lang="en-US" sz="3800" i="1">
                        <a:solidFill>
                          <a:srgbClr val="C0000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IN" sz="3800" dirty="0">
                    <a:solidFill>
                      <a:srgbClr val="C00000"/>
                    </a:solidFill>
                  </a:rPr>
                  <a:t> +</a:t>
                </a:r>
                <a:r>
                  <a:rPr lang="el-GR" sz="3800" dirty="0">
                    <a:solidFill>
                      <a:srgbClr val="C00000"/>
                    </a:solidFill>
                  </a:rPr>
                  <a:t> θ</a:t>
                </a:r>
                <a:r>
                  <a:rPr lang="en-US" sz="3800" dirty="0">
                    <a:solidFill>
                      <a:srgbClr val="C00000"/>
                    </a:solidFill>
                  </a:rPr>
                  <a:t>)</a:t>
                </a:r>
                <a:r>
                  <a:rPr lang="en-US" sz="3800" baseline="30000" dirty="0">
                    <a:solidFill>
                      <a:srgbClr val="C00000"/>
                    </a:solidFill>
                  </a:rPr>
                  <a:t> </a:t>
                </a:r>
                <a:r>
                  <a:rPr lang="en-US" sz="3800" baseline="30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3800" dirty="0" smtClean="0">
                    <a:solidFill>
                      <a:srgbClr val="C00000"/>
                    </a:solidFill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800" dirty="0">
                            <a:solidFill>
                              <a:srgbClr val="C0000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3800" baseline="-25000" dirty="0">
                            <a:solidFill>
                              <a:srgbClr val="C00000"/>
                            </a:solidFill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rgbClr val="C00000"/>
                                </a:solidFill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8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38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38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3800" baseline="30000" dirty="0">
                                <a:solidFill>
                                  <a:srgbClr val="C00000"/>
                                </a:solidFill>
                              </a:rPr>
                              <m:t>2  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rgbClr val="C00000"/>
                                </a:solidFill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IN" sz="3800" dirty="0">
                                <a:solidFill>
                                  <a:srgbClr val="C00000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IN" sz="3800" baseline="30000" dirty="0">
                                <a:solidFill>
                                  <a:srgbClr val="C0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rgbClr val="C00000"/>
                                </a:solidFill>
                              </a:rPr>
                              <m:t> )</m:t>
                            </m:r>
                            <m:r>
                              <m:rPr>
                                <m:nor/>
                              </m:rPr>
                              <a:rPr lang="en-US" sz="3800" baseline="30000" dirty="0">
                                <a:solidFill>
                                  <a:srgbClr val="C0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rgbClr val="C00000"/>
                                </a:solidFill>
                              </a:rPr>
                              <m:t>+ 4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rgbClr val="C00000"/>
                                </a:solidFill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3800" baseline="30000" dirty="0">
                                <a:solidFill>
                                  <a:srgbClr val="C0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rgbClr val="C00000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3800" baseline="30000" dirty="0">
                                <a:solidFill>
                                  <a:srgbClr val="C00000"/>
                                </a:solidFill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IN" sz="3800" dirty="0">
                    <a:solidFill>
                      <a:srgbClr val="C00000"/>
                    </a:solidFill>
                  </a:rPr>
                  <a:t>sin (pt- </a:t>
                </a:r>
                <a:r>
                  <a:rPr lang="el-GR" sz="3800" dirty="0">
                    <a:solidFill>
                      <a:srgbClr val="C00000"/>
                    </a:solidFill>
                  </a:rPr>
                  <a:t>θ</a:t>
                </a:r>
                <a:r>
                  <a:rPr lang="en-US" sz="3800" dirty="0">
                    <a:solidFill>
                      <a:srgbClr val="C00000"/>
                    </a:solidFill>
                  </a:rPr>
                  <a:t>) </a:t>
                </a:r>
                <a:endParaRPr lang="en-US" sz="3800" dirty="0" smtClean="0">
                  <a:solidFill>
                    <a:srgbClr val="C0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3800" dirty="0" smtClean="0">
                    <a:solidFill>
                      <a:srgbClr val="C00000"/>
                    </a:solidFill>
                  </a:rPr>
                  <a:t>First term represents natural damped oscillation and second term represents forced oscillation. Initially both the vibrations will be present , but with the passage of time the first term vanishes and the motion of the body will be completely represented by the second term . So the solution is</a:t>
                </a:r>
              </a:p>
              <a:p>
                <a:pPr marL="0" indent="0" algn="just">
                  <a:buNone/>
                </a:pPr>
                <a:r>
                  <a:rPr lang="en-US" sz="3800" dirty="0" smtClean="0">
                    <a:solidFill>
                      <a:srgbClr val="C00000"/>
                    </a:solidFill>
                  </a:rPr>
                  <a:t>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800" dirty="0">
                            <a:solidFill>
                              <a:srgbClr val="C0000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3800" baseline="-25000" dirty="0">
                            <a:solidFill>
                              <a:srgbClr val="C00000"/>
                            </a:solidFill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rgbClr val="C00000"/>
                                </a:solidFill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8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38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3800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3800" baseline="30000" dirty="0">
                                <a:solidFill>
                                  <a:srgbClr val="C00000"/>
                                </a:solidFill>
                              </a:rPr>
                              <m:t>2  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rgbClr val="C00000"/>
                                </a:solidFill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IN" sz="3800" dirty="0">
                                <a:solidFill>
                                  <a:srgbClr val="C00000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IN" sz="3800" baseline="30000" dirty="0">
                                <a:solidFill>
                                  <a:srgbClr val="C0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rgbClr val="C00000"/>
                                </a:solidFill>
                              </a:rPr>
                              <m:t> )</m:t>
                            </m:r>
                            <m:r>
                              <m:rPr>
                                <m:nor/>
                              </m:rPr>
                              <a:rPr lang="en-US" sz="3800" baseline="30000" dirty="0">
                                <a:solidFill>
                                  <a:srgbClr val="C0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rgbClr val="C00000"/>
                                </a:solidFill>
                              </a:rPr>
                              <m:t>+ 4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rgbClr val="C00000"/>
                                </a:solidFill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3800" baseline="30000" dirty="0">
                                <a:solidFill>
                                  <a:srgbClr val="C0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800" dirty="0">
                                <a:solidFill>
                                  <a:srgbClr val="C00000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3800" baseline="30000" dirty="0">
                                <a:solidFill>
                                  <a:srgbClr val="C00000"/>
                                </a:solidFill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800" dirty="0">
                    <a:solidFill>
                      <a:srgbClr val="C00000"/>
                    </a:solidFill>
                  </a:rPr>
                  <a:t> </a:t>
                </a:r>
                <a:r>
                  <a:rPr lang="en-IN" sz="3800" dirty="0">
                    <a:solidFill>
                      <a:srgbClr val="C00000"/>
                    </a:solidFill>
                  </a:rPr>
                  <a:t>sin (pt- </a:t>
                </a:r>
                <a:r>
                  <a:rPr lang="el-GR" sz="3800" dirty="0">
                    <a:solidFill>
                      <a:srgbClr val="C00000"/>
                    </a:solidFill>
                  </a:rPr>
                  <a:t>θ</a:t>
                </a:r>
                <a:r>
                  <a:rPr lang="en-US" sz="3800" dirty="0">
                    <a:solidFill>
                      <a:srgbClr val="C00000"/>
                    </a:solidFill>
                  </a:rPr>
                  <a:t>) </a:t>
                </a:r>
              </a:p>
              <a:p>
                <a:pPr marL="0" indent="0" algn="just">
                  <a:buNone/>
                </a:pPr>
                <a:endParaRPr lang="en-US" sz="3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45" t="-1867" r="-1290" b="-72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04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AMPLITUDE RESONANCE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r>
                  <a:rPr lang="en-US" sz="7200" dirty="0" smtClean="0"/>
                  <a:t>It is the phenomenon in which the amplitude of a forced harmonic oscillator becomes maximum at a particular driving frequency, which is very close to the natural frequency.</a:t>
                </a:r>
              </a:p>
              <a:p>
                <a:r>
                  <a:rPr lang="en-US" sz="7200" dirty="0" smtClean="0"/>
                  <a:t>The frequency of the driving force at which resonance occurs is known as resonant frequency( P</a:t>
                </a:r>
                <a:r>
                  <a:rPr lang="en-US" sz="7200" baseline="-25000" dirty="0" smtClean="0"/>
                  <a:t>R</a:t>
                </a:r>
                <a:r>
                  <a:rPr lang="en-US" sz="7200" dirty="0" smtClean="0"/>
                  <a:t>)</a:t>
                </a:r>
              </a:p>
              <a:p>
                <a:r>
                  <a:rPr lang="en-US" sz="7200" dirty="0" smtClean="0">
                    <a:solidFill>
                      <a:srgbClr val="FF0000"/>
                    </a:solidFill>
                  </a:rPr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72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7200" baseline="-25000" dirty="0">
                            <a:solidFill>
                              <a:srgbClr val="FF0000"/>
                            </a:solidFill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7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7200" dirty="0">
                                <a:solidFill>
                                  <a:srgbClr val="FF0000"/>
                                </a:solidFill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72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72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72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7200" baseline="30000" dirty="0">
                                <a:solidFill>
                                  <a:srgbClr val="FF0000"/>
                                </a:solidFill>
                              </a:rPr>
                              <m:t>2  </m:t>
                            </m:r>
                            <m:r>
                              <m:rPr>
                                <m:nor/>
                              </m:rPr>
                              <a:rPr lang="en-US" sz="7200" dirty="0">
                                <a:solidFill>
                                  <a:srgbClr val="FF0000"/>
                                </a:solidFill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IN" sz="7200" dirty="0">
                                <a:solidFill>
                                  <a:srgbClr val="FF0000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IN" sz="7200" baseline="30000" dirty="0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7200" dirty="0">
                                <a:solidFill>
                                  <a:srgbClr val="FF0000"/>
                                </a:solidFill>
                              </a:rPr>
                              <m:t> )</m:t>
                            </m:r>
                            <m:r>
                              <m:rPr>
                                <m:nor/>
                              </m:rPr>
                              <a:rPr lang="en-US" sz="7200" baseline="30000" dirty="0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7200" dirty="0">
                                <a:solidFill>
                                  <a:srgbClr val="FF0000"/>
                                </a:solidFill>
                              </a:rPr>
                              <m:t>+ 4</m:t>
                            </m:r>
                            <m:r>
                              <m:rPr>
                                <m:nor/>
                              </m:rPr>
                              <a:rPr lang="en-US" sz="7200" dirty="0">
                                <a:solidFill>
                                  <a:srgbClr val="FF0000"/>
                                </a:solidFill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7200" baseline="30000" dirty="0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7200" dirty="0">
                                <a:solidFill>
                                  <a:srgbClr val="FF0000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7200" baseline="30000" dirty="0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7200" dirty="0"/>
                  <a:t> </a:t>
                </a:r>
                <a:r>
                  <a:rPr lang="en-US" sz="7200" dirty="0" smtClean="0"/>
                  <a:t>……….(2)</a:t>
                </a:r>
              </a:p>
              <a:p>
                <a:r>
                  <a:rPr lang="en-US" sz="7200" dirty="0" smtClean="0"/>
                  <a:t>A=A</a:t>
                </a:r>
                <a:r>
                  <a:rPr lang="en-US" sz="7200" baseline="-25000" dirty="0" smtClean="0"/>
                  <a:t>max , </a:t>
                </a:r>
                <a:r>
                  <a:rPr lang="en-US" sz="7200" dirty="0" smtClean="0"/>
                  <a:t>when the denominator is minimum</a:t>
                </a:r>
              </a:p>
              <a:p>
                <a:r>
                  <a:rPr lang="en-US" sz="7200" dirty="0" err="1" smtClean="0"/>
                  <a:t>ie</a:t>
                </a:r>
                <a:r>
                  <a:rPr lang="en-US" sz="7200" dirty="0" smtClean="0"/>
                  <a:t>:-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7200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7200" b="0" i="1" smtClean="0">
                            <a:latin typeface="Cambria Math"/>
                          </a:rPr>
                          <m:t>𝑑𝑝</m:t>
                        </m:r>
                      </m:den>
                    </m:f>
                  </m:oMath>
                </a14:m>
                <a:r>
                  <a:rPr lang="en-IN" sz="7200" dirty="0" smtClean="0"/>
                  <a:t>[(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7200" i="1" dirty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72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7200" baseline="30000" dirty="0"/>
                      <m:t>2  </m:t>
                    </m:r>
                    <m:r>
                      <m:rPr>
                        <m:nor/>
                      </m:rPr>
                      <a:rPr lang="en-US" sz="7200" dirty="0"/>
                      <m:t> −</m:t>
                    </m:r>
                    <m:r>
                      <m:rPr>
                        <m:nor/>
                      </m:rPr>
                      <a:rPr lang="en-IN" sz="7200" dirty="0"/>
                      <m:t>p</m:t>
                    </m:r>
                    <m:r>
                      <m:rPr>
                        <m:nor/>
                      </m:rPr>
                      <a:rPr lang="en-IN" sz="7200" baseline="30000" dirty="0"/>
                      <m:t>2</m:t>
                    </m:r>
                    <m:r>
                      <m:rPr>
                        <m:nor/>
                      </m:rPr>
                      <a:rPr lang="en-US" sz="7200" dirty="0"/>
                      <m:t> )</m:t>
                    </m:r>
                    <m:r>
                      <m:rPr>
                        <m:nor/>
                      </m:rPr>
                      <a:rPr lang="en-US" sz="7200" baseline="30000" dirty="0"/>
                      <m:t>2</m:t>
                    </m:r>
                    <m:r>
                      <m:rPr>
                        <m:nor/>
                      </m:rPr>
                      <a:rPr lang="en-US" sz="7200" dirty="0"/>
                      <m:t>+ 4</m:t>
                    </m:r>
                    <m:r>
                      <m:rPr>
                        <m:nor/>
                      </m:rPr>
                      <a:rPr lang="en-US" sz="7200" dirty="0"/>
                      <m:t>k</m:t>
                    </m:r>
                    <m:r>
                      <m:rPr>
                        <m:nor/>
                      </m:rPr>
                      <a:rPr lang="en-US" sz="7200" baseline="30000" dirty="0"/>
                      <m:t>2</m:t>
                    </m:r>
                    <m:r>
                      <m:rPr>
                        <m:nor/>
                      </m:rPr>
                      <a:rPr lang="en-US" sz="7200" dirty="0"/>
                      <m:t>p</m:t>
                    </m:r>
                    <m:r>
                      <m:rPr>
                        <m:nor/>
                      </m:rPr>
                      <a:rPr lang="en-US" sz="7200" baseline="30000" dirty="0"/>
                      <m:t>2</m:t>
                    </m:r>
                  </m:oMath>
                </a14:m>
                <a:r>
                  <a:rPr lang="en-IN" sz="7200" dirty="0" smtClean="0"/>
                  <a:t>]=0</a:t>
                </a:r>
              </a:p>
              <a:p>
                <a:r>
                  <a:rPr lang="en-US" sz="7200" dirty="0" smtClean="0"/>
                  <a:t>-2(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7200" i="1" dirty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72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7200" baseline="30000" dirty="0"/>
                      <m:t>2  </m:t>
                    </m:r>
                    <m:r>
                      <m:rPr>
                        <m:nor/>
                      </m:rPr>
                      <a:rPr lang="en-US" sz="7200" dirty="0"/>
                      <m:t> −</m:t>
                    </m:r>
                    <m:r>
                      <m:rPr>
                        <m:nor/>
                      </m:rPr>
                      <a:rPr lang="en-IN" sz="7200" dirty="0"/>
                      <m:t>p</m:t>
                    </m:r>
                    <m:r>
                      <m:rPr>
                        <m:nor/>
                      </m:rPr>
                      <a:rPr lang="en-IN" sz="7200" baseline="30000" dirty="0"/>
                      <m:t>2</m:t>
                    </m:r>
                    <m:r>
                      <m:rPr>
                        <m:nor/>
                      </m:rPr>
                      <a:rPr lang="en-US" sz="7200" dirty="0"/>
                      <m:t> )</m:t>
                    </m:r>
                  </m:oMath>
                </a14:m>
                <a:r>
                  <a:rPr lang="en-IN" sz="7200" dirty="0" smtClean="0"/>
                  <a:t> X 2p +8k</a:t>
                </a:r>
                <a:r>
                  <a:rPr lang="en-IN" sz="7200" baseline="30000" dirty="0" smtClean="0"/>
                  <a:t>2</a:t>
                </a:r>
                <a:r>
                  <a:rPr lang="en-IN" sz="7200" dirty="0" smtClean="0"/>
                  <a:t>p=0</a:t>
                </a:r>
              </a:p>
              <a:p>
                <a:r>
                  <a:rPr lang="en-US" sz="7200" dirty="0" smtClean="0"/>
                  <a:t>P</a:t>
                </a:r>
                <a:r>
                  <a:rPr lang="en-US" sz="7200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7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7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7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ω</m:t>
                            </m:r>
                            <m:r>
                              <a:rPr lang="en-US" sz="7200" i="1" baseline="-25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sz="7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7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7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7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7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7200" dirty="0" smtClean="0"/>
                  <a:t> . </a:t>
                </a:r>
              </a:p>
              <a:p>
                <a:r>
                  <a:rPr lang="en-US" sz="7200" dirty="0" smtClean="0"/>
                  <a:t>Therefore, </a:t>
                </a:r>
                <a:r>
                  <a:rPr lang="en-US" sz="7200" dirty="0" err="1" smtClean="0"/>
                  <a:t>ampltude</a:t>
                </a:r>
                <a:r>
                  <a:rPr lang="en-US" sz="7200" dirty="0" smtClean="0"/>
                  <a:t>  A= Amax, when</a:t>
                </a:r>
              </a:p>
              <a:p>
                <a:r>
                  <a:rPr lang="en-US" sz="7200" dirty="0" smtClean="0">
                    <a:solidFill>
                      <a:srgbClr val="FF0000"/>
                    </a:solidFill>
                  </a:rPr>
                  <a:t>p=p </a:t>
                </a:r>
                <a:r>
                  <a:rPr lang="en-US" sz="7200" baseline="-25000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sz="7200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7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7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7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ω</m:t>
                            </m:r>
                            <m:r>
                              <a:rPr lang="en-US" sz="7200" i="1" baseline="-25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sz="7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7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7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7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7200" dirty="0" smtClean="0"/>
                  <a:t> ,the </a:t>
                </a:r>
                <a:r>
                  <a:rPr lang="en-IN" sz="7200" dirty="0" smtClean="0">
                    <a:solidFill>
                      <a:srgbClr val="FF0000"/>
                    </a:solidFill>
                  </a:rPr>
                  <a:t>resonant frequency.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453" t="-1823" r="-1964" b="-15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resonant frequency </a:t>
                </a:r>
                <a:r>
                  <a:rPr lang="en-US" sz="1800" dirty="0" err="1" smtClean="0"/>
                  <a:t>p</a:t>
                </a:r>
                <a:r>
                  <a:rPr lang="en-US" sz="1800" baseline="-25000" dirty="0" err="1" smtClean="0"/>
                  <a:t>R</a:t>
                </a:r>
                <a:r>
                  <a:rPr lang="en-US" sz="1800" baseline="-25000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/>
                              </a:rPr>
                              <m:t>ω</m:t>
                            </m:r>
                            <m:r>
                              <a:rPr lang="en-US" sz="1800" i="1" baseline="-2500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800" dirty="0" smtClean="0"/>
                  <a:t>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/>
                              </a:rPr>
                              <m:t>ω</m:t>
                            </m:r>
                            <m:r>
                              <a:rPr lang="en-US" sz="1800" i="1" baseline="-2500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1800" dirty="0" smtClean="0"/>
                  <a:t> </a:t>
                </a:r>
                <a:r>
                  <a:rPr lang="en-US" sz="1800" dirty="0"/>
                  <a:t>&lt;</a:t>
                </a:r>
                <a:r>
                  <a:rPr lang="el-G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/>
                      </a:rPr>
                      <m:t>ω</m:t>
                    </m:r>
                    <m:r>
                      <a:rPr lang="en-US" sz="1800" i="1" baseline="-25000">
                        <a:latin typeface="Cambria Math"/>
                      </a:rPr>
                      <m:t>0</m:t>
                    </m:r>
                  </m:oMath>
                </a14:m>
                <a:endParaRPr lang="en-IN" sz="1800" dirty="0" smtClean="0"/>
              </a:p>
              <a:p>
                <a:r>
                  <a:rPr lang="en-US" sz="1800" dirty="0" smtClean="0"/>
                  <a:t>Substituting </a:t>
                </a:r>
                <a:r>
                  <a:rPr lang="en-US" sz="1800" dirty="0" err="1" smtClean="0"/>
                  <a:t>p</a:t>
                </a:r>
                <a:r>
                  <a:rPr lang="en-US" sz="1800" baseline="-25000" dirty="0" err="1" smtClean="0"/>
                  <a:t>R</a:t>
                </a:r>
                <a:r>
                  <a:rPr lang="en-US" sz="1800" dirty="0" smtClean="0"/>
                  <a:t> for p in equation (1)</a:t>
                </a:r>
              </a:p>
              <a:p>
                <a:r>
                  <a:rPr lang="en-US" sz="1800" dirty="0" smtClean="0"/>
                  <a:t>A</a:t>
                </a:r>
                <a:r>
                  <a:rPr lang="en-US" sz="1800" baseline="-25000" dirty="0" smtClean="0"/>
                  <a:t>max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1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1800" baseline="-25000" dirty="0">
                            <a:solidFill>
                              <a:schemeClr val="tx1"/>
                            </a:solidFill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8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1800" baseline="30000" dirty="0">
                                <a:solidFill>
                                  <a:schemeClr val="tx1"/>
                                </a:solidFill>
                              </a:rPr>
                              <m:t>2  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800" b="0" i="0" baseline="-25000" dirty="0" smtClean="0">
                                <a:solidFill>
                                  <a:schemeClr val="tx1"/>
                                </a:solidFill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IN" sz="18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 )</m:t>
                            </m:r>
                            <m:r>
                              <m:rPr>
                                <m:nor/>
                              </m:rPr>
                              <a:rPr lang="en-US" sz="18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+ 4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18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800" b="0" i="0" baseline="30000" dirty="0" smtClean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800" b="0" i="0" baseline="-25000" dirty="0" smtClean="0">
                                <a:solidFill>
                                  <a:schemeClr val="tx1"/>
                                </a:solidFill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18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IN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	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1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1800" baseline="-25000" dirty="0">
                            <a:solidFill>
                              <a:schemeClr val="tx1"/>
                            </a:solidFill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1800" b="0" i="0" baseline="30000" dirty="0" smtClean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8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+ 4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1800" baseline="30000" dirty="0">
                                <a:solidFill>
                                  <a:schemeClr val="tx1"/>
                                </a:solidFill>
                              </a:rPr>
                              <m:t>2 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800" baseline="-25000" dirty="0">
                                <a:solidFill>
                                  <a:schemeClr val="tx1"/>
                                </a:solidFill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18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IN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	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1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1800" baseline="-25000" dirty="0">
                            <a:solidFill>
                              <a:schemeClr val="tx1"/>
                            </a:solidFill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1800" b="0" i="0" baseline="30000" dirty="0" smtClean="0">
                                <a:solidFill>
                                  <a:schemeClr val="tx1"/>
                                </a:solidFill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+ 4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1800" baseline="30000" dirty="0">
                                <a:solidFill>
                                  <a:schemeClr val="tx1"/>
                                </a:solidFill>
                              </a:rPr>
                              <m:t>2 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800" baseline="-25000" dirty="0">
                                <a:solidFill>
                                  <a:schemeClr val="tx1"/>
                                </a:solidFill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18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IN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A</a:t>
                </a:r>
                <a:r>
                  <a:rPr lang="en-US" sz="1800" baseline="-25000" dirty="0">
                    <a:solidFill>
                      <a:srgbClr val="C00000"/>
                    </a:solidFill>
                  </a:rPr>
                  <a:t>max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1800" b="0" i="1" baseline="-2500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b="0" i="1" baseline="3000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𝑝𝑅</m:t>
                            </m:r>
                            <m:r>
                              <a:rPr lang="en-US" sz="1800" b="0" i="1" baseline="3000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IN" sz="1800" dirty="0" smtClean="0"/>
              </a:p>
              <a:p>
                <a:endParaRPr lang="en-IN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360" t="-1042" b="-2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30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Examples- Resonance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2304256" cy="311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610769"/>
            <a:ext cx="5163103" cy="2451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476" y="3933056"/>
            <a:ext cx="3874483" cy="23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Oscillation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Vibration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motion in which a body as a whole moves to and fro about its mean position</a:t>
            </a:r>
          </a:p>
          <a:p>
            <a:r>
              <a:rPr lang="en-US" dirty="0" smtClean="0"/>
              <a:t>Low frequency</a:t>
            </a:r>
          </a:p>
          <a:p>
            <a:r>
              <a:rPr lang="en-US" dirty="0"/>
              <a:t>motion of simple pendulum, motion of swing, motion of loaded spring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motion in which certain part or parts of a body move to and fro.</a:t>
            </a:r>
          </a:p>
          <a:p>
            <a:r>
              <a:rPr lang="en-US" dirty="0" smtClean="0"/>
              <a:t>High frequency.</a:t>
            </a:r>
          </a:p>
          <a:p>
            <a:r>
              <a:rPr lang="en-US" dirty="0"/>
              <a:t>plucked string of a guitar , molecular vibrations, lattice vibrations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76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k on </a:t>
            </a:r>
            <a:r>
              <a:rPr lang="en-IN" dirty="0" smtClean="0"/>
              <a:t>A </a:t>
            </a:r>
            <a:r>
              <a:rPr lang="en-IN" baseline="-25000" dirty="0" smtClean="0"/>
              <a:t>max</a:t>
            </a:r>
            <a:endParaRPr lang="en-IN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AutoNum type="romanLcParenBoth"/>
                </a:pPr>
                <a:r>
                  <a:rPr lang="en-US" dirty="0" smtClean="0"/>
                  <a:t>At low damping, k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can be neglected. So 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R</a:t>
                </a:r>
                <a:r>
                  <a:rPr lang="en-US" dirty="0" smtClean="0"/>
                  <a:t>≈</a:t>
                </a:r>
                <a:r>
                  <a:rPr lang="el-GR" dirty="0" smtClean="0"/>
                  <a:t>ω</a:t>
                </a:r>
                <a:r>
                  <a:rPr lang="en-US" baseline="-25000" dirty="0" smtClean="0"/>
                  <a:t>0</a:t>
                </a:r>
              </a:p>
              <a:p>
                <a:pPr marL="0" indent="0">
                  <a:buNone/>
                </a:pPr>
                <a:r>
                  <a:rPr lang="en-US" dirty="0" smtClean="0"/>
                  <a:t>A</a:t>
                </a:r>
                <a:r>
                  <a:rPr lang="en-US" baseline="-25000" dirty="0" smtClean="0"/>
                  <a:t>max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0</m:t>
                        </m:r>
                      </m:den>
                    </m:f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τ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0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US" dirty="0" smtClean="0"/>
                  <a:t>(ii) In the absence of damping, k=0 and A</a:t>
                </a:r>
                <a:r>
                  <a:rPr lang="en-US" baseline="-25000" dirty="0" smtClean="0"/>
                  <a:t>max</a:t>
                </a:r>
                <a:r>
                  <a:rPr lang="en-US" dirty="0" smtClean="0"/>
                  <a:t>=infinity, this does not occur, damping is never zero</a:t>
                </a:r>
              </a:p>
              <a:p>
                <a:pPr marL="0" indent="0">
                  <a:buNone/>
                </a:pPr>
                <a:r>
                  <a:rPr lang="en-US" dirty="0" smtClean="0"/>
                  <a:t>(iii) For finite value of </a:t>
                </a:r>
                <a:r>
                  <a:rPr lang="en-US" dirty="0" err="1" smtClean="0"/>
                  <a:t>damping,resonant</a:t>
                </a:r>
                <a:r>
                  <a:rPr lang="en-US" dirty="0" smtClean="0"/>
                  <a:t> frequency less than</a:t>
                </a:r>
                <a:r>
                  <a:rPr lang="el-GR" dirty="0"/>
                  <a:t> ω</a:t>
                </a:r>
                <a:r>
                  <a:rPr lang="en-US" baseline="-25000" dirty="0" smtClean="0"/>
                  <a:t>0, </a:t>
                </a:r>
                <a:r>
                  <a:rPr lang="en-US" dirty="0" smtClean="0"/>
                  <a:t>amplitude at resonance decreases </a:t>
                </a: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266" t="-911" r="-453" b="-4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12776"/>
            <a:ext cx="4320480" cy="4896544"/>
          </a:xfrm>
        </p:spPr>
      </p:pic>
    </p:spTree>
    <p:extLst>
      <p:ext uri="{BB962C8B-B14F-4D97-AF65-F5344CB8AC3E}">
        <p14:creationId xmlns:p14="http://schemas.microsoft.com/office/powerpoint/2010/main" val="167970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p on amplitude of the oscillator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(i) p&lt;&lt;</a:t>
                </a:r>
                <a:r>
                  <a:rPr lang="el-GR" dirty="0"/>
                  <a:t> ω</a:t>
                </a:r>
                <a:r>
                  <a:rPr lang="en-US" baseline="-25000" dirty="0" smtClean="0"/>
                  <a:t>0, </a:t>
                </a:r>
                <a:r>
                  <a:rPr lang="en-US" dirty="0"/>
                  <a:t> </a:t>
                </a:r>
                <a:r>
                  <a:rPr lang="en-US" dirty="0" smtClean="0"/>
                  <a:t>A=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0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/>
                              </a:rPr>
                              <m:t>ω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baseline="3000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ω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baseline="3000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dirty="0" smtClean="0"/>
                  <a:t>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𝐹</m:t>
                            </m:r>
                            <m:r>
                              <a:rPr lang="en-US" b="0" i="1" baseline="-25000" dirty="0" smtClean="0">
                                <a:latin typeface="Cambria Math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𝐶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dirty="0" smtClean="0"/>
                  <a:t> =constant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(ii) p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&gt;&gt;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r>
                      <m:rPr>
                        <m:nor/>
                      </m:rPr>
                      <a:rPr lang="en-US" baseline="-25000" dirty="0"/>
                      <m:t>0</m:t>
                    </m:r>
                  </m:oMath>
                </a14:m>
                <a:r>
                  <a:rPr lang="en-IN" dirty="0" smtClean="0"/>
                  <a:t> , A=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baseline="3000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dirty="0" smtClean="0"/>
                  <a:t>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𝐹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𝑚𝑝</m:t>
                            </m:r>
                            <m:r>
                              <a:rPr lang="en-US" b="0" i="1" baseline="30000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dirty="0" smtClean="0"/>
                  <a:t> , amplitude decreases with increasing driving frequency.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62" t="-9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240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factor at resonance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is the ratio of amplitude at resonance to amplitude at zero driving frequency.</a:t>
                </a:r>
              </a:p>
              <a:p>
                <a:r>
                  <a:rPr lang="en-US" dirty="0" smtClean="0"/>
                  <a:t>Q=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𝑚𝑎𝑥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𝑎𝑡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=0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box>
                      </m:num>
                      <m:den>
                        <m:box>
                          <m:box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baseline="30000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den>
                    </m:f>
                  </m:oMath>
                </a14:m>
                <a:r>
                  <a:rPr lang="en-IN" dirty="0" smtClean="0"/>
                  <a:t>    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 dirty="0" smtClean="0">
                                <a:latin typeface="Cambria Math"/>
                              </a:rPr>
                              <m:t>ω</m:t>
                            </m:r>
                            <m:r>
                              <a:rPr lang="en-US" b="0" i="1" baseline="-25000" dirty="0" smtClean="0">
                                <a:latin typeface="Cambria Math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dirty="0" smtClean="0"/>
                  <a:t> =</a:t>
                </a:r>
                <a:r>
                  <a:rPr lang="el-GR" dirty="0" smtClean="0"/>
                  <a:t>ω</a:t>
                </a:r>
                <a:r>
                  <a:rPr lang="en-US" baseline="-25000" dirty="0" smtClean="0"/>
                  <a:t>0</a:t>
                </a:r>
                <a:r>
                  <a:rPr lang="el-GR" dirty="0" smtClean="0"/>
                  <a:t>τ</a:t>
                </a:r>
                <a:r>
                  <a:rPr lang="en-US" dirty="0" smtClean="0"/>
                  <a:t> , 1/2k =</a:t>
                </a:r>
                <a:r>
                  <a:rPr lang="el-GR" dirty="0"/>
                  <a:t> </a:t>
                </a:r>
                <a:r>
                  <a:rPr lang="el-GR" dirty="0" smtClean="0"/>
                  <a:t>τ</a:t>
                </a:r>
                <a:r>
                  <a:rPr lang="en-US" dirty="0" smtClean="0"/>
                  <a:t> , the relaxation time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 r="-1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150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Sharpness of Resonance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26232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the rate of fall in amplitude with the change of driving frequency on either side of the resonant frequency.</a:t>
            </a:r>
          </a:p>
          <a:p>
            <a:r>
              <a:rPr lang="en-US" dirty="0" smtClean="0"/>
              <a:t>When the damping is low, the amplitude falls of very rapidly on either side of resonant frequency and the resonance is  sharp.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Sonometer</a:t>
            </a:r>
            <a:endParaRPr lang="en-US" dirty="0" smtClean="0"/>
          </a:p>
          <a:p>
            <a:r>
              <a:rPr lang="en-US" dirty="0" smtClean="0"/>
              <a:t>For high damping, the amplitude falls off very slowly on either side of resonant frequency and the resonance is said to be flat. </a:t>
            </a:r>
            <a:r>
              <a:rPr lang="en-US" dirty="0" err="1" smtClean="0"/>
              <a:t>Eg</a:t>
            </a:r>
            <a:r>
              <a:rPr lang="en-US" dirty="0" smtClean="0"/>
              <a:t>: Resonance column.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84784"/>
            <a:ext cx="433135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32859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25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LCR CIRCUIT AS AN ELECTRICAL OSCILLATOR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4990328" cy="4572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Consider a series LCR circuit applied by an AC voltage V </a:t>
                </a:r>
                <a:r>
                  <a:rPr lang="en-US" baseline="-25000" dirty="0" smtClean="0"/>
                  <a:t>applied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potential difference across each circuit</a:t>
                </a:r>
              </a:p>
              <a:p>
                <a:r>
                  <a:rPr lang="en-US" dirty="0" err="1" smtClean="0"/>
                  <a:t>P.d</a:t>
                </a:r>
                <a:r>
                  <a:rPr lang="en-US" dirty="0" smtClean="0"/>
                  <a:t> across inductor, 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= L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dirty="0" smtClean="0"/>
                  <a:t> = L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baseline="30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  <m:r>
                              <a:rPr lang="en-US" b="0" i="1" baseline="3000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US" dirty="0" err="1" smtClean="0"/>
                  <a:t>P.d</a:t>
                </a:r>
                <a:r>
                  <a:rPr lang="en-US" dirty="0" smtClean="0"/>
                  <a:t> across resistor, V</a:t>
                </a:r>
                <a:r>
                  <a:rPr lang="en-US" baseline="-25000" dirty="0" smtClean="0"/>
                  <a:t>R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Ri</a:t>
                </a:r>
                <a:r>
                  <a:rPr lang="en-US" dirty="0" smtClean="0"/>
                  <a:t>= R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</m:e>
                    </m:box>
                  </m:oMath>
                </a14:m>
                <a:endParaRPr lang="en-IN" dirty="0" smtClean="0"/>
              </a:p>
              <a:p>
                <a:r>
                  <a:rPr lang="en-US" dirty="0" err="1" smtClean="0"/>
                  <a:t>P.d</a:t>
                </a:r>
                <a:r>
                  <a:rPr lang="en-US" dirty="0" smtClean="0"/>
                  <a:t> across capacitor,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c</a:t>
                </a:r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den>
                        </m:f>
                      </m:e>
                    </m:box>
                  </m:oMath>
                </a14:m>
                <a:endParaRPr lang="en-IN" dirty="0" smtClean="0"/>
              </a:p>
              <a:p>
                <a:r>
                  <a:rPr lang="en-US" dirty="0" smtClean="0"/>
                  <a:t>The sum of </a:t>
                </a:r>
                <a:r>
                  <a:rPr lang="en-US" dirty="0" err="1" smtClean="0"/>
                  <a:t>p.d</a:t>
                </a:r>
                <a:r>
                  <a:rPr lang="en-US" dirty="0" smtClean="0"/>
                  <a:t> across each circuit element is equal to the external applied voltage.</a:t>
                </a:r>
              </a:p>
              <a:p>
                <a:r>
                  <a:rPr lang="en-IN" dirty="0"/>
                  <a:t>L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i="1" baseline="30000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𝑑𝑡</m:t>
                            </m:r>
                            <m:r>
                              <a:rPr lang="en-US" i="1" baseline="3000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dirty="0" smtClean="0"/>
                  <a:t> +</a:t>
                </a:r>
                <a:r>
                  <a:rPr lang="en-US" dirty="0"/>
                  <a:t> R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dirty="0" smtClean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IN" dirty="0" smtClean="0"/>
                  <a:t> =</a:t>
                </a:r>
                <a:r>
                  <a:rPr lang="en-US" dirty="0"/>
                  <a:t> V </a:t>
                </a:r>
                <a:r>
                  <a:rPr lang="en-US" baseline="-25000" dirty="0"/>
                  <a:t>applied</a:t>
                </a:r>
                <a:r>
                  <a:rPr lang="en-US" dirty="0"/>
                  <a:t> </a:t>
                </a:r>
                <a:r>
                  <a:rPr lang="en-US" dirty="0" smtClean="0"/>
                  <a:t>=V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sin</a:t>
                </a:r>
                <a:r>
                  <a:rPr lang="el-GR" dirty="0" smtClean="0"/>
                  <a:t>ω</a:t>
                </a:r>
                <a:r>
                  <a:rPr lang="en-US" dirty="0" smtClean="0"/>
                  <a:t>t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4990328" cy="4572000"/>
              </a:xfrm>
              <a:blipFill rotWithShape="1">
                <a:blip r:embed="rId2"/>
                <a:stretch>
                  <a:fillRect l="-2078" t="-2667" r="-4645" b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16832"/>
            <a:ext cx="367240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electrical and Mechanical oscillator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134482646"/>
                  </p:ext>
                </p:extLst>
              </p:nvPr>
            </p:nvGraphicFramePr>
            <p:xfrm>
              <a:off x="301625" y="1527175"/>
              <a:ext cx="8504238" cy="56619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52119"/>
                    <a:gridCol w="4252119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Mechanical oscillator</a:t>
                          </a:r>
                          <a:endParaRPr lang="en-IN" dirty="0" smtClean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Electrical oscillator</a:t>
                          </a:r>
                          <a:endParaRPr lang="en-IN" dirty="0" smtClean="0"/>
                        </a:p>
                        <a:p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m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sz="1800" dirty="0"/>
                            <a:t> + </a:t>
                          </a:r>
                          <a:r>
                            <a:rPr lang="el-GR" sz="1800" dirty="0"/>
                            <a:t>γ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l-GR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/>
                            <a:t> +C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800" dirty="0"/>
                            <a:t> =</a:t>
                          </a:r>
                          <a:r>
                            <a:rPr lang="en-US" sz="1600" dirty="0"/>
                            <a:t> F</a:t>
                          </a:r>
                          <a:r>
                            <a:rPr lang="en-US" sz="1600" baseline="-25000" dirty="0"/>
                            <a:t>0</a:t>
                          </a:r>
                          <a:r>
                            <a:rPr lang="en-US" sz="1600" dirty="0"/>
                            <a:t>sin </a:t>
                          </a:r>
                          <a:r>
                            <a:rPr lang="en-US" sz="1600" dirty="0" err="1"/>
                            <a:t>pt</a:t>
                          </a:r>
                          <a:r>
                            <a:rPr lang="en-US" sz="1600" dirty="0"/>
                            <a:t> 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dirty="0" smtClean="0"/>
                            <a:t>L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IN" sz="1800" i="1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1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1800" i="1" baseline="3000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𝑑𝑡</m:t>
                                      </m:r>
                                      <m:r>
                                        <a:rPr lang="en-US" sz="1800" i="1" baseline="3000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IN" sz="1800" dirty="0"/>
                            <a:t> +</a:t>
                          </a:r>
                          <a:r>
                            <a:rPr lang="en-US" sz="1800" dirty="0"/>
                            <a:t> R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𝑑𝑞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IN" sz="1800" dirty="0"/>
                            <a:t> +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/>
                                    </a:rPr>
                                    <m:t>𝐶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1800" dirty="0"/>
                            <a:t> </a:t>
                          </a:r>
                          <a:r>
                            <a:rPr lang="en-US" sz="1800" dirty="0" smtClean="0"/>
                            <a:t>=V</a:t>
                          </a:r>
                          <a:r>
                            <a:rPr lang="en-US" sz="1800" baseline="-25000" dirty="0" smtClean="0"/>
                            <a:t>0</a:t>
                          </a:r>
                          <a:r>
                            <a:rPr lang="en-US" sz="1800" dirty="0" smtClean="0"/>
                            <a:t>sin</a:t>
                          </a:r>
                          <a:r>
                            <a:rPr lang="el-GR" sz="1800" dirty="0"/>
                            <a:t>ω</a:t>
                          </a:r>
                          <a:r>
                            <a:rPr lang="en-US" sz="1800" dirty="0" smtClean="0"/>
                            <a:t>t</a:t>
                          </a:r>
                          <a:endParaRPr lang="en-IN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Mass (m)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Inductor (L)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dirty="0" smtClean="0"/>
                            <a:t>Displacement(x)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Charge (q)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dirty="0" smtClean="0"/>
                            <a:t>Velocity (v=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US" sz="2000" dirty="0" smtClean="0"/>
                            <a:t> 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Electric current (i=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Damping coefficient (</a:t>
                          </a:r>
                          <a:r>
                            <a:rPr lang="el-GR" sz="1800" dirty="0" smtClean="0"/>
                            <a:t>γ</a:t>
                          </a:r>
                          <a:r>
                            <a:rPr lang="en-US" sz="1800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Electric resistance(R)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dirty="0" smtClean="0"/>
                            <a:t>Force constant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Reciprocal of capacitance(1/C)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Potential Energy=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US" sz="1800" dirty="0" smtClean="0"/>
                            <a:t> Cx</a:t>
                          </a:r>
                          <a:r>
                            <a:rPr lang="en-US" sz="1800" baseline="30000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Energy stored in capacitor (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box>
                                <m:boxPr>
                                  <m:ctrlPr>
                                    <a:rPr lang="en-US" sz="1800" i="1" dirty="0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US" sz="1800" dirty="0" smtClean="0"/>
                            <a:t>q</a:t>
                          </a:r>
                          <a:r>
                            <a:rPr lang="en-US" sz="1800" baseline="30000" dirty="0" smtClean="0"/>
                            <a:t>2</a:t>
                          </a:r>
                          <a:r>
                            <a:rPr lang="en-US" sz="1800" dirty="0" smtClean="0"/>
                            <a:t>=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US" sz="1800" dirty="0" smtClean="0"/>
                            <a:t> CV</a:t>
                          </a:r>
                          <a:r>
                            <a:rPr lang="en-US" sz="1800" baseline="30000" dirty="0" smtClean="0"/>
                            <a:t>2</a:t>
                          </a:r>
                          <a:r>
                            <a:rPr lang="en-US" sz="1800" dirty="0" smtClean="0"/>
                            <a:t>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Kinetic</a:t>
                          </a:r>
                          <a:r>
                            <a:rPr lang="en-US" sz="1800" baseline="30000" dirty="0" smtClean="0"/>
                            <a:t> </a:t>
                          </a:r>
                          <a:r>
                            <a:rPr lang="en-US" sz="1800" dirty="0" smtClean="0"/>
                            <a:t>Energy =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US" sz="1800" dirty="0" smtClean="0"/>
                            <a:t> mv</a:t>
                          </a:r>
                          <a:r>
                            <a:rPr lang="en-US" sz="1800" baseline="30000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Energy stored in inductor (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US" sz="1800" dirty="0" smtClean="0"/>
                            <a:t> Li</a:t>
                          </a:r>
                          <a:r>
                            <a:rPr lang="en-US" sz="1800" baseline="30000" dirty="0" smtClean="0"/>
                            <a:t>2</a:t>
                          </a:r>
                          <a:r>
                            <a:rPr lang="en-US" sz="1800" dirty="0" smtClean="0"/>
                            <a:t>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dirty="0" smtClean="0"/>
                            <a:t>Resonant frequency </a:t>
                          </a:r>
                          <a:r>
                            <a:rPr lang="en-US" sz="1800" dirty="0" err="1" smtClean="0"/>
                            <a:t>p</a:t>
                          </a:r>
                          <a:r>
                            <a:rPr lang="en-US" sz="1800" baseline="-25000" dirty="0" err="1" smtClean="0"/>
                            <a:t>R</a:t>
                          </a:r>
                          <a:r>
                            <a:rPr lang="en-US" sz="1800" dirty="0" smtClean="0"/>
                            <a:t> ≈</a:t>
                          </a:r>
                          <a:r>
                            <a:rPr lang="el-GR" sz="1800" dirty="0" smtClean="0"/>
                            <a:t>ω</a:t>
                          </a:r>
                          <a:r>
                            <a:rPr lang="en-US" sz="1800" baseline="-25000" dirty="0" smtClean="0"/>
                            <a:t>0</a:t>
                          </a:r>
                          <a:r>
                            <a:rPr lang="en-US" sz="1800" dirty="0" smtClean="0"/>
                            <a:t>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box>
                                    <m:box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z-Cyrl-AZ" sz="1800" i="1" smtClean="0">
                                              <a:latin typeface="Cambria Math"/>
                                            </a:rPr>
                                            <m:t>С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rad>
                            </m:oMath>
                          </a14:m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Resonant angular frequency of an LCR circuit is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i="1" dirty="0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sz="1800" i="1" baseline="-25000" dirty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i="1" dirty="0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dirty="0" smtClean="0"/>
                            <a:t>=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800" i="1" smtClean="0">
                                              <a:latin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1800" b="0" i="1" smtClean="0">
                                              <a:latin typeface="Cambria Math"/>
                                            </a:rPr>
                                            <m:t>𝐿𝐶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US" sz="1800" dirty="0" smtClean="0"/>
                            <a:t>   Resonant frequency, </a:t>
                          </a:r>
                          <a:r>
                            <a:rPr lang="el-GR" sz="1800" dirty="0" smtClean="0"/>
                            <a:t>υ</a:t>
                          </a:r>
                          <a:r>
                            <a:rPr lang="en-US" sz="1800" baseline="-25000" dirty="0" smtClean="0"/>
                            <a:t>0</a:t>
                          </a:r>
                          <a:r>
                            <a:rPr lang="en-US" sz="1800" dirty="0" smtClean="0"/>
                            <a:t>=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800" b="0" i="1" smtClean="0">
                                          <a:latin typeface="Cambria Math"/>
                                        </a:rPr>
                                        <m:t>π</m:t>
                                      </m:r>
                                    </m:den>
                                  </m:f>
                                </m:e>
                              </m:box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𝐿𝐶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sz="18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Quality factor Q=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800" i="1" smtClean="0">
                                              <a:latin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1800" b="0" i="1" smtClean="0">
                                              <a:latin typeface="Cambria Math"/>
                                            </a:rPr>
                                            <m:t>𝐶𝑚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l-GR" sz="1800" dirty="0"/>
                                        <m:t>γ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Quality factor, Q=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800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800" i="1" dirty="0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box>
                                    <m:boxPr>
                                      <m:ctrlPr>
                                        <a:rPr lang="en-US" sz="1800" i="1" dirty="0" smtClean="0"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i="1" dirty="0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dirty="0" smtClean="0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dirty="0" smtClean="0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rad>
                            </m:oMath>
                          </a14:m>
                          <a:r>
                            <a:rPr lang="en-US" sz="1800" dirty="0" smtClean="0"/>
                            <a:t> =</a:t>
                          </a: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800" i="1" dirty="0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box>
                                    <m:boxPr>
                                      <m:ctrlPr>
                                        <a:rPr lang="en-US" sz="1800" i="1" dirty="0" smtClean="0"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i="1" dirty="0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dirty="0" smtClean="0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1800" b="0" i="1" baseline="30000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dirty="0" smtClean="0">
                                              <a:latin typeface="Cambria Math"/>
                                            </a:rPr>
                                            <m:t>𝐿𝐶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rad>
                            </m:oMath>
                          </a14:m>
                          <a:r>
                            <a:rPr lang="en-US" sz="1800" dirty="0" smtClean="0"/>
                            <a:t> =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1800" i="1" dirty="0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1800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𝐿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800" b="0" i="1" dirty="0" smtClean="0">
                                          <a:latin typeface="Cambria Math"/>
                                        </a:rPr>
                                        <m:t>ω</m:t>
                                      </m:r>
                                      <m:r>
                                        <a:rPr lang="en-US" sz="1800" b="0" i="1" baseline="-25000" dirty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800" b="0" i="1" dirty="0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134482646"/>
                  </p:ext>
                </p:extLst>
              </p:nvPr>
            </p:nvGraphicFramePr>
            <p:xfrm>
              <a:off x="301625" y="1527175"/>
              <a:ext cx="8504238" cy="56619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52119"/>
                    <a:gridCol w="4252119"/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Mechanical oscillator</a:t>
                          </a:r>
                          <a:endParaRPr lang="en-IN" dirty="0" smtClean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Electrical oscillator</a:t>
                          </a:r>
                          <a:endParaRPr lang="en-IN" dirty="0" smtClean="0"/>
                        </a:p>
                        <a:p>
                          <a:endParaRPr lang="en-IN" dirty="0"/>
                        </a:p>
                      </a:txBody>
                      <a:tcPr/>
                    </a:tc>
                  </a:tr>
                  <a:tr h="519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29412" r="-100000" b="-86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29412" b="-86941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Mass (m)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Inductor (L)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dirty="0" smtClean="0"/>
                            <a:t>Displacement(x)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Charge (q) </a:t>
                          </a:r>
                        </a:p>
                      </a:txBody>
                      <a:tcPr/>
                    </a:tc>
                  </a:tr>
                  <a:tr h="4865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01266" r="-100000" b="-681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01266" b="-68101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Damping coefficient (</a:t>
                          </a:r>
                          <a:r>
                            <a:rPr lang="el-GR" sz="1800" dirty="0" smtClean="0"/>
                            <a:t>γ</a:t>
                          </a:r>
                          <a:r>
                            <a:rPr lang="en-US" sz="1800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Electric resistance(R)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dirty="0" smtClean="0"/>
                            <a:t>Force constant C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Reciprocal of capacitance(1/C)</a:t>
                          </a:r>
                        </a:p>
                      </a:txBody>
                      <a:tcPr/>
                    </a:tc>
                  </a:tr>
                  <a:tr h="3940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9375" r="-100000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09375" b="-550000"/>
                          </a:stretch>
                        </a:blipFill>
                      </a:tcPr>
                    </a:tc>
                  </a:tr>
                  <a:tr h="3923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95385" r="-100000" b="-44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95385" b="-441538"/>
                          </a:stretch>
                        </a:blipFill>
                      </a:tcPr>
                    </a:tc>
                  </a:tr>
                  <a:tr h="10967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59444" r="-100000" b="-5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359444" b="-59444"/>
                          </a:stretch>
                        </a:blipFill>
                      </a:tcPr>
                    </a:tc>
                  </a:tr>
                  <a:tr h="6496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80189" r="-100000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780189" b="-9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52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1. A box of 100g is attached to one end of a spring whose other end is fixed to a rigid support. When a mass of 900gm is placed inside the box, the system performs 4 vibrations per second and the amplitude falls from 2cm to 1cm in 15 seconds. Calculate (1) the force constant (2) the relaxation time (3) Q of the system.</a:t>
            </a:r>
          </a:p>
          <a:p>
            <a:pPr algn="just"/>
            <a:r>
              <a:rPr lang="en-US" sz="2000" dirty="0" smtClean="0"/>
              <a:t>2. If the quality factor of an </a:t>
            </a:r>
            <a:r>
              <a:rPr lang="en-US" sz="2000" dirty="0" err="1" smtClean="0"/>
              <a:t>undamped</a:t>
            </a:r>
            <a:r>
              <a:rPr lang="en-US" sz="2000" dirty="0" smtClean="0"/>
              <a:t> tuning fork of frequency 258Hz is 10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. Calculate the time in which its energy is reduced to 1/e of its energy in the absence of damping. How many oscillations the tuning fork will take in this time?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2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44" y="2225675"/>
            <a:ext cx="6096000" cy="3175000"/>
          </a:xfrm>
        </p:spPr>
      </p:pic>
    </p:spTree>
    <p:extLst>
      <p:ext uri="{BB962C8B-B14F-4D97-AF65-F5344CB8AC3E}">
        <p14:creationId xmlns:p14="http://schemas.microsoft.com/office/powerpoint/2010/main" val="266970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OSCILLATOR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particle is said to execute simple harmonic motion if it moves periodically about its </a:t>
                </a:r>
                <a:r>
                  <a:rPr lang="en-US" dirty="0" err="1" smtClean="0"/>
                  <a:t>equillibrium</a:t>
                </a:r>
                <a:r>
                  <a:rPr lang="en-US" dirty="0" smtClean="0"/>
                  <a:t> position in such a way that the restoring force is proportional to the displacement from the </a:t>
                </a:r>
                <a:r>
                  <a:rPr lang="en-US" dirty="0" err="1" smtClean="0"/>
                  <a:t>equillibrium</a:t>
                </a:r>
                <a:r>
                  <a:rPr lang="en-US" dirty="0" smtClean="0"/>
                  <a:t> position and is always directed towards that position.</a:t>
                </a:r>
              </a:p>
              <a:p>
                <a:r>
                  <a:rPr lang="en-US" dirty="0" smtClean="0"/>
                  <a:t>A particle executing simple harmonic motion is called a harmonic oscillator.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restoring force F is linearly proportional to the displacement x,  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: </a:t>
                </a:r>
                <a:r>
                  <a:rPr lang="en-US" dirty="0"/>
                  <a:t>Restoring force, F = -</a:t>
                </a:r>
                <a:r>
                  <a:rPr lang="en-US" dirty="0" smtClean="0"/>
                  <a:t>C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𝑥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 r="-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3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6408712" cy="4032448"/>
          </a:xfrm>
        </p:spPr>
      </p:pic>
    </p:spTree>
    <p:extLst>
      <p:ext uri="{BB962C8B-B14F-4D97-AF65-F5344CB8AC3E}">
        <p14:creationId xmlns:p14="http://schemas.microsoft.com/office/powerpoint/2010/main" val="112893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DIFFERENTIAL EQUATION OFA SIMPLE HARMONIC MOTION AND ITS SOLUTION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Newton’s </a:t>
            </a:r>
            <a:r>
              <a:rPr lang="en-US" dirty="0" smtClean="0"/>
              <a:t>second </a:t>
            </a:r>
            <a:r>
              <a:rPr lang="en-US" dirty="0"/>
              <a:t>law of motion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 smtClean="0"/>
              <a:t>Restoring force is </a:t>
            </a:r>
            <a:r>
              <a:rPr lang="el-GR" dirty="0" smtClean="0"/>
              <a:t>α</a:t>
            </a:r>
            <a:r>
              <a:rPr lang="en-US" dirty="0" smtClean="0"/>
              <a:t> –x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the differential equation of a simple harmonic oscillator.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12776"/>
            <a:ext cx="2088232" cy="105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86113"/>
            <a:ext cx="5521520" cy="74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2016224" cy="88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882" y="3983544"/>
            <a:ext cx="1868642" cy="10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4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differential equation of a simple harmonic </a:t>
                </a:r>
                <a:r>
                  <a:rPr lang="en-US" dirty="0" smtClean="0"/>
                  <a:t>oscillator is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/>
                          </a:rPr>
                          <m:t>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n-US" i="1" baseline="-2500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2 </m:t>
                        </m:r>
                      </m:sup>
                    </m:sSubSup>
                  </m:oMath>
                </a14:m>
                <a:r>
                  <a:rPr lang="en-US" dirty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α</m:t>
                        </m:r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=0</a:t>
                </a:r>
              </a:p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n-US" b="0" i="1" baseline="-25000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  <m:sub/>
                      <m:sup>
                        <m:r>
                          <a:rPr lang="en-US" b="0" i="1" dirty="0" smtClean="0">
                            <a:latin typeface="Cambria Math"/>
                          </a:rPr>
                          <m:t>2 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α</m:t>
                        </m:r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=o</a:t>
                </a:r>
              </a:p>
              <a:p>
                <a:r>
                  <a:rPr lang="en-US" dirty="0" smtClean="0"/>
                  <a:t>α=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,  So </a:t>
                </a:r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 b="-9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6832"/>
            <a:ext cx="1868642" cy="10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35643"/>
            <a:ext cx="4392488" cy="135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229200"/>
            <a:ext cx="381642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88640"/>
                <a:ext cx="8503920" cy="59104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x=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l-GR" b="0" i="1" smtClean="0">
                            <a:latin typeface="Cambria Math"/>
                          </a:rPr>
                          <m:t>𝜔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latin typeface="Cambria Math"/>
                          </a:rPr>
                          <m:t>ω</m:t>
                        </m:r>
                        <m:r>
                          <a:rPr lang="en-US" b="0" i="1" baseline="-25000" dirty="0" smtClean="0">
                            <a:latin typeface="Cambria Math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………….(1)</a:t>
                </a:r>
              </a:p>
              <a:p>
                <a:r>
                  <a:rPr lang="en-US" dirty="0" smtClean="0"/>
                  <a:t>When t=0, x=a , v=o, by applying these boundary conditions</a:t>
                </a:r>
                <a:r>
                  <a:rPr lang="en-US" dirty="0"/>
                  <a:t> </a:t>
                </a:r>
                <a:r>
                  <a:rPr lang="en-US" dirty="0" smtClean="0"/>
                  <a:t>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t=0, x=a,  So a=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    ………………. (2)</a:t>
                </a:r>
              </a:p>
              <a:p>
                <a:r>
                  <a:rPr lang="en-US" dirty="0" smtClean="0"/>
                  <a:t>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i</a:t>
                </a:r>
                <a:r>
                  <a:rPr lang="el-GR" dirty="0" smtClean="0"/>
                  <a:t>ω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ω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i</a:t>
                </a:r>
                <a:r>
                  <a:rPr lang="el-GR" dirty="0" smtClean="0"/>
                  <a:t>ω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</m:t>
                        </m:r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ω</m:t>
                        </m:r>
                        <m:r>
                          <a:rPr lang="en-US" b="0" i="1" baseline="-25000" dirty="0" smtClean="0">
                            <a:latin typeface="Cambria Math"/>
                          </a:rPr>
                          <m:t>0</m:t>
                        </m:r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Put t=0, v=o, we get  0=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i</a:t>
                </a:r>
                <a:r>
                  <a:rPr lang="el-GR" dirty="0" smtClean="0"/>
                  <a:t>ω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i</a:t>
                </a:r>
                <a:r>
                  <a:rPr lang="el-GR" dirty="0" smtClean="0"/>
                  <a:t>ω</a:t>
                </a:r>
                <a:r>
                  <a:rPr lang="en-US" baseline="-25000" dirty="0" smtClean="0"/>
                  <a:t>0</a:t>
                </a:r>
              </a:p>
              <a:p>
                <a:r>
                  <a:rPr lang="en-US" dirty="0" smtClean="0"/>
                  <a:t>Or 0=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…… (3)</a:t>
                </a:r>
              </a:p>
              <a:p>
                <a:r>
                  <a:rPr lang="en-US" dirty="0" smtClean="0"/>
                  <a:t>Solving </a:t>
                </a:r>
                <a:r>
                  <a:rPr lang="en-IN" dirty="0" smtClean="0"/>
                  <a:t>(2) &amp; </a:t>
                </a:r>
                <a:r>
                  <a:rPr lang="en-US" dirty="0" smtClean="0"/>
                  <a:t>(3)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=a/2</a:t>
                </a:r>
              </a:p>
              <a:p>
                <a:r>
                  <a:rPr lang="en-US" dirty="0" smtClean="0"/>
                  <a:t>Substituting these in equation (1), x= a </a:t>
                </a:r>
                <a:r>
                  <a:rPr lang="en-US" dirty="0" err="1" smtClean="0"/>
                  <a:t>cos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n-US" b="0" i="1" baseline="-25000" smtClean="0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  <a:endParaRPr lang="en-IN" dirty="0" smtClean="0"/>
              </a:p>
              <a:p>
                <a:r>
                  <a:rPr lang="en-IN" dirty="0" smtClean="0"/>
                  <a:t> </a:t>
                </a:r>
                <a:r>
                  <a:rPr lang="en-US" dirty="0" smtClean="0"/>
                  <a:t>By considering the initial phase of SHO its displacement, x= a </a:t>
                </a:r>
                <a:r>
                  <a:rPr lang="en-US" dirty="0" err="1" smtClean="0"/>
                  <a:t>cos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n-US" b="0" i="1" baseline="-25000" smtClean="0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az-Cyrl-AZ" dirty="0" smtClean="0"/>
                  <a:t>Ф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Or x= </a:t>
                </a:r>
                <a:r>
                  <a:rPr lang="en-US" dirty="0"/>
                  <a:t>a sin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ω</m:t>
                    </m:r>
                    <m:r>
                      <a:rPr lang="en-US" b="0" i="1" baseline="-25000" smtClean="0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az-Cyrl-AZ" dirty="0"/>
                  <a:t>Ф</a:t>
                </a:r>
                <a:r>
                  <a:rPr lang="en-US" dirty="0"/>
                  <a:t>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88640"/>
                <a:ext cx="8503920" cy="5910408"/>
              </a:xfrm>
              <a:blipFill rotWithShape="1">
                <a:blip r:embed="rId2"/>
                <a:stretch>
                  <a:fillRect l="-1362" t="-1340" b="-30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36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1282</TotalTime>
  <Words>3538</Words>
  <Application>Microsoft Office PowerPoint</Application>
  <PresentationFormat>On-screen Show (4:3)</PresentationFormat>
  <Paragraphs>256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OSCILLATIONS</vt:lpstr>
      <vt:lpstr>Periodic motion</vt:lpstr>
      <vt:lpstr>PowerPoint Presentation</vt:lpstr>
      <vt:lpstr>PowerPoint Presentation</vt:lpstr>
      <vt:lpstr>HARMONIC OSCILLATOR</vt:lpstr>
      <vt:lpstr>PowerPoint Presentation</vt:lpstr>
      <vt:lpstr>DIFFERENTIAL EQUATION OFA SIMPLE HARMONIC MOTION AND ITS SOLUTION</vt:lpstr>
      <vt:lpstr>Solution</vt:lpstr>
      <vt:lpstr>PowerPoint Presentation</vt:lpstr>
      <vt:lpstr>Characteristics of a SHO</vt:lpstr>
      <vt:lpstr>Free Oscillations</vt:lpstr>
      <vt:lpstr>Damped Harmonic Oscillator</vt:lpstr>
      <vt:lpstr>Differential equation of DHO</vt:lpstr>
      <vt:lpstr>Solution</vt:lpstr>
      <vt:lpstr>PowerPoint Presentation</vt:lpstr>
      <vt:lpstr>    Case 1: Over damped ( k &gt; "ω" _0) </vt:lpstr>
      <vt:lpstr>Case 2: Critically damped ( k = "ω" _0) </vt:lpstr>
      <vt:lpstr>PowerPoint Presentation</vt:lpstr>
      <vt:lpstr>Case 3: Under damped ( k &lt;"ω" _0) </vt:lpstr>
      <vt:lpstr>Effects of Damping</vt:lpstr>
      <vt:lpstr>Case 3: Under damped ( k &lt;"ω" _0) </vt:lpstr>
      <vt:lpstr>Q- factor</vt:lpstr>
      <vt:lpstr>PowerPoint Presentation</vt:lpstr>
      <vt:lpstr>FORCED OR DRIVEN HARMONIC OSCILLATOR</vt:lpstr>
      <vt:lpstr>DIFFERENTIAL EQUATION OF A FHO</vt:lpstr>
      <vt:lpstr>Solution of a FHO</vt:lpstr>
      <vt:lpstr>PowerPoint Presentation</vt:lpstr>
      <vt:lpstr>AMPLITUDE RESONANCE</vt:lpstr>
      <vt:lpstr>Examples- Resonance</vt:lpstr>
      <vt:lpstr>Effect of k on A max</vt:lpstr>
      <vt:lpstr>Effect of p on amplitude of the oscillator</vt:lpstr>
      <vt:lpstr>Quality factor at resonance</vt:lpstr>
      <vt:lpstr>Sharpness of Resonance</vt:lpstr>
      <vt:lpstr>PowerPoint Presentation</vt:lpstr>
      <vt:lpstr>LCR CIRCUIT AS AN ELECTRICAL OSCILLATOR</vt:lpstr>
      <vt:lpstr>Comparison between electrical and Mechanical oscillator</vt:lpstr>
      <vt:lpstr>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OSCILLATIONS</dc:title>
  <dc:creator>user</dc:creator>
  <cp:lastModifiedBy>user</cp:lastModifiedBy>
  <cp:revision>107</cp:revision>
  <dcterms:created xsi:type="dcterms:W3CDTF">2020-12-09T08:44:34Z</dcterms:created>
  <dcterms:modified xsi:type="dcterms:W3CDTF">2021-04-30T06:03:26Z</dcterms:modified>
</cp:coreProperties>
</file>