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89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49C2-33DF-42D3-B20E-EDE44936A523}" type="datetimeFigureOut">
              <a:rPr lang="en-US" smtClean="0"/>
              <a:pPr/>
              <a:t>12/22/2021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3651-2C92-415D-A5CC-0D078DCD6A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49C2-33DF-42D3-B20E-EDE44936A523}" type="datetimeFigureOut">
              <a:rPr lang="en-US" smtClean="0"/>
              <a:pPr/>
              <a:t>12/22/2021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3651-2C92-415D-A5CC-0D078DCD6A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49C2-33DF-42D3-B20E-EDE44936A523}" type="datetimeFigureOut">
              <a:rPr lang="en-US" smtClean="0"/>
              <a:pPr/>
              <a:t>12/22/2021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3651-2C92-415D-A5CC-0D078DCD6A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49C2-33DF-42D3-B20E-EDE44936A523}" type="datetimeFigureOut">
              <a:rPr lang="en-US" smtClean="0"/>
              <a:pPr/>
              <a:t>12/22/2021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3651-2C92-415D-A5CC-0D078DCD6A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49C2-33DF-42D3-B20E-EDE44936A523}" type="datetimeFigureOut">
              <a:rPr lang="en-US" smtClean="0"/>
              <a:pPr/>
              <a:t>12/22/2021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3651-2C92-415D-A5CC-0D078DCD6A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49C2-33DF-42D3-B20E-EDE44936A523}" type="datetimeFigureOut">
              <a:rPr lang="en-US" smtClean="0"/>
              <a:pPr/>
              <a:t>12/22/2021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3651-2C92-415D-A5CC-0D078DCD6A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49C2-33DF-42D3-B20E-EDE44936A523}" type="datetimeFigureOut">
              <a:rPr lang="en-US" smtClean="0"/>
              <a:pPr/>
              <a:t>12/22/2021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3651-2C92-415D-A5CC-0D078DCD6A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49C2-33DF-42D3-B20E-EDE44936A523}" type="datetimeFigureOut">
              <a:rPr lang="en-US" smtClean="0"/>
              <a:pPr/>
              <a:t>12/22/2021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3651-2C92-415D-A5CC-0D078DCD6A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49C2-33DF-42D3-B20E-EDE44936A523}" type="datetimeFigureOut">
              <a:rPr lang="en-US" smtClean="0"/>
              <a:pPr/>
              <a:t>12/22/2021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3651-2C92-415D-A5CC-0D078DCD6A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49C2-33DF-42D3-B20E-EDE44936A523}" type="datetimeFigureOut">
              <a:rPr lang="en-US" smtClean="0"/>
              <a:pPr/>
              <a:t>12/22/2021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3651-2C92-415D-A5CC-0D078DCD6A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49C2-33DF-42D3-B20E-EDE44936A523}" type="datetimeFigureOut">
              <a:rPr lang="en-US" smtClean="0"/>
              <a:pPr/>
              <a:t>12/22/2021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3651-2C92-415D-A5CC-0D078DCD6A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E49C2-33DF-42D3-B20E-EDE44936A523}" type="datetimeFigureOut">
              <a:rPr lang="en-US" smtClean="0"/>
              <a:pPr/>
              <a:t>12/22/2021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3651-2C92-415D-A5CC-0D078DCD6A8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0034" y="1643050"/>
            <a:ext cx="7772400" cy="1071570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 smtClean="0">
                <a:solidFill>
                  <a:srgbClr val="FFFF00"/>
                </a:solidFill>
                <a:effectLst/>
              </a:rPr>
              <a:t/>
            </a:r>
            <a:br>
              <a:rPr lang="en-IN" sz="2800" b="1" dirty="0" smtClean="0">
                <a:solidFill>
                  <a:srgbClr val="FFFF00"/>
                </a:solidFill>
                <a:effectLst/>
              </a:rPr>
            </a:br>
            <a:r>
              <a:rPr lang="en-IN" sz="2800" b="1" smtClean="0">
                <a:solidFill>
                  <a:srgbClr val="C00000"/>
                </a:solidFill>
                <a:effectLst/>
                <a:latin typeface="Century" pitchFamily="18" charset="0"/>
              </a:rPr>
              <a:t>ELECTROCHEMISTRY  </a:t>
            </a:r>
            <a:r>
              <a:rPr lang="en-IN" sz="2800" b="1" smtClean="0">
                <a:solidFill>
                  <a:srgbClr val="C00000"/>
                </a:solidFill>
                <a:effectLst/>
                <a:latin typeface="Century" pitchFamily="18" charset="0"/>
              </a:rPr>
              <a:t>4</a:t>
            </a:r>
            <a:r>
              <a:rPr lang="en-IN" sz="2800" b="1" dirty="0" smtClean="0">
                <a:solidFill>
                  <a:srgbClr val="C00000"/>
                </a:solidFill>
                <a:effectLst/>
                <a:latin typeface="Century" pitchFamily="18" charset="0"/>
              </a:rPr>
              <a:t/>
            </a:r>
            <a:br>
              <a:rPr lang="en-IN" sz="2800" b="1" dirty="0" smtClean="0">
                <a:solidFill>
                  <a:srgbClr val="C00000"/>
                </a:solidFill>
                <a:effectLst/>
                <a:latin typeface="Century" pitchFamily="18" charset="0"/>
              </a:rPr>
            </a:br>
            <a:endParaRPr lang="en-IN" sz="2800" b="1" dirty="0">
              <a:solidFill>
                <a:srgbClr val="C00000"/>
              </a:solidFill>
              <a:effectLst/>
              <a:latin typeface="Century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type="subTitle" idx="1"/>
          </p:nvPr>
        </p:nvSpPr>
        <p:spPr>
          <a:xfrm>
            <a:off x="2143108" y="3500438"/>
            <a:ext cx="6400800" cy="2357454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IN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Dr.Rani</a:t>
            </a:r>
            <a:r>
              <a:rPr lang="en-IN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Pavithran</a:t>
            </a:r>
            <a:endParaRPr lang="en-IN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algn="r">
              <a:buNone/>
            </a:pP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of Chemistry</a:t>
            </a:r>
          </a:p>
          <a:p>
            <a:pPr algn="r">
              <a:buNone/>
            </a:pP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College of Engineering Trivandrum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3143248"/>
            <a:ext cx="264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Free energy and EMF</a:t>
            </a:r>
          </a:p>
          <a:p>
            <a:r>
              <a:rPr lang="en-IN" b="1" dirty="0" smtClean="0"/>
              <a:t>Nernst Equation</a:t>
            </a:r>
          </a:p>
          <a:p>
            <a:r>
              <a:rPr lang="en-IN" b="1" dirty="0" smtClean="0"/>
              <a:t>Problems</a:t>
            </a:r>
          </a:p>
          <a:p>
            <a:r>
              <a:rPr lang="en-IN" b="1" dirty="0" smtClean="0"/>
              <a:t>Applications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8572560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8715436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39655"/>
          <a:stretch>
            <a:fillRect/>
          </a:stretch>
        </p:blipFill>
        <p:spPr bwMode="auto">
          <a:xfrm>
            <a:off x="3851920" y="2204864"/>
            <a:ext cx="518457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solidFill>
                  <a:srgbClr val="C00000"/>
                </a:solidFill>
              </a:rPr>
              <a:t>Variation of EMF with temperature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928670"/>
            <a:ext cx="657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 Daniel cell reaction, Nernst equation is </a:t>
            </a:r>
          </a:p>
          <a:p>
            <a:pPr>
              <a:lnSpc>
                <a:spcPct val="150000"/>
              </a:lnSpc>
            </a:pP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400" b="1" baseline="-25000" dirty="0" err="1" smtClean="0"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= E</a:t>
            </a:r>
            <a:r>
              <a:rPr lang="en-IN" sz="2400" b="1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b="1" baseline="-25000" dirty="0" smtClean="0"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– (2.303 RT/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nF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)log[Zn</a:t>
            </a:r>
            <a:r>
              <a:rPr lang="en-IN" sz="2400" b="1" baseline="30000" dirty="0" smtClean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]/[Cu</a:t>
            </a:r>
            <a:r>
              <a:rPr lang="en-IN" sz="2400" b="1" baseline="30000" dirty="0" smtClean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638" y="3068960"/>
            <a:ext cx="3658886" cy="252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309" y="5661248"/>
            <a:ext cx="335758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</a:rPr>
              <a:t>Variation of EMF with temperature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83768" y="1500174"/>
            <a:ext cx="3658886" cy="252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4143380"/>
            <a:ext cx="335758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8501122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65403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 of Nernst Equation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5536" y="1124744"/>
            <a:ext cx="8572560" cy="47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929718" cy="714380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</a:rPr>
              <a:t/>
            </a:r>
            <a:br>
              <a:rPr lang="en-IN" sz="2800" b="1" dirty="0" smtClean="0">
                <a:solidFill>
                  <a:srgbClr val="C00000"/>
                </a:solidFill>
              </a:rPr>
            </a:br>
            <a:r>
              <a:rPr lang="en-IN" sz="2800" b="1" dirty="0" smtClean="0">
                <a:solidFill>
                  <a:srgbClr val="C00000"/>
                </a:solidFill>
              </a:rPr>
              <a:t>Relation between free energy and EMF of the cell</a:t>
            </a:r>
            <a:br>
              <a:rPr lang="en-IN" sz="2800" b="1" dirty="0" smtClean="0">
                <a:solidFill>
                  <a:srgbClr val="C00000"/>
                </a:solidFill>
              </a:rPr>
            </a:b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777318" cy="5643602"/>
          </a:xfrm>
        </p:spPr>
        <p:txBody>
          <a:bodyPr>
            <a:noAutofit/>
          </a:bodyPr>
          <a:lstStyle/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Free Energy (G) is defined as energy available(per mole) that can be completely converted into mechanical work. Since electrical energy is a form of energy that can be completely converted into mechanical work, </a:t>
            </a: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decrease of free energy is equal to electric energy produced in a reversible cell.</a:t>
            </a:r>
          </a:p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Electric energy produced per mole = quantity of charge in one mole x EMF</a:t>
            </a:r>
          </a:p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For the reaction, 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b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b="1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) + ne              M(s)</a:t>
            </a:r>
          </a:p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Quantity of charge in one mole =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nF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Therefore electric energy per mole =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nFE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Since decrease of free energy is converted to electrical energy </a:t>
            </a:r>
          </a:p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G =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nFE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, where F is called Faraday which is the charge of one mole of electrons i.e., F = </a:t>
            </a:r>
            <a:r>
              <a:rPr lang="en-IN" sz="2400" dirty="0" smtClean="0"/>
              <a:t>6.023x 10</a:t>
            </a:r>
            <a:r>
              <a:rPr lang="en-IN" sz="2400" baseline="30000" dirty="0" smtClean="0"/>
              <a:t>23</a:t>
            </a:r>
            <a:r>
              <a:rPr lang="en-IN" sz="2400" dirty="0" smtClean="0"/>
              <a:t> x 1.6 x 10</a:t>
            </a:r>
            <a:r>
              <a:rPr lang="en-IN" sz="2400" baseline="30000" dirty="0" smtClean="0"/>
              <a:t>-19</a:t>
            </a:r>
            <a:r>
              <a:rPr lang="en-IN" sz="2400" dirty="0" smtClean="0"/>
              <a:t>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= 96500C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786314" y="3786190"/>
            <a:ext cx="714380" cy="714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4631" y="3356992"/>
            <a:ext cx="561662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714380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Nernst Equation</a:t>
            </a:r>
            <a:b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2660" y="1556792"/>
            <a:ext cx="84237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Nernst equation </a:t>
            </a:r>
            <a:r>
              <a:rPr lang="en-US" b="1" dirty="0"/>
              <a:t>gives us the </a:t>
            </a:r>
            <a:r>
              <a:rPr lang="en-US" b="1" dirty="0" smtClean="0">
                <a:solidFill>
                  <a:srgbClr val="FF0000"/>
                </a:solidFill>
              </a:rPr>
              <a:t>effect </a:t>
            </a:r>
            <a:r>
              <a:rPr lang="en-US" b="1" dirty="0">
                <a:solidFill>
                  <a:srgbClr val="FF0000"/>
                </a:solidFill>
              </a:rPr>
              <a:t>of electrolyte concentration on electrode potential.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smtClean="0"/>
              <a:t>Consider </a:t>
            </a:r>
            <a:r>
              <a:rPr lang="en-US" b="1" dirty="0"/>
              <a:t>a </a:t>
            </a:r>
            <a:r>
              <a:rPr lang="en-US" b="1" dirty="0" smtClean="0"/>
              <a:t>general reduction </a:t>
            </a:r>
            <a:r>
              <a:rPr lang="en-US" b="1" dirty="0"/>
              <a:t>reaction, taking place at the electrode</a:t>
            </a:r>
            <a:r>
              <a:rPr lang="en-US" b="1" dirty="0" smtClean="0"/>
              <a:t>,</a:t>
            </a:r>
          </a:p>
          <a:p>
            <a:r>
              <a:rPr lang="en-US" b="1" dirty="0" err="1" smtClean="0"/>
              <a:t>M</a:t>
            </a:r>
            <a:r>
              <a:rPr lang="en-US" b="1" baseline="30000" dirty="0" err="1" smtClean="0"/>
              <a:t>n</a:t>
            </a:r>
            <a:r>
              <a:rPr lang="en-US" b="1" baseline="30000" dirty="0" smtClean="0"/>
              <a:t>+</a:t>
            </a:r>
            <a:r>
              <a:rPr lang="en-US" b="1" dirty="0" smtClean="0"/>
              <a:t> </a:t>
            </a:r>
            <a:r>
              <a:rPr lang="en-US" b="1" baseline="-25000" dirty="0" err="1" smtClean="0"/>
              <a:t>aq</a:t>
            </a:r>
            <a:r>
              <a:rPr lang="en-US" b="1" dirty="0" smtClean="0"/>
              <a:t> </a:t>
            </a:r>
            <a:r>
              <a:rPr lang="en-US" b="1" dirty="0"/>
              <a:t>+ </a:t>
            </a:r>
            <a:r>
              <a:rPr lang="en-US" b="1" dirty="0" smtClean="0"/>
              <a:t>ne                     M(s),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decrease </a:t>
            </a:r>
            <a:r>
              <a:rPr lang="en-US" b="1" dirty="0" smtClean="0"/>
              <a:t>in free energy,      G </a:t>
            </a:r>
            <a:r>
              <a:rPr lang="en-US" b="1" dirty="0"/>
              <a:t>accompanying this process is given by the well known </a:t>
            </a:r>
            <a:r>
              <a:rPr lang="en-US" b="1" dirty="0" smtClean="0"/>
              <a:t>thermodynamic </a:t>
            </a:r>
            <a:r>
              <a:rPr lang="en-IN" b="1" dirty="0" smtClean="0"/>
              <a:t>equation</a:t>
            </a:r>
            <a:r>
              <a:rPr lang="en-IN" b="1" dirty="0"/>
              <a:t>. </a:t>
            </a:r>
            <a:r>
              <a:rPr lang="en-IN" b="1" dirty="0" smtClean="0"/>
              <a:t>(</a:t>
            </a:r>
            <a:r>
              <a:rPr lang="en-IN" b="1" dirty="0" err="1"/>
              <a:t>v</a:t>
            </a:r>
            <a:r>
              <a:rPr lang="en-IN" b="1" dirty="0" err="1" smtClean="0"/>
              <a:t>an’t</a:t>
            </a:r>
            <a:r>
              <a:rPr lang="en-IN" b="1" dirty="0" smtClean="0"/>
              <a:t> Hoff's </a:t>
            </a:r>
            <a:r>
              <a:rPr lang="en-IN" b="1" dirty="0"/>
              <a:t>equation)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47664" y="2348880"/>
            <a:ext cx="68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52659" y="4293096"/>
            <a:ext cx="82796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where Q is called reaction quotient, which is the ratio of activities of products to </a:t>
            </a:r>
            <a:r>
              <a:rPr lang="en-US" b="1" dirty="0" smtClean="0"/>
              <a:t>the </a:t>
            </a:r>
            <a:r>
              <a:rPr lang="en-IN" b="1" dirty="0" smtClean="0"/>
              <a:t>reactants </a:t>
            </a:r>
            <a:r>
              <a:rPr lang="en-IN" b="1" dirty="0"/>
              <a:t>in a non equilibrium situation. (At Equilibrium G = 0 and Q = K)</a:t>
            </a:r>
          </a:p>
          <a:p>
            <a:r>
              <a:rPr lang="en-US" b="1" dirty="0"/>
              <a:t>In a reversible cell, electrical energy is produced at the expense of decrease in free </a:t>
            </a:r>
            <a:r>
              <a:rPr lang="en-US" b="1" dirty="0" smtClean="0"/>
              <a:t>energy, and </a:t>
            </a:r>
            <a:r>
              <a:rPr lang="en-US" b="1" dirty="0"/>
              <a:t>free energy is related with EMF of the cell as </a:t>
            </a:r>
            <a:r>
              <a:rPr lang="en-US" b="1" dirty="0" smtClean="0"/>
              <a:t>:</a:t>
            </a:r>
            <a:endParaRPr lang="en-IN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0" y="5797287"/>
            <a:ext cx="6202667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Isosceles Triangle 9"/>
          <p:cNvSpPr/>
          <p:nvPr/>
        </p:nvSpPr>
        <p:spPr>
          <a:xfrm>
            <a:off x="3023828" y="2377503"/>
            <a:ext cx="216024" cy="288032"/>
          </a:xfrm>
          <a:prstGeom prst="triangle">
            <a:avLst>
              <a:gd name="adj" fmla="val 56418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643998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Nernst Equation</a:t>
            </a:r>
            <a:b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4724" y="5654693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Equations (3) and (4) are different forms of </a:t>
            </a:r>
            <a:r>
              <a:rPr lang="en-US" b="1" dirty="0" smtClean="0">
                <a:solidFill>
                  <a:srgbClr val="FF0000"/>
                </a:solidFill>
              </a:rPr>
              <a:t>Nernst equations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1294" y="188640"/>
            <a:ext cx="8229600" cy="648072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Nernst Equation for single Electrode</a:t>
            </a:r>
            <a:b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052736"/>
            <a:ext cx="720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For a single electrode </a:t>
            </a:r>
            <a:r>
              <a:rPr lang="en-US" sz="2000" dirty="0" smtClean="0"/>
              <a:t>reaction </a:t>
            </a:r>
            <a:r>
              <a:rPr lang="en-US" sz="2000" dirty="0" err="1" smtClean="0"/>
              <a:t>M</a:t>
            </a:r>
            <a:r>
              <a:rPr lang="en-US" sz="2000" baseline="30000" dirty="0" err="1" smtClean="0"/>
              <a:t>n</a:t>
            </a:r>
            <a:r>
              <a:rPr lang="en-US" sz="2000" baseline="30000" dirty="0" smtClean="0"/>
              <a:t>+</a:t>
            </a:r>
            <a:r>
              <a:rPr lang="en-IN" sz="2000" baseline="-25000" dirty="0" smtClean="0"/>
              <a:t>(</a:t>
            </a:r>
            <a:r>
              <a:rPr lang="en-IN" sz="2000" baseline="-25000" dirty="0" err="1"/>
              <a:t>aq</a:t>
            </a:r>
            <a:r>
              <a:rPr lang="en-IN" sz="2000" baseline="-25000" dirty="0"/>
              <a:t>)</a:t>
            </a:r>
            <a:r>
              <a:rPr lang="en-IN" sz="2000" dirty="0"/>
              <a:t>+ne </a:t>
            </a:r>
            <a:r>
              <a:rPr lang="en-IN" sz="2000" dirty="0" smtClean="0"/>
              <a:t>                </a:t>
            </a:r>
            <a:r>
              <a:rPr lang="en-US" sz="2000" dirty="0" smtClean="0"/>
              <a:t>M(s</a:t>
            </a:r>
            <a:r>
              <a:rPr lang="en-US" sz="2000" dirty="0"/>
              <a:t>)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reaction </a:t>
            </a:r>
            <a:r>
              <a:rPr lang="en-US" sz="2000" dirty="0"/>
              <a:t>quotient Q can be written </a:t>
            </a:r>
            <a:r>
              <a:rPr lang="en-US" sz="2000" dirty="0" smtClean="0"/>
              <a:t>as</a:t>
            </a:r>
            <a:endParaRPr lang="en-IN" sz="2000" dirty="0"/>
          </a:p>
        </p:txBody>
      </p:sp>
      <p:sp>
        <p:nvSpPr>
          <p:cNvPr id="4" name="Right Arrow 3"/>
          <p:cNvSpPr/>
          <p:nvPr/>
        </p:nvSpPr>
        <p:spPr>
          <a:xfrm>
            <a:off x="5178596" y="1363627"/>
            <a:ext cx="47835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22124" y="3068960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 dilute solution, activities are replaced by molar concentration, also </a:t>
            </a:r>
            <a:r>
              <a:rPr lang="en-US" dirty="0" smtClean="0"/>
              <a:t>the concentration terms </a:t>
            </a:r>
            <a:r>
              <a:rPr lang="en-US" dirty="0"/>
              <a:t>[e] is taken as one and for pure solid [M] is also taken as one, therefore the </a:t>
            </a:r>
            <a:r>
              <a:rPr lang="en-US" dirty="0" smtClean="0"/>
              <a:t>reaction </a:t>
            </a:r>
            <a:r>
              <a:rPr lang="en-IN" dirty="0" smtClean="0"/>
              <a:t>quotient </a:t>
            </a:r>
            <a:r>
              <a:rPr lang="en-IN" dirty="0"/>
              <a:t>Q becomes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73204"/>
            <a:ext cx="244827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028294"/>
            <a:ext cx="185388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88" y="5157192"/>
            <a:ext cx="43338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465313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Substituting in Nernst equation,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980728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a cell reaction </a:t>
            </a:r>
            <a:r>
              <a:rPr lang="en-US" dirty="0" smtClean="0"/>
              <a:t>           </a:t>
            </a:r>
            <a:r>
              <a:rPr lang="en-US" dirty="0" err="1" smtClean="0"/>
              <a:t>aA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 smtClean="0"/>
              <a:t>bB</a:t>
            </a:r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dirty="0" err="1" smtClean="0"/>
              <a:t>cC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 smtClean="0"/>
              <a:t>dD</a:t>
            </a:r>
            <a:endParaRPr lang="en-US" dirty="0" smtClean="0"/>
          </a:p>
          <a:p>
            <a:r>
              <a:rPr lang="en-US" dirty="0" smtClean="0"/>
              <a:t>reaction </a:t>
            </a:r>
            <a:r>
              <a:rPr lang="en-US" dirty="0"/>
              <a:t>quotient Q can be written as</a:t>
            </a:r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3858579" y="1170463"/>
            <a:ext cx="89338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893336" y="2800160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Modified </a:t>
            </a:r>
            <a:r>
              <a:rPr lang="en-US" dirty="0"/>
              <a:t>form of equation (4) for complete cell is given by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00949" y="4411860"/>
            <a:ext cx="3550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example the Daniel cell reaction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908" y="1808821"/>
            <a:ext cx="230617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5" y="3193058"/>
            <a:ext cx="8439150" cy="1142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1294" y="188640"/>
            <a:ext cx="8229600" cy="648072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Nernst Equation for a complete cell</a:t>
            </a:r>
            <a:endParaRPr lang="en-IN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38" y="4417512"/>
            <a:ext cx="4158647" cy="49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69" y="4864667"/>
            <a:ext cx="2446348" cy="75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051" y="5191032"/>
            <a:ext cx="1505508" cy="59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869" y="5025495"/>
            <a:ext cx="1505508" cy="59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821790"/>
            <a:ext cx="6840760" cy="544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65403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Problems</a:t>
            </a:r>
            <a:endParaRPr lang="en-IN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8501122" cy="314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333897"/>
            <a:ext cx="8501122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864399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929066"/>
            <a:ext cx="8072494" cy="194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8429684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432</Words>
  <Application>Microsoft Office PowerPoint</Application>
  <PresentationFormat>On-screen Show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ELECTROCHEMISTRY  4 </vt:lpstr>
      <vt:lpstr> Relation between free energy and EMF of the cell </vt:lpstr>
      <vt:lpstr> Nernst Equation </vt:lpstr>
      <vt:lpstr> Nernst Equation </vt:lpstr>
      <vt:lpstr> Nernst Equation for single Electrode </vt:lpstr>
      <vt:lpstr>Nernst Equation for a complete cell</vt:lpstr>
      <vt:lpstr>Problems</vt:lpstr>
      <vt:lpstr>PowerPoint Presentation</vt:lpstr>
      <vt:lpstr>PowerPoint Presentation</vt:lpstr>
      <vt:lpstr>PowerPoint Presentation</vt:lpstr>
      <vt:lpstr>PowerPoint Presentation</vt:lpstr>
      <vt:lpstr>Variation of EMF with temperature</vt:lpstr>
      <vt:lpstr>Variation of EMF with temperature</vt:lpstr>
      <vt:lpstr>PowerPoint Presentation</vt:lpstr>
      <vt:lpstr>Applications of Nernst Equation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ELECTROCHEMISTRY  5 </dc:title>
  <dc:creator>Rani</dc:creator>
  <cp:lastModifiedBy>i</cp:lastModifiedBy>
  <cp:revision>46</cp:revision>
  <dcterms:created xsi:type="dcterms:W3CDTF">2020-12-26T13:24:46Z</dcterms:created>
  <dcterms:modified xsi:type="dcterms:W3CDTF">2021-12-22T02:21:13Z</dcterms:modified>
</cp:coreProperties>
</file>