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300" r:id="rId2"/>
    <p:sldId id="299" r:id="rId3"/>
    <p:sldId id="296" r:id="rId4"/>
    <p:sldId id="287" r:id="rId5"/>
    <p:sldId id="288" r:id="rId6"/>
    <p:sldId id="297" r:id="rId7"/>
    <p:sldId id="289" r:id="rId8"/>
    <p:sldId id="290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36105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5204" autoAdjust="0"/>
  </p:normalViewPr>
  <p:slideViewPr>
    <p:cSldViewPr>
      <p:cViewPr>
        <p:scale>
          <a:sx n="85" d="100"/>
          <a:sy n="85" d="100"/>
        </p:scale>
        <p:origin x="-131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14875-E757-459E-B676-29F483CF6387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8707-E992-4A46-B053-D76B9A99CC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0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A848-B9A6-43EC-849B-5E76FF92837F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3EC3-29AF-463E-9195-01EB80F8A37A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BB8-B91F-404F-BF86-57C3A3FD9622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B657-2A46-42E1-A7D8-F88B4C2CA7E0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19B8-69CD-4772-8DDD-6793A9FD4694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1288-9BF2-4332-B9CE-0C95A21CE63D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D80C-F975-4539-97BE-E12A445345C9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EE93-DC3B-4674-AA05-585802DB7837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B97-4034-4D94-BEA9-910B46682632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7E8-265C-4306-9E29-78CDC64EC0CE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FB79-9F22-4129-8B75-0C4CA81703B8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B4C8-ADDB-4AB1-9A61-1C7708F394FF}" type="datetime1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CA03-7707-4DB4-AAF5-3849728C1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0034" y="1214423"/>
            <a:ext cx="7772400" cy="85725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Comic Sans MS" pitchFamily="66" charset="0"/>
              </a:rPr>
              <a:t/>
            </a:r>
            <a:br>
              <a:rPr lang="en-IN" sz="2800" b="1" dirty="0" smtClean="0">
                <a:solidFill>
                  <a:srgbClr val="C00000"/>
                </a:solidFill>
                <a:latin typeface="Comic Sans MS" pitchFamily="66" charset="0"/>
              </a:rPr>
            </a:br>
            <a:r>
              <a:rPr lang="en-IN" sz="2800" b="1" dirty="0">
                <a:solidFill>
                  <a:srgbClr val="C00000"/>
                </a:solidFill>
                <a:latin typeface="Comic Sans MS" pitchFamily="66" charset="0"/>
              </a:rPr>
              <a:t/>
            </a:r>
            <a:br>
              <a:rPr lang="en-IN" sz="2800" b="1" dirty="0">
                <a:solidFill>
                  <a:srgbClr val="C00000"/>
                </a:solidFill>
                <a:latin typeface="Comic Sans MS" pitchFamily="66" charset="0"/>
              </a:rPr>
            </a:br>
            <a:r>
              <a:rPr lang="en-IN" sz="2800" b="1" dirty="0" smtClean="0">
                <a:solidFill>
                  <a:srgbClr val="C00000"/>
                </a:solidFill>
                <a:latin typeface="Comic Sans MS" pitchFamily="66" charset="0"/>
              </a:rPr>
              <a:t>6 GLASS ELECTRODE</a:t>
            </a:r>
            <a:r>
              <a:rPr lang="en-IN" sz="2800" b="1" dirty="0" smtClean="0">
                <a:latin typeface="Comic Sans MS" pitchFamily="66" charset="0"/>
              </a:rPr>
              <a:t/>
            </a:r>
            <a:br>
              <a:rPr lang="en-IN" sz="2800" b="1" dirty="0" smtClean="0">
                <a:latin typeface="Comic Sans MS" pitchFamily="66" charset="0"/>
              </a:rPr>
            </a:br>
            <a:endParaRPr lang="en-IN" b="1" dirty="0">
              <a:latin typeface="Comic Sans MS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2886108" y="4071942"/>
            <a:ext cx="5972172" cy="235745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IN" b="1" i="1" dirty="0" err="1" smtClean="0">
                <a:solidFill>
                  <a:srgbClr val="C00000"/>
                </a:solidFill>
                <a:latin typeface="Comic Sans MS" pitchFamily="66" charset="0"/>
              </a:rPr>
              <a:t>Dr.Rani</a:t>
            </a:r>
            <a:r>
              <a:rPr lang="en-IN" b="1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IN" b="1" i="1" dirty="0" err="1" smtClean="0">
                <a:solidFill>
                  <a:srgbClr val="C00000"/>
                </a:solidFill>
                <a:latin typeface="Comic Sans MS" pitchFamily="66" charset="0"/>
              </a:rPr>
              <a:t>Pavithran</a:t>
            </a:r>
            <a:endParaRPr lang="en-IN" b="1" i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Assistant Professor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Chemistry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of Engineering Trivandrum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2285992"/>
            <a:ext cx="4500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CC"/>
                </a:solidFill>
              </a:rPr>
              <a:t>Glass electrode</a:t>
            </a:r>
          </a:p>
          <a:p>
            <a:r>
              <a:rPr lang="en-IN" b="1" dirty="0" smtClean="0">
                <a:solidFill>
                  <a:srgbClr val="0000CC"/>
                </a:solidFill>
              </a:rPr>
              <a:t>Construction</a:t>
            </a:r>
          </a:p>
          <a:p>
            <a:r>
              <a:rPr lang="en-IN" b="1" dirty="0" smtClean="0">
                <a:solidFill>
                  <a:srgbClr val="0000CC"/>
                </a:solidFill>
              </a:rPr>
              <a:t>Advantages</a:t>
            </a:r>
          </a:p>
          <a:p>
            <a:r>
              <a:rPr lang="en-IN" b="1" dirty="0" smtClean="0">
                <a:solidFill>
                  <a:srgbClr val="0000CC"/>
                </a:solidFill>
              </a:rPr>
              <a:t>Limitations</a:t>
            </a:r>
          </a:p>
          <a:p>
            <a:r>
              <a:rPr lang="en-IN" b="1" dirty="0" smtClean="0">
                <a:solidFill>
                  <a:srgbClr val="0000CC"/>
                </a:solidFill>
              </a:rPr>
              <a:t>Measurement of 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42844" y="714356"/>
            <a:ext cx="88583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latin typeface="Book Antiqua" pitchFamily="18" charset="0"/>
              </a:rPr>
              <a:t> Ion-selective electrode made of a 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doped glass membrane </a:t>
            </a:r>
            <a:r>
              <a:rPr lang="en-IN" sz="2400" b="1" dirty="0" smtClean="0">
                <a:latin typeface="Book Antiqua" pitchFamily="18" charset="0"/>
              </a:rPr>
              <a:t>that is sensitive to a specific ion</a:t>
            </a:r>
          </a:p>
          <a:p>
            <a:pPr algn="just">
              <a:lnSpc>
                <a:spcPct val="150000"/>
              </a:lnSpc>
            </a:pPr>
            <a:endParaRPr lang="en-IN" sz="800" b="1" dirty="0" smtClean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latin typeface="Book Antiqua" pitchFamily="18" charset="0"/>
              </a:rPr>
              <a:t> Consists of 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low melting glass </a:t>
            </a:r>
            <a:r>
              <a:rPr lang="en-IN" sz="2400" b="1" dirty="0" smtClean="0">
                <a:latin typeface="Book Antiqua" pitchFamily="18" charset="0"/>
              </a:rPr>
              <a:t>having 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high electrical conductivity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latin typeface="Book Antiqua" pitchFamily="18" charset="0"/>
              </a:rPr>
              <a:t> Universally employed electrode for 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pH measurement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 For pH measurement H</a:t>
            </a:r>
            <a:r>
              <a:rPr lang="en-IN" sz="2400" b="1" baseline="30000" dirty="0" smtClean="0">
                <a:solidFill>
                  <a:srgbClr val="C00000"/>
                </a:solidFill>
                <a:latin typeface="Book Antiqua" pitchFamily="18" charset="0"/>
              </a:rPr>
              <a:t>+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 ion selective glass electrode is used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dirty="0" smtClean="0">
                <a:latin typeface="Book Antiqua" pitchFamily="18" charset="0"/>
              </a:rPr>
              <a:t> Specialized ion sensitive glass electrodes used for determination of concentration of lithium, sodium and ammonium 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2" y="109815"/>
            <a:ext cx="835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00CC"/>
                </a:solidFill>
                <a:latin typeface="Book Antiqua" pitchFamily="18" charset="0"/>
              </a:rPr>
              <a:t>GLASS ELECTRODE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000232" y="500042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Glass Electrode</a:t>
            </a: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7256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When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solutions of different  pH values </a:t>
            </a:r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are separated by a thin glass membrane</a:t>
            </a: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there develops a potential difference </a:t>
            </a: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between the two surfaces of the membrane.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potential difference developed is proportional to the difference in pH value.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The glass membrane functions as an ion-selective resin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 equilibrium is set up between the Na</a:t>
            </a:r>
            <a:r>
              <a:rPr lang="en-IN" sz="20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ions of glass and H</a:t>
            </a:r>
            <a:r>
              <a:rPr lang="en-IN" sz="20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ions in solution</a:t>
            </a:r>
            <a:endParaRPr lang="en-IN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5429264"/>
            <a:ext cx="455359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470673"/>
            <a:ext cx="762000" cy="244475"/>
          </a:xfrm>
        </p:spPr>
        <p:txBody>
          <a:bodyPr/>
          <a:lstStyle/>
          <a:p>
            <a:fld id="{3C0DCA03-7707-4DB4-AAF5-3849728C11A7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1117" y="3500438"/>
            <a:ext cx="252734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428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00CC"/>
                </a:solidFill>
                <a:latin typeface="Book Antiqua" pitchFamily="18" charset="0"/>
              </a:rPr>
              <a:t>GLASS ELECTRODE</a:t>
            </a:r>
          </a:p>
        </p:txBody>
      </p:sp>
      <p:pic>
        <p:nvPicPr>
          <p:cNvPr id="1027" name="Picture 3" descr="C:\Users\Dhanya\Desktop\ph-electr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112" y="714356"/>
            <a:ext cx="3384376" cy="266415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42844" y="785794"/>
            <a:ext cx="5365260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 smtClean="0"/>
              <a:t>The glass electrode assembly consists of a long glass tube with a thin glass bulb filled with 0.1 M </a:t>
            </a:r>
            <a:r>
              <a:rPr lang="en-IN" sz="2000" b="1" dirty="0" err="1" smtClean="0"/>
              <a:t>HCl</a:t>
            </a:r>
            <a:r>
              <a:rPr lang="en-IN" sz="2000" b="1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rgbClr val="00B0F0"/>
                </a:solidFill>
              </a:rPr>
              <a:t>The inner surface of the glass is in contact with a </a:t>
            </a:r>
            <a:r>
              <a:rPr lang="en-IN" sz="2000" b="1" dirty="0" err="1" smtClean="0">
                <a:solidFill>
                  <a:srgbClr val="00B0F0"/>
                </a:solidFill>
              </a:rPr>
              <a:t>AgCl</a:t>
            </a:r>
            <a:r>
              <a:rPr lang="en-IN" sz="2000" b="1" dirty="0" smtClean="0">
                <a:solidFill>
                  <a:srgbClr val="00B0F0"/>
                </a:solidFill>
              </a:rPr>
              <a:t> coated silver electrode or simply a platinum contact electrode.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 err="1" smtClean="0">
                <a:solidFill>
                  <a:srgbClr val="FF0000"/>
                </a:solidFill>
              </a:rPr>
              <a:t>HCl</a:t>
            </a:r>
            <a:r>
              <a:rPr lang="en-IN" sz="2000" b="1" dirty="0" smtClean="0">
                <a:solidFill>
                  <a:srgbClr val="FF0000"/>
                </a:solidFill>
              </a:rPr>
              <a:t> in the bulb furnishes a constant H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+</a:t>
            </a:r>
            <a:r>
              <a:rPr lang="en-IN" sz="2000" b="1" dirty="0" smtClean="0">
                <a:solidFill>
                  <a:srgbClr val="FF0000"/>
                </a:solidFill>
              </a:rPr>
              <a:t> ion concentration.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 smtClean="0"/>
              <a:t>For measuring the pH of a test solution the glass bulb is immersed in the test solution such that the outer surface of the glass bulb comes in contact with the test solution.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406" y="71414"/>
            <a:ext cx="9001124" cy="6715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470673"/>
            <a:ext cx="762000" cy="244475"/>
          </a:xfrm>
        </p:spPr>
        <p:txBody>
          <a:bodyPr/>
          <a:lstStyle/>
          <a:p>
            <a:fld id="{3C0DCA03-7707-4DB4-AAF5-3849728C11A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1428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00CC"/>
                </a:solidFill>
                <a:latin typeface="Book Antiqua" pitchFamily="18" charset="0"/>
              </a:rPr>
              <a:t>GLASS ELECTRODE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84" y="857232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Book Antiqua" pitchFamily="18" charset="0"/>
              </a:rPr>
              <a:t>Ag/</a:t>
            </a:r>
            <a:r>
              <a:rPr lang="en-IN" sz="2400" dirty="0" err="1" smtClean="0">
                <a:latin typeface="Book Antiqua" pitchFamily="18" charset="0"/>
              </a:rPr>
              <a:t>AgCl</a:t>
            </a:r>
            <a:r>
              <a:rPr lang="en-IN" sz="2400" dirty="0" smtClean="0">
                <a:latin typeface="Book Antiqua" pitchFamily="18" charset="0"/>
              </a:rPr>
              <a:t>/0.1 M H</a:t>
            </a:r>
            <a:r>
              <a:rPr lang="en-IN" sz="2400" baseline="30000" dirty="0" smtClean="0">
                <a:latin typeface="Book Antiqua" pitchFamily="18" charset="0"/>
              </a:rPr>
              <a:t>+</a:t>
            </a:r>
            <a:r>
              <a:rPr lang="en-IN" sz="2400" dirty="0" smtClean="0">
                <a:latin typeface="Book Antiqua" pitchFamily="18" charset="0"/>
              </a:rPr>
              <a:t>/glass/H</a:t>
            </a:r>
            <a:r>
              <a:rPr lang="en-IN" sz="2400" baseline="30000" dirty="0" smtClean="0">
                <a:latin typeface="Book Antiqua" pitchFamily="18" charset="0"/>
              </a:rPr>
              <a:t>+</a:t>
            </a:r>
            <a:r>
              <a:rPr lang="en-IN" sz="2400" baseline="-25000" dirty="0" smtClean="0">
                <a:latin typeface="Book Antiqua" pitchFamily="18" charset="0"/>
              </a:rPr>
              <a:t>(c=?)</a:t>
            </a:r>
            <a:endParaRPr lang="en-IN" sz="2400" baseline="-25000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6050" y="1538575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Book Antiqua" pitchFamily="18" charset="0"/>
              </a:rPr>
              <a:t>Pt/0.1 M H</a:t>
            </a:r>
            <a:r>
              <a:rPr lang="en-IN" sz="2400" baseline="30000" dirty="0" smtClean="0">
                <a:latin typeface="Book Antiqua" pitchFamily="18" charset="0"/>
              </a:rPr>
              <a:t>+</a:t>
            </a:r>
            <a:r>
              <a:rPr lang="en-IN" sz="2400" dirty="0" smtClean="0">
                <a:latin typeface="Book Antiqua" pitchFamily="18" charset="0"/>
              </a:rPr>
              <a:t>/glass/H</a:t>
            </a:r>
            <a:r>
              <a:rPr lang="en-IN" sz="2400" baseline="30000" dirty="0" smtClean="0">
                <a:latin typeface="Book Antiqua" pitchFamily="18" charset="0"/>
              </a:rPr>
              <a:t>+</a:t>
            </a:r>
            <a:r>
              <a:rPr lang="en-IN" sz="2400" baseline="-25000" dirty="0" smtClean="0">
                <a:latin typeface="Book Antiqua" pitchFamily="18" charset="0"/>
              </a:rPr>
              <a:t>(c=?)	</a:t>
            </a:r>
            <a:endParaRPr lang="en-IN" sz="2400" baseline="-25000" dirty="0">
              <a:latin typeface="Book Antiqu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174526"/>
            <a:ext cx="4353870" cy="154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357422" y="2538707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Nernst equation at 25</a:t>
            </a:r>
            <a:r>
              <a:rPr lang="en-IN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°C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endParaRPr lang="en-IN" sz="24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5214950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E</a:t>
            </a:r>
            <a:r>
              <a:rPr lang="en-IN" sz="2400" b="1" baseline="30000" dirty="0" smtClean="0">
                <a:solidFill>
                  <a:srgbClr val="C00000"/>
                </a:solidFill>
                <a:latin typeface="Book Antiqua" pitchFamily="18" charset="0"/>
              </a:rPr>
              <a:t>0</a:t>
            </a:r>
            <a:r>
              <a:rPr lang="en-IN" sz="2400" b="1" baseline="-25000" dirty="0" smtClean="0">
                <a:solidFill>
                  <a:srgbClr val="C00000"/>
                </a:solidFill>
                <a:latin typeface="Book Antiqua" pitchFamily="18" charset="0"/>
              </a:rPr>
              <a:t>G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 =0.6 or 0.5 </a:t>
            </a:r>
            <a:r>
              <a:rPr lang="en-IN" sz="2400" dirty="0" smtClean="0">
                <a:latin typeface="Book Antiqua" pitchFamily="18" charset="0"/>
              </a:rPr>
              <a:t>depending on the variety of glass</a:t>
            </a:r>
            <a:endParaRPr lang="en-IN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785786" y="500042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Glass Electrode-Advantages and limitations</a:t>
            </a: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285860"/>
            <a:ext cx="8286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Advantages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 smtClean="0">
                <a:solidFill>
                  <a:srgbClr val="7030A0"/>
                </a:solidFill>
              </a:rPr>
              <a:t>It can be used even in strong oxidising solutions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 smtClean="0">
                <a:solidFill>
                  <a:srgbClr val="7030A0"/>
                </a:solidFill>
              </a:rPr>
              <a:t>It can be used in presence of metallic ions, poisons etc.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 smtClean="0">
                <a:solidFill>
                  <a:srgbClr val="7030A0"/>
                </a:solidFill>
              </a:rPr>
              <a:t>It is simple to operate  and hence extensively used in chemical, industrial, agricultural and biological laboratories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 smtClean="0">
                <a:solidFill>
                  <a:srgbClr val="7030A0"/>
                </a:solidFill>
              </a:rPr>
              <a:t>The glass electrode can be used in solutions of pH values ranging from 0 to 9.</a:t>
            </a:r>
          </a:p>
          <a:p>
            <a:pPr marL="342900" indent="-342900">
              <a:lnSpc>
                <a:spcPct val="150000"/>
              </a:lnSpc>
            </a:pPr>
            <a:r>
              <a:rPr lang="en-IN" b="1" dirty="0" smtClean="0"/>
              <a:t>Limitation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b="1" dirty="0" smtClean="0">
                <a:solidFill>
                  <a:srgbClr val="C00000"/>
                </a:solidFill>
              </a:rPr>
              <a:t>The glass membrane, though very thin has a very high resistance of the order of 10 to 100 million Ohms. </a:t>
            </a:r>
            <a:r>
              <a:rPr lang="en-IN" b="1" dirty="0" smtClean="0"/>
              <a:t>Hence ordinary potentiometers can not be used for measuring the  potential of a glass electrode. Special electronic potentiometers have to be used.</a:t>
            </a:r>
          </a:p>
          <a:p>
            <a:pPr marL="342900" indent="-342900">
              <a:lnSpc>
                <a:spcPct val="150000"/>
              </a:lnSpc>
            </a:pPr>
            <a:endParaRPr lang="en-IN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470673"/>
            <a:ext cx="762000" cy="244475"/>
          </a:xfrm>
        </p:spPr>
        <p:txBody>
          <a:bodyPr/>
          <a:lstStyle/>
          <a:p>
            <a:fld id="{3C0DCA03-7707-4DB4-AAF5-3849728C11A7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1428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00CC"/>
                </a:solidFill>
                <a:latin typeface="Book Antiqua" pitchFamily="18" charset="0"/>
              </a:rPr>
              <a:t>pH MEASURMENT USING GLASS ELECTRODE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714356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Book Antiqua" pitchFamily="18" charset="0"/>
              </a:rPr>
              <a:t>Glass electrode is </a:t>
            </a:r>
            <a:r>
              <a:rPr lang="en-IN" sz="2400" dirty="0" smtClean="0">
                <a:solidFill>
                  <a:srgbClr val="C00000"/>
                </a:solidFill>
                <a:latin typeface="Book Antiqua" pitchFamily="18" charset="0"/>
              </a:rPr>
              <a:t>coupled with </a:t>
            </a:r>
            <a:r>
              <a:rPr lang="en-IN" sz="2400" dirty="0" smtClean="0">
                <a:latin typeface="Book Antiqua" pitchFamily="18" charset="0"/>
              </a:rPr>
              <a:t>secondary reference electrode like </a:t>
            </a:r>
            <a:r>
              <a:rPr lang="en-IN" sz="2400" dirty="0" smtClean="0">
                <a:solidFill>
                  <a:srgbClr val="C00000"/>
                </a:solidFill>
                <a:latin typeface="Book Antiqua" pitchFamily="18" charset="0"/>
              </a:rPr>
              <a:t>saturated calomel electrode</a:t>
            </a:r>
            <a:endParaRPr lang="en-IN" sz="24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85992"/>
            <a:ext cx="5143536" cy="160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282" y="5027692"/>
            <a:ext cx="878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Book Antiqua" pitchFamily="18" charset="0"/>
              </a:rPr>
              <a:t>The constants </a:t>
            </a:r>
            <a:r>
              <a:rPr lang="en-IN" sz="2400" dirty="0" smtClean="0">
                <a:solidFill>
                  <a:srgbClr val="C00000"/>
                </a:solidFill>
                <a:latin typeface="Book Antiqua" pitchFamily="18" charset="0"/>
              </a:rPr>
              <a:t>c</a:t>
            </a:r>
            <a:r>
              <a:rPr lang="en-IN" sz="2400" dirty="0" smtClean="0">
                <a:latin typeface="Book Antiqua" pitchFamily="18" charset="0"/>
              </a:rPr>
              <a:t> and </a:t>
            </a:r>
            <a:r>
              <a:rPr lang="en-IN" sz="2400" dirty="0" smtClean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IN" sz="2400" dirty="0" smtClean="0">
                <a:latin typeface="Book Antiqua" pitchFamily="18" charset="0"/>
              </a:rPr>
              <a:t> can be </a:t>
            </a:r>
            <a:r>
              <a:rPr lang="en-IN" sz="2400" dirty="0" smtClean="0">
                <a:solidFill>
                  <a:srgbClr val="C00000"/>
                </a:solidFill>
                <a:latin typeface="Book Antiqua" pitchFamily="18" charset="0"/>
              </a:rPr>
              <a:t>determined by calibrating the pH </a:t>
            </a:r>
            <a:r>
              <a:rPr lang="en-IN" sz="2400" dirty="0" smtClean="0">
                <a:latin typeface="Book Antiqua" pitchFamily="18" charset="0"/>
              </a:rPr>
              <a:t>meter with two buffer solutions of known pH (4 &amp; 9.2) </a:t>
            </a:r>
          </a:p>
          <a:p>
            <a:r>
              <a:rPr lang="en-IN" sz="2400" dirty="0" smtClean="0">
                <a:latin typeface="Book Antiqua" pitchFamily="18" charset="0"/>
              </a:rPr>
              <a:t>The intercept 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c = E</a:t>
            </a:r>
            <a:r>
              <a:rPr lang="en-IN" sz="2400" b="1" baseline="30000" dirty="0" smtClean="0">
                <a:solidFill>
                  <a:srgbClr val="C00000"/>
                </a:solidFill>
                <a:latin typeface="Book Antiqua" pitchFamily="18" charset="0"/>
              </a:rPr>
              <a:t>0</a:t>
            </a:r>
            <a:r>
              <a:rPr lang="en-IN" sz="2400" b="1" baseline="-25000" dirty="0" smtClean="0">
                <a:solidFill>
                  <a:srgbClr val="C00000"/>
                </a:solidFill>
                <a:latin typeface="Book Antiqua" pitchFamily="18" charset="0"/>
              </a:rPr>
              <a:t>G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 – 0.2422 </a:t>
            </a:r>
            <a:r>
              <a:rPr lang="en-IN" sz="2400" dirty="0" smtClean="0">
                <a:latin typeface="Book Antiqua" pitchFamily="18" charset="0"/>
              </a:rPr>
              <a:t>and the slope or value of 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IN" sz="2400" dirty="0" smtClean="0">
                <a:latin typeface="Book Antiqua" pitchFamily="18" charset="0"/>
              </a:rPr>
              <a:t> is          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-0.0591 at 25</a:t>
            </a:r>
            <a:r>
              <a:rPr lang="en-IN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°</a:t>
            </a: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C</a:t>
            </a:r>
            <a:r>
              <a:rPr lang="en-IN" sz="2400" dirty="0" smtClean="0">
                <a:latin typeface="Book Antiqua" pitchFamily="18" charset="0"/>
              </a:rPr>
              <a:t>.</a:t>
            </a:r>
            <a:endParaRPr lang="en-IN" sz="2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3977350"/>
            <a:ext cx="400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Book Antiqua" pitchFamily="18" charset="0"/>
              </a:rPr>
              <a:t>y = c + mx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Book Antiqua" pitchFamily="18" charset="0"/>
              </a:rPr>
              <a:t>E= A+ B pH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714488"/>
            <a:ext cx="5072098" cy="44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CA03-7707-4DB4-AAF5-3849728C11A7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5500726" cy="497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428868"/>
            <a:ext cx="392909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928670"/>
            <a:ext cx="8229600" cy="57150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Plot of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emf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vs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pH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Glass electrode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42968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</TotalTime>
  <Words>477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6 GLASS ELECTRODE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Glass electrode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Dhanya</dc:creator>
  <cp:lastModifiedBy>i</cp:lastModifiedBy>
  <cp:revision>326</cp:revision>
  <dcterms:created xsi:type="dcterms:W3CDTF">2012-12-26T08:13:27Z</dcterms:created>
  <dcterms:modified xsi:type="dcterms:W3CDTF">2021-12-22T13:30:15Z</dcterms:modified>
</cp:coreProperties>
</file>