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eskokova, Alina" initials="PA" lastIdx="1" clrIdx="0">
    <p:extLst>
      <p:ext uri="{19B8F6BF-5375-455C-9EA6-DF929625EA0E}">
        <p15:presenceInfo xmlns:p15="http://schemas.microsoft.com/office/powerpoint/2012/main" userId="S-1-5-21-854245398-1972579041-362288127-2314035" providerId="AD"/>
      </p:ext>
    </p:extLst>
  </p:cmAuthor>
  <p:cmAuthor id="2" name="Igor Nikiforov" initials="IN" lastIdx="1" clrIdx="1">
    <p:extLst>
      <p:ext uri="{19B8F6BF-5375-455C-9EA6-DF929625EA0E}">
        <p15:presenceInfo xmlns:p15="http://schemas.microsoft.com/office/powerpoint/2012/main" userId="S::inikifor@opentext.com::1d91bf28-7cba-4d48-892e-1d1a8f523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73" autoAdjust="0"/>
  </p:normalViewPr>
  <p:slideViewPr>
    <p:cSldViewPr snapToGrid="0">
      <p:cViewPr varScale="1">
        <p:scale>
          <a:sx n="53" d="100"/>
          <a:sy n="53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05B6-0F4E-42DF-A938-4EC92862B39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F162-4855-4674-90D2-6ABFBBCA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2141316"/>
            <a:ext cx="12192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5"/>
            <a:ext cx="103632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51139"/>
            <a:ext cx="103632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03743ED9-F509-45F8-8819-E205096175F1}" type="datetime1">
              <a:rPr lang="ru-RU" smtClean="0"/>
              <a:t>03.12.2019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1944547"/>
            <a:ext cx="12192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03.12.2019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511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03.12.2019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12192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"/>
            <a:ext cx="12192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10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944547"/>
            <a:ext cx="12192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2201897"/>
            <a:ext cx="103632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904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5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37365" y="863591"/>
            <a:ext cx="5482435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863591"/>
            <a:ext cx="5417916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45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55B-2830-487D-B976-85EFCECEF641}" type="datetime1">
              <a:rPr lang="ru-RU" smtClean="0"/>
              <a:t>03.12.2019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83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80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483674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E4A2555B-2830-487D-B976-85EFCECEF641}" type="datetime1">
              <a:rPr lang="ru-RU" smtClean="0"/>
              <a:t>03.12.2019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483677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495252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z="2000"/>
              <a:t>Образец заголовка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6194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205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555B-2830-487D-B976-85EFCECEF641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3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club186609095" TargetMode="External"/><Relationship Id="rId2" Type="http://schemas.openxmlformats.org/officeDocument/2006/relationships/hyperlink" Target="https://drive.google.com/open?id=12OJNJdvD3_IsE6yBeJRxX5ox2AgqtJP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2">
            <a:extLst>
              <a:ext uri="{FF2B5EF4-FFF2-40B4-BE49-F238E27FC236}">
                <a16:creationId xmlns:a16="http://schemas.microsoft.com/office/drawing/2014/main" id="{050F999E-54B4-498F-AA91-1E76BC4E4813}"/>
              </a:ext>
            </a:extLst>
          </p:cNvPr>
          <p:cNvSpPr/>
          <p:nvPr/>
        </p:nvSpPr>
        <p:spPr>
          <a:xfrm>
            <a:off x="0" y="809947"/>
            <a:ext cx="12192000" cy="49619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7738-041E-468A-9EBB-8821EC931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087" y="1914447"/>
            <a:ext cx="9891346" cy="1066800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>
                <a:solidFill>
                  <a:schemeClr val="tx1"/>
                </a:solidFill>
              </a:rPr>
              <a:t>Программный аналитический комплекс для образовательной платформы «Открытое образование»</a:t>
            </a:r>
            <a:br>
              <a:rPr lang="ru-RU" sz="2800" b="0" dirty="0">
                <a:solidFill>
                  <a:schemeClr val="tx1"/>
                </a:solidFill>
              </a:rPr>
            </a:br>
            <a:br>
              <a:rPr lang="ru-RU" sz="2800" b="0" dirty="0">
                <a:solidFill>
                  <a:schemeClr val="tx1"/>
                </a:solidFill>
              </a:rPr>
            </a:br>
            <a:r>
              <a:rPr lang="ru-RU" sz="2800" b="0" dirty="0">
                <a:solidFill>
                  <a:schemeClr val="tx1"/>
                </a:solidFill>
              </a:rPr>
              <a:t>Отчет за осенний семестр 2019</a:t>
            </a:r>
            <a:r>
              <a:rPr lang="en-US" sz="2800" b="0" dirty="0">
                <a:solidFill>
                  <a:schemeClr val="tx1"/>
                </a:solidFill>
              </a:rPr>
              <a:t>/</a:t>
            </a:r>
            <a:r>
              <a:rPr lang="ru-RU" sz="2800" b="0" dirty="0">
                <a:solidFill>
                  <a:schemeClr val="tx1"/>
                </a:solidFill>
              </a:rPr>
              <a:t>2020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ru-RU" sz="2800" b="0" dirty="0" err="1">
                <a:solidFill>
                  <a:schemeClr val="tx1"/>
                </a:solidFill>
              </a:rPr>
              <a:t>уч.год</a:t>
            </a:r>
            <a:endParaRPr lang="ru-RU" sz="2800" b="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FB72B3-9297-467D-BEC8-8F9BF77F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20" y="3418109"/>
            <a:ext cx="10996079" cy="259584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Состав проекта: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Перескокова А.А., Кольцов А., Барсуков Н., Кочугова В., Сысоев И.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к.т.н., доцент                                                                                                                                                      Никифоров И.В.</a:t>
            </a:r>
          </a:p>
          <a:p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Заинтересованное лицо (</a:t>
            </a:r>
            <a:r>
              <a:rPr lang="en-US" dirty="0">
                <a:solidFill>
                  <a:schemeClr val="tx1"/>
                </a:solidFill>
              </a:rPr>
              <a:t>business owner)</a:t>
            </a:r>
            <a:r>
              <a:rPr lang="ru-RU" dirty="0">
                <a:solidFill>
                  <a:schemeClr val="tx1"/>
                </a:solidFill>
              </a:rPr>
              <a:t>:						Толпыгин 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24654-E132-4F92-A7E0-7D563B363EB5}"/>
              </a:ext>
            </a:extLst>
          </p:cNvPr>
          <p:cNvSpPr txBox="1"/>
          <p:nvPr/>
        </p:nvSpPr>
        <p:spPr>
          <a:xfrm>
            <a:off x="2135320" y="948043"/>
            <a:ext cx="7464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600" dirty="0"/>
              <a:t>Институт компьютерных наук и технологий</a:t>
            </a:r>
          </a:p>
          <a:p>
            <a:pPr algn="ctr"/>
            <a:r>
              <a:rPr lang="ru-RU" sz="1600" dirty="0"/>
              <a:t>Высшая школа программной инженерии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3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D12EC-1A6B-4185-9D3C-69F3473E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7" y="-78459"/>
            <a:ext cx="10515600" cy="693922"/>
          </a:xfrm>
        </p:spPr>
        <p:txBody>
          <a:bodyPr/>
          <a:lstStyle/>
          <a:p>
            <a:r>
              <a:rPr lang="ru-RU" dirty="0"/>
              <a:t>Цель работы и ее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44250-7739-4661-B9BA-CE285F1D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7" y="960235"/>
            <a:ext cx="10515600" cy="51786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/>
              <a:t>Цель:  </a:t>
            </a:r>
            <a:r>
              <a:rPr lang="ru-RU" dirty="0"/>
              <a:t>предоставить возможность проведения анализа логов портала «Открытое образование» за счет создания программного аналитического средства, реализующего в себе выгрузку, хранение, обработку и отображение результатов анализа.</a:t>
            </a:r>
          </a:p>
          <a:p>
            <a:pPr marL="0" indent="0">
              <a:buNone/>
            </a:pPr>
            <a:r>
              <a:rPr lang="ru-RU" i="1" dirty="0"/>
              <a:t>Для достижения поставленной цели необходимо решить следующие задачи</a:t>
            </a:r>
            <a:r>
              <a:rPr lang="ru-RU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Исследовать структуру и формат логов, предоставляемых образовательной платформой «Открытое образование».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Развернуть тестовый стенд с </a:t>
            </a:r>
            <a:r>
              <a:rPr lang="en-US" dirty="0"/>
              <a:t>API</a:t>
            </a:r>
            <a:r>
              <a:rPr lang="ru-RU" dirty="0"/>
              <a:t> платформы для сбора тестовых данных, реализации программного взаимодействия и проведения экспериментов.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Предложить программную структуру программного средства, позволяющего анализировать логи.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Реализовать программное средство (удобное для конечного пользователя).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Продемонстрировать работу приложения.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F4D52-37AB-4165-A692-C7791568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3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6250-9C29-4DBB-B1F6-E9F14460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ADA4-D39B-4445-BE9F-6BD50349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Были изучены </a:t>
            </a:r>
            <a:r>
              <a:rPr lang="ru-RU" dirty="0" err="1"/>
              <a:t>логи</a:t>
            </a:r>
            <a:r>
              <a:rPr lang="ru-RU" dirty="0"/>
              <a:t>, предоставляемые порталом </a:t>
            </a:r>
            <a:r>
              <a:rPr lang="ru-RU" dirty="0" err="1"/>
              <a:t>OpenEdu</a:t>
            </a:r>
            <a:r>
              <a:rPr lang="ru-RU" dirty="0"/>
              <a:t> по запрашиваемому курсу, на предмет: </a:t>
            </a:r>
            <a:endParaRPr lang="en-US" dirty="0"/>
          </a:p>
          <a:p>
            <a:pPr lvl="1"/>
            <a:r>
              <a:rPr lang="ru-RU" dirty="0"/>
              <a:t>структуры, </a:t>
            </a:r>
            <a:endParaRPr lang="en-US" dirty="0"/>
          </a:p>
          <a:p>
            <a:pPr lvl="1"/>
            <a:r>
              <a:rPr lang="ru-RU" dirty="0"/>
              <a:t>содержания, </a:t>
            </a:r>
            <a:endParaRPr lang="en-US" dirty="0"/>
          </a:p>
          <a:p>
            <a:pPr lvl="1"/>
            <a:r>
              <a:rPr lang="ru-RU" dirty="0"/>
              <a:t>формата и понимания смысла событий</a:t>
            </a:r>
            <a:endParaRPr lang="en-US" dirty="0"/>
          </a:p>
          <a:p>
            <a:r>
              <a:rPr lang="ru-RU" dirty="0"/>
              <a:t>Был сделан программный, расширяемый, каркас аналитического инструмента</a:t>
            </a:r>
            <a:endParaRPr lang="en-US" dirty="0"/>
          </a:p>
          <a:p>
            <a:r>
              <a:rPr lang="ru-RU" dirty="0"/>
              <a:t>Реализовано более 10 основных аналитических задач и 8 вспомогательных</a:t>
            </a:r>
            <a:endParaRPr lang="en-US" dirty="0"/>
          </a:p>
          <a:p>
            <a:r>
              <a:rPr lang="ru-RU" dirty="0"/>
              <a:t>Инструмент протестирован на 4 курсах: </a:t>
            </a:r>
            <a:r>
              <a:rPr lang="ru-RU" dirty="0" err="1"/>
              <a:t>BigData</a:t>
            </a:r>
            <a:r>
              <a:rPr lang="ru-RU" dirty="0"/>
              <a:t>, Философия,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, ITMO </a:t>
            </a:r>
            <a:r>
              <a:rPr lang="ru-RU" dirty="0" err="1"/>
              <a:t>test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Написано 2 статьи на Неделю Науки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E9B2-075A-42C8-BF1F-2228013A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3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51706-E633-4750-A093-232580AB64A6}"/>
              </a:ext>
            </a:extLst>
          </p:cNvPr>
          <p:cNvSpPr/>
          <p:nvPr/>
        </p:nvSpPr>
        <p:spPr>
          <a:xfrm>
            <a:off x="852614" y="5599655"/>
            <a:ext cx="104867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00B050"/>
                </a:solidFill>
              </a:rPr>
              <a:t>Общий вывод: анализ лог-файлов поведения пользователей на курсе - перспективное направление.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1388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9E66-0D9E-4ECD-AC8C-38C410AA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6CC2-B859-49B7-B7E4-9F8A0E17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309" y="2958159"/>
            <a:ext cx="4600692" cy="7284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Демо результатов анализа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7660C-7CF5-4063-A09F-CC9D4F10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0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1866-66A7-46A7-8CA8-2BE9909C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Полезность результатов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AC22-5DDA-460C-B08B-D6853621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Результаты нашей работы могут быть полезны преподавателям курса для:</a:t>
            </a:r>
          </a:p>
          <a:p>
            <a:pPr marL="457200" lvl="1" indent="0">
              <a:buNone/>
            </a:pPr>
            <a:br>
              <a:rPr lang="ru-RU" dirty="0"/>
            </a:br>
            <a:r>
              <a:rPr lang="ru-RU" sz="3200" dirty="0"/>
              <a:t>- оценки успеваемости студентов </a:t>
            </a:r>
            <a:br>
              <a:rPr lang="ru-RU" sz="3200" dirty="0"/>
            </a:br>
            <a:r>
              <a:rPr lang="ru-RU" sz="3200" dirty="0"/>
              <a:t>- для улучшения материала курса</a:t>
            </a:r>
            <a:br>
              <a:rPr lang="ru-RU" sz="3200" dirty="0"/>
            </a:br>
            <a:r>
              <a:rPr lang="ru-RU" sz="3200" dirty="0"/>
              <a:t>- оценки интегральных показателей слушателей и преподавателей</a:t>
            </a:r>
          </a:p>
          <a:p>
            <a:pPr marL="457200" lvl="1" indent="0">
              <a:buNone/>
            </a:pPr>
            <a:r>
              <a:rPr lang="ru-RU" sz="3200" dirty="0"/>
              <a:t>- выявления махинаций на курсе</a:t>
            </a:r>
          </a:p>
          <a:p>
            <a:pPr marL="0" indent="0">
              <a:buNone/>
            </a:pPr>
            <a:br>
              <a:rPr lang="ru-RU" sz="4000" dirty="0"/>
            </a:br>
            <a:r>
              <a:rPr lang="ru-RU" sz="3200" dirty="0"/>
              <a:t>Текущее состояние можно расценивать как </a:t>
            </a:r>
            <a:r>
              <a:rPr lang="ru-RU" sz="3200" dirty="0">
                <a:solidFill>
                  <a:srgbClr val="00B050"/>
                </a:solidFill>
              </a:rPr>
              <a:t>первая ступенька </a:t>
            </a:r>
            <a:r>
              <a:rPr lang="ru-RU" sz="3200" dirty="0"/>
              <a:t>к решению сложных аналитических задач по вычислению "комплексных интеллектуальных, интегральных показателей студентов"</a:t>
            </a:r>
            <a:endParaRPr lang="ru-RU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6D742-0F75-479B-8AB9-9B4AA50D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4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A4BE-D1CD-4599-8611-F6EC932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планы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08FD-F2EB-4D22-897C-23040F9E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Усложнение и реализация всех обсужденных на наших </a:t>
            </a:r>
            <a:r>
              <a:rPr lang="ru-RU"/>
              <a:t>встречах задач</a:t>
            </a:r>
            <a:endParaRPr lang="ru-RU" dirty="0"/>
          </a:p>
          <a:p>
            <a:r>
              <a:rPr lang="ru-RU" dirty="0"/>
              <a:t>Интеграция аналитических задач со сторонними источниками: </a:t>
            </a:r>
          </a:p>
          <a:p>
            <a:r>
              <a:rPr lang="ru-RU" dirty="0"/>
              <a:t>Информация о структуре курса, информация о студентах курса, информация с других курсов. </a:t>
            </a:r>
          </a:p>
          <a:p>
            <a:r>
              <a:rPr lang="ru-RU" dirty="0"/>
              <a:t>Усложнение и изменение генерируемых отчетов</a:t>
            </a:r>
          </a:p>
          <a:p>
            <a:r>
              <a:rPr lang="ru-RU" dirty="0"/>
              <a:t>Создание сервиса по вызову аналитических задач и интеграция сервиса в </a:t>
            </a:r>
            <a:r>
              <a:rPr lang="ru-RU" dirty="0" err="1"/>
              <a:t>OpenEdu</a:t>
            </a:r>
            <a:r>
              <a:rPr lang="ru-RU" dirty="0"/>
              <a:t> инфраструктуру</a:t>
            </a:r>
          </a:p>
          <a:p>
            <a:r>
              <a:rPr lang="en-US" dirty="0"/>
              <a:t>W</a:t>
            </a:r>
            <a:r>
              <a:rPr lang="ru-RU" dirty="0" err="1"/>
              <a:t>eb</a:t>
            </a:r>
            <a:r>
              <a:rPr lang="ru-RU" dirty="0"/>
              <a:t>-интерфейс для вызова аналитических задач </a:t>
            </a:r>
          </a:p>
          <a:p>
            <a:r>
              <a:rPr lang="ru-RU" dirty="0"/>
              <a:t>Повышение производительности работы инструмента (добавление индексации в БД)</a:t>
            </a:r>
          </a:p>
          <a:p>
            <a:r>
              <a:rPr lang="ru-RU" dirty="0"/>
              <a:t>Повышение производительности за счет перехода с </a:t>
            </a:r>
            <a:r>
              <a:rPr lang="ru-RU" dirty="0" err="1"/>
              <a:t>Python</a:t>
            </a:r>
            <a:r>
              <a:rPr lang="ru-RU" dirty="0"/>
              <a:t> скриптов на распределенную обработку, например, с использованием </a:t>
            </a:r>
            <a:r>
              <a:rPr lang="ru-RU" dirty="0" err="1"/>
              <a:t>Spark</a:t>
            </a:r>
            <a:r>
              <a:rPr lang="ru-RU" dirty="0"/>
              <a:t> </a:t>
            </a:r>
          </a:p>
          <a:p>
            <a:r>
              <a:rPr lang="ru-RU" dirty="0"/>
              <a:t>Статьи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819B1-FA6D-4B0B-9C43-096C5C2F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72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2E3B-8397-427A-909A-0B253122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34E4-4360-4B36-AACF-932FC480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97130"/>
            <a:ext cx="11052751" cy="5208607"/>
          </a:xfrm>
        </p:spPr>
        <p:txBody>
          <a:bodyPr/>
          <a:lstStyle/>
          <a:p>
            <a:r>
              <a:rPr lang="ru-RU" dirty="0"/>
              <a:t>Дистрибутив: </a:t>
            </a:r>
          </a:p>
          <a:p>
            <a:pPr lvl="1"/>
            <a:r>
              <a:rPr lang="en-US" dirty="0">
                <a:hlinkClick r:id="rId2"/>
              </a:rPr>
              <a:t>https://drive.google.com/open?id=12OJNJdvD3_IsE6yBeJRxX5ox2AgqtJPY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Репозиторий с описанием и исходниками:</a:t>
            </a:r>
          </a:p>
          <a:p>
            <a:pPr lvl="1"/>
            <a:r>
              <a:rPr lang="en-US" dirty="0">
                <a:hlinkClick r:id="rId2"/>
              </a:rPr>
              <a:t>https://drive.google.com/open?id=12OJNJdvD3_IsE6yBeJRxX5ox2AgqtJPY</a:t>
            </a:r>
            <a:endParaRPr lang="en-US" dirty="0"/>
          </a:p>
          <a:p>
            <a:endParaRPr lang="en-US" dirty="0"/>
          </a:p>
          <a:p>
            <a:r>
              <a:rPr lang="ru-RU" dirty="0"/>
              <a:t>Группа в </a:t>
            </a:r>
            <a:r>
              <a:rPr lang="en-US" dirty="0"/>
              <a:t>VK:</a:t>
            </a:r>
          </a:p>
          <a:p>
            <a:pPr lvl="1"/>
            <a:r>
              <a:rPr lang="en-US" dirty="0">
                <a:hlinkClick r:id="rId3"/>
              </a:rPr>
              <a:t>https://vk.com/club186609095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5D6EF-840E-4110-84B6-AB198EA6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8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48F5-8C62-4D9E-8CA6-21FED57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873" y="2737216"/>
            <a:ext cx="8244254" cy="13835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1231-4113-49D5-8D75-F60CF6A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693934"/>
      </p:ext>
    </p:extLst>
  </p:cSld>
  <p:clrMapOvr>
    <a:masterClrMapping/>
  </p:clrMapOvr>
</p:sld>
</file>

<file path=ppt/theme/theme1.xml><?xml version="1.0" encoding="utf-8"?>
<a:theme xmlns:a="http://schemas.openxmlformats.org/drawingml/2006/main" name="Polytech_theme">
  <a:themeElements>
    <a:clrScheme name="Политех 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37B34A"/>
      </a:accent1>
      <a:accent2>
        <a:srgbClr val="21A690"/>
      </a:accent2>
      <a:accent3>
        <a:srgbClr val="369461"/>
      </a:accent3>
      <a:accent4>
        <a:srgbClr val="2FA0E1"/>
      </a:accent4>
      <a:accent5>
        <a:srgbClr val="8AB833"/>
      </a:accent5>
      <a:accent6>
        <a:srgbClr val="394091"/>
      </a:accent6>
      <a:hlink>
        <a:srgbClr val="37B34A"/>
      </a:hlink>
      <a:folHlink>
        <a:srgbClr val="0296E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Shablon_Prezentatsii_Politekh_1</Template>
  <TotalTime>13531</TotalTime>
  <Words>403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PT Sans</vt:lpstr>
      <vt:lpstr>Polytech_theme</vt:lpstr>
      <vt:lpstr>Программный аналитический комплекс для образовательной платформы «Открытое образование»  Отчет за осенний семестр 2019/2020 уч.год</vt:lpstr>
      <vt:lpstr>Цель работы и ее актуальность</vt:lpstr>
      <vt:lpstr>Результаты</vt:lpstr>
      <vt:lpstr>Демо</vt:lpstr>
      <vt:lpstr>Полезность результатов</vt:lpstr>
      <vt:lpstr>Возможные планы</vt:lpstr>
      <vt:lpstr>Ресурсы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клиентской части к Rest-сервису, отвечающую за мониторинг тестирования СХД»</dc:title>
  <dc:creator>mandarin</dc:creator>
  <cp:lastModifiedBy>Igor Nikiforov</cp:lastModifiedBy>
  <cp:revision>168</cp:revision>
  <dcterms:created xsi:type="dcterms:W3CDTF">2018-12-07T16:06:19Z</dcterms:created>
  <dcterms:modified xsi:type="dcterms:W3CDTF">2019-12-03T06:22:23Z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Alina.Pereskokova@emc.com</vt:lpwstr>
  </property>
  <property fmtid="{D5CDD505-2E9C-101B-9397-08002B2CF9AE}" pid="5" name="MSIP_Label_17cb76b2-10b8-4fe1-93d4-2202842406cd_SetDate">
    <vt:lpwstr>2019-10-07T16:38:05.8174984Z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