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401" r:id="rId28"/>
    <p:sldId id="490" r:id="rId29"/>
    <p:sldId id="49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What аre Classes?" id="{C4AFAD78-CD9C-48E9-8A4B-50A4EF9875BA}">
          <p14:sldIdLst>
            <p14:sldId id="494"/>
            <p14:sldId id="495"/>
            <p14:sldId id="496"/>
            <p14:sldId id="497"/>
            <p14:sldId id="498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The Class Object" id="{C5A52A6A-782A-4D79-994A-1A764065F57C}">
          <p14:sldIdLst>
            <p14:sldId id="512"/>
            <p14:sldId id="513"/>
            <p14:sldId id="514"/>
            <p14:sldId id="515"/>
            <p14:sldId id="516"/>
            <p14:sldId id="517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44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260BABC6-A37D-49BD-81BA-7618C2271EA9}"/>
    <pc:docChg chg="modSld modSection">
      <pc:chgData name="antonoaatanasova" userId="63f01c8f-a50b-4279-b3c6-a33faf65220b" providerId="ADAL" clId="{260BABC6-A37D-49BD-81BA-7618C2271EA9}" dt="2019-11-25T13:52:24.169" v="17" actId="1076"/>
      <pc:docMkLst>
        <pc:docMk/>
      </pc:docMkLst>
      <pc:sldChg chg="modSp">
        <pc:chgData name="antonoaatanasova" userId="63f01c8f-a50b-4279-b3c6-a33faf65220b" providerId="ADAL" clId="{260BABC6-A37D-49BD-81BA-7618C2271EA9}" dt="2019-11-25T13:48:40.356" v="8" actId="404"/>
        <pc:sldMkLst>
          <pc:docMk/>
          <pc:sldMk cId="3238686216" sldId="276"/>
        </pc:sldMkLst>
        <pc:spChg chg="mod">
          <ac:chgData name="antonoaatanasova" userId="63f01c8f-a50b-4279-b3c6-a33faf65220b" providerId="ADAL" clId="{260BABC6-A37D-49BD-81BA-7618C2271EA9}" dt="2019-11-25T13:48:40.356" v="8" actId="404"/>
          <ac:spMkLst>
            <pc:docMk/>
            <pc:sldMk cId="323868621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47:55.952" v="1" actId="20577"/>
        <pc:sldMkLst>
          <pc:docMk/>
          <pc:sldMk cId="3857536934" sldId="494"/>
        </pc:sldMkLst>
        <pc:spChg chg="mod">
          <ac:chgData name="antonoaatanasova" userId="63f01c8f-a50b-4279-b3c6-a33faf65220b" providerId="ADAL" clId="{260BABC6-A37D-49BD-81BA-7618C2271EA9}" dt="2019-11-25T13:47:55.952" v="1" actId="20577"/>
          <ac:spMkLst>
            <pc:docMk/>
            <pc:sldMk cId="3857536934" sldId="494"/>
            <ac:spMk id="2" creationId="{17351954-999E-4F69-A23E-1C928A8D19FE}"/>
          </ac:spMkLst>
        </pc:spChg>
      </pc:sldChg>
      <pc:sldChg chg="addSp modSp">
        <pc:chgData name="antonoaatanasova" userId="63f01c8f-a50b-4279-b3c6-a33faf65220b" providerId="ADAL" clId="{260BABC6-A37D-49BD-81BA-7618C2271EA9}" dt="2019-11-25T13:51:18.793" v="13" actId="27614"/>
        <pc:sldMkLst>
          <pc:docMk/>
          <pc:sldMk cId="760758569" sldId="505"/>
        </pc:sldMkLst>
        <pc:spChg chg="mod">
          <ac:chgData name="antonoaatanasova" userId="63f01c8f-a50b-4279-b3c6-a33faf65220b" providerId="ADAL" clId="{260BABC6-A37D-49BD-81BA-7618C2271EA9}" dt="2019-11-25T13:51:06.943" v="9" actId="1076"/>
          <ac:spMkLst>
            <pc:docMk/>
            <pc:sldMk cId="760758569" sldId="505"/>
            <ac:spMk id="8" creationId="{00000000-0000-0000-0000-000000000000}"/>
          </ac:spMkLst>
        </pc:spChg>
        <pc:spChg chg="mod">
          <ac:chgData name="antonoaatanasova" userId="63f01c8f-a50b-4279-b3c6-a33faf65220b" providerId="ADAL" clId="{260BABC6-A37D-49BD-81BA-7618C2271EA9}" dt="2019-11-25T13:51:08.972" v="10" actId="1076"/>
          <ac:spMkLst>
            <pc:docMk/>
            <pc:sldMk cId="760758569" sldId="505"/>
            <ac:spMk id="9" creationId="{00000000-0000-0000-0000-000000000000}"/>
          </ac:spMkLst>
        </pc:spChg>
        <pc:picChg chg="add mod">
          <ac:chgData name="antonoaatanasova" userId="63f01c8f-a50b-4279-b3c6-a33faf65220b" providerId="ADAL" clId="{260BABC6-A37D-49BD-81BA-7618C2271EA9}" dt="2019-11-25T13:51:18.793" v="13" actId="27614"/>
          <ac:picMkLst>
            <pc:docMk/>
            <pc:sldMk cId="760758569" sldId="505"/>
            <ac:picMk id="3" creationId="{A5DA2A2A-1169-4143-8223-3C932916D395}"/>
          </ac:picMkLst>
        </pc:picChg>
      </pc:sldChg>
      <pc:sldChg chg="modSp">
        <pc:chgData name="antonoaatanasova" userId="63f01c8f-a50b-4279-b3c6-a33faf65220b" providerId="ADAL" clId="{260BABC6-A37D-49BD-81BA-7618C2271EA9}" dt="2019-11-25T13:52:02.137" v="14" actId="1076"/>
        <pc:sldMkLst>
          <pc:docMk/>
          <pc:sldMk cId="3601554050" sldId="516"/>
        </pc:sldMkLst>
        <pc:spChg chg="mod">
          <ac:chgData name="antonoaatanasova" userId="63f01c8f-a50b-4279-b3c6-a33faf65220b" providerId="ADAL" clId="{260BABC6-A37D-49BD-81BA-7618C2271EA9}" dt="2019-11-25T13:52:02.137" v="14" actId="1076"/>
          <ac:spMkLst>
            <pc:docMk/>
            <pc:sldMk cId="3601554050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17.496" v="16" actId="207"/>
        <pc:sldMkLst>
          <pc:docMk/>
          <pc:sldMk cId="736970712" sldId="517"/>
        </pc:sldMkLst>
        <pc:spChg chg="mod">
          <ac:chgData name="antonoaatanasova" userId="63f01c8f-a50b-4279-b3c6-a33faf65220b" providerId="ADAL" clId="{260BABC6-A37D-49BD-81BA-7618C2271EA9}" dt="2019-11-25T13:52:17.496" v="16" actId="207"/>
          <ac:spMkLst>
            <pc:docMk/>
            <pc:sldMk cId="736970712" sldId="517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24.169" v="17" actId="1076"/>
        <pc:sldMkLst>
          <pc:docMk/>
          <pc:sldMk cId="1335656347" sldId="518"/>
        </pc:sldMkLst>
        <pc:spChg chg="mod">
          <ac:chgData name="antonoaatanasova" userId="63f01c8f-a50b-4279-b3c6-a33faf65220b" providerId="ADAL" clId="{260BABC6-A37D-49BD-81BA-7618C2271EA9}" dt="2019-11-25T13:52:24.169" v="17" actId="1076"/>
          <ac:spMkLst>
            <pc:docMk/>
            <pc:sldMk cId="1335656347" sldId="51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B86D5B-4C15-4FD4-8765-67225E6F2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161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B2EB749-5439-4D2C-B9E0-4F3E9BA85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742255B-5EE2-4E43-AEE6-C0CBD32FA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72F00231-8809-4E83-A73C-AF263BDD20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B3BE149-98B6-4A17-BDAD-D0074B6DE66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E2DA3C3-4E25-4863-BDC4-DB9BC20AF9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34038-FCA9-40F9-A2CF-F48964B5680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77B8EFA-A794-4D68-B03D-89941488968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D138967-D554-4A56-BA24-97CDE65CFD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0795F5A-B647-4DF6-AEF3-4809F1D9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38C3C4A-9753-49BF-8321-75778BE6F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79880F5-B3D8-464B-AD7E-21A9396A87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27706B9-D8B1-41DD-A06E-BA745C2F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A45E456-2776-4808-966F-9A20E2BBE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2F00552E-89EB-4AE2-96D5-53A61789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FCAA5EE-D637-43C4-8097-01EAE86F37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5916B2D-13D9-49BE-B1AC-F167C50A82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2E7F65C-0760-4CEB-B2B6-536E2AE6D8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4D61721D-A7EA-42D7-8055-5C71F23847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C97F836-57DA-4487-B9D3-D7DA3FC414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60B7BF4-F713-4108-8F67-BB271B9DC00B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3019FC9-1944-4B73-9108-71D7F8E77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721F12A-FA65-4DAD-9BD0-0EEFF8E813F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8BB1D32-CC79-43BF-801D-C2EA4B06E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136B824-5399-4C8A-942B-43D93F9F887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84C0456-2714-4A52-A2B3-3F4C5AD755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659027-92CD-49D5-A6AE-5E1737EC5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5F92C46-2C20-4E84-B578-A7B81217B94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880AB5-90ED-4D92-A83E-57E3A8A471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09BF7AE-06E9-42AA-B321-CAB3F493AAF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91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12FD154-94D6-4174-9317-CFB02954CDE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BE3DFE8-F4EC-4E42-813E-C9D964A57C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3352B8C7-C39A-4585-A93D-878D4E4AA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2E015498-481B-408A-B0DD-C146AAFF4B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4F3BBCB-0EB7-4464-B5BF-84A3EE2CB4B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61D2968-D990-4D9C-AD23-041FF3B2D3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9AFB4D8-76A8-4CBB-BEE4-941B7A16FA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BE0642B-2FDC-4B7E-B6ED-80888D2863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AB29ED3-6FFB-46EB-9636-0A6BB32D959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B80CBD-79A4-4F0B-9C59-769B2E573B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D249435-7D01-4CFB-A45B-FB7D3CF8615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42A617-1FE5-487F-BD88-FEE53F4E8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9EB11EA5-5FEE-4400-B2CF-847DEFCC1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7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0/Python-OOP/01-Defining-Classes/s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mapping from names to objects</a:t>
            </a:r>
          </a:p>
          <a:p>
            <a:r>
              <a:rPr lang="en-US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names for example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names on a function invocation</a:t>
            </a:r>
          </a:p>
          <a:p>
            <a:r>
              <a:rPr lang="en-US" dirty="0"/>
              <a:t>There is no relation between names in different </a:t>
            </a:r>
            <a:r>
              <a:rPr lang="en-US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A region in a program where a </a:t>
            </a:r>
            <a:r>
              <a:rPr lang="en-US" b="1" dirty="0">
                <a:solidFill>
                  <a:schemeClr val="bg1"/>
                </a:solidFill>
              </a:rPr>
              <a:t>namespace</a:t>
            </a:r>
            <a:r>
              <a:rPr lang="en-US" dirty="0"/>
              <a:t> is directly accessible</a:t>
            </a:r>
          </a:p>
          <a:p>
            <a:r>
              <a:rPr lang="en-US" dirty="0"/>
              <a:t>In most of the cases there are at least three nested </a:t>
            </a:r>
            <a:r>
              <a:rPr lang="en-US" b="1" dirty="0">
                <a:solidFill>
                  <a:schemeClr val="bg1"/>
                </a:solidFill>
              </a:rPr>
              <a:t>scopes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innermost</a:t>
            </a:r>
            <a:r>
              <a:rPr lang="en-US" dirty="0"/>
              <a:t> which is searched first</a:t>
            </a:r>
          </a:p>
          <a:p>
            <a:pPr lvl="1"/>
            <a:r>
              <a:rPr lang="en-US" dirty="0"/>
              <a:t>The scopes of any </a:t>
            </a:r>
            <a:r>
              <a:rPr lang="en-US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dirty="0"/>
              <a:t>The next-to-last scope (module's </a:t>
            </a:r>
            <a:r>
              <a:rPr lang="en-US" b="1" dirty="0">
                <a:solidFill>
                  <a:schemeClr val="bg1"/>
                </a:solidFill>
              </a:rPr>
              <a:t>global </a:t>
            </a:r>
            <a:r>
              <a:rPr lang="en-US" dirty="0"/>
              <a:t>names)</a:t>
            </a:r>
          </a:p>
          <a:p>
            <a:pPr lvl="1"/>
            <a:r>
              <a:rPr lang="en-US" dirty="0"/>
              <a:t>The outermost (</a:t>
            </a:r>
            <a:r>
              <a:rPr lang="en-US" b="1" dirty="0">
                <a:solidFill>
                  <a:schemeClr val="bg1"/>
                </a:solidFill>
              </a:rPr>
              <a:t>built-in </a:t>
            </a:r>
            <a:r>
              <a:rPr lang="en-US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0CB7F-9982-4A92-959C-2DA8B858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9486" y="1539000"/>
            <a:ext cx="5924766" cy="4462669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01000" y="1723485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013324" y="2875731"/>
            <a:ext cx="2639437" cy="578882"/>
          </a:xfrm>
          <a:prstGeom prst="wedgeRoundRectCallout">
            <a:avLst>
              <a:gd name="adj1" fmla="val -58130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70132" y="4650118"/>
            <a:ext cx="2639437" cy="578882"/>
          </a:xfrm>
          <a:prstGeom prst="wedgeRoundRectCallout">
            <a:avLst>
              <a:gd name="adj1" fmla="val -58461"/>
              <a:gd name="adj2" fmla="val 1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Download code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Class Object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52031"/>
          </a:xfrm>
        </p:spPr>
        <p:txBody>
          <a:bodyPr>
            <a:normAutofit/>
          </a:bodyPr>
          <a:lstStyle/>
          <a:p>
            <a:r>
              <a:rPr lang="en-US" dirty="0"/>
              <a:t>They support two kinds of operations: </a:t>
            </a:r>
            <a:r>
              <a:rPr lang="en-US" b="1" dirty="0">
                <a:solidFill>
                  <a:schemeClr val="bg1"/>
                </a:solidFill>
              </a:rPr>
              <a:t>attribute references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instantiation</a:t>
            </a:r>
          </a:p>
          <a:p>
            <a:r>
              <a:rPr lang="en-US" dirty="0"/>
              <a:t>Attribute references</a:t>
            </a:r>
          </a:p>
          <a:p>
            <a:pPr lvl="1"/>
            <a:r>
              <a:rPr lang="en-US" dirty="0"/>
              <a:t>Use standard syntax: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</a:p>
          <a:p>
            <a:pPr lvl="1"/>
            <a:r>
              <a:rPr lang="en-US" dirty="0">
                <a:latin typeface="+mj-lt"/>
              </a:rPr>
              <a:t>Valid attribute names are the ones in the class's namespace</a:t>
            </a:r>
          </a:p>
          <a:p>
            <a:r>
              <a:rPr lang="en-US" dirty="0">
                <a:latin typeface="+mj-lt"/>
              </a:rPr>
              <a:t>Instantiation</a:t>
            </a:r>
          </a:p>
          <a:p>
            <a:pPr lvl="1"/>
            <a:r>
              <a:rPr lang="en-US" dirty="0">
                <a:latin typeface="+mj-lt"/>
              </a:rPr>
              <a:t>Uses function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812D24-72D7-4F92-AEF0-14A0E4ED32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1447499"/>
            <a:ext cx="5993574" cy="2525279"/>
          </a:xfrm>
        </p:spPr>
        <p:txBody>
          <a:bodyPr/>
          <a:lstStyle/>
          <a:p>
            <a:r>
              <a:rPr lang="en-US" dirty="0"/>
              <a:t>class MyClass:</a:t>
            </a:r>
          </a:p>
          <a:p>
            <a:r>
              <a:rPr lang="en-US" dirty="0"/>
              <a:t>    """A simple example class"""</a:t>
            </a:r>
          </a:p>
          <a:p>
            <a:r>
              <a:rPr lang="en-US" dirty="0"/>
              <a:t>    i = 12345</a:t>
            </a:r>
          </a:p>
          <a:p>
            <a:endParaRPr lang="en-US" dirty="0"/>
          </a:p>
          <a:p>
            <a:r>
              <a:rPr lang="en-US" dirty="0"/>
              <a:t>    def f(self):</a:t>
            </a:r>
          </a:p>
          <a:p>
            <a:r>
              <a:rPr lang="en-US" dirty="0"/>
              <a:t>        return 'hello world'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4206846"/>
            <a:ext cx="11811097" cy="234477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MyClass.f</a:t>
            </a:r>
            <a:r>
              <a:rPr lang="en-US" dirty="0"/>
              <a:t> are valid attribute references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Class attributes can also be assigned, so you can change the value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by assignment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References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5B3411-01D3-4D75-8078-D41ED4730C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544685"/>
            <a:ext cx="3259990" cy="711450"/>
          </a:xfrm>
        </p:spPr>
        <p:txBody>
          <a:bodyPr/>
          <a:lstStyle/>
          <a:p>
            <a:r>
              <a:rPr lang="en-US" sz="3200" dirty="0"/>
              <a:t>x = MyClass()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2354094"/>
            <a:ext cx="11811097" cy="4351947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Creates a new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 and assigns this object to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variable x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instantiation operation creates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Many classes create objects with instances customized to a specific initial state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Therefore a class may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a special method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A9BB48-810D-4F40-808E-25995ABEB8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Classes?</a:t>
            </a:r>
          </a:p>
          <a:p>
            <a:pPr lvl="1"/>
            <a:r>
              <a:rPr lang="en-US" dirty="0"/>
              <a:t>Class Definition Syntax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Object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553439"/>
            <a:ext cx="7734380" cy="1879270"/>
          </a:xfrm>
        </p:spPr>
        <p:txBody>
          <a:bodyPr/>
          <a:lstStyle/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__init__(self, name, model):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3677055"/>
            <a:ext cx="11811097" cy="12743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class defines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r>
              <a:rPr lang="en-US" dirty="0"/>
              <a:t> method, this method is invoked 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__init__()</a:t>
            </a:r>
            <a:r>
              <a:rPr lang="en-US" dirty="0"/>
              <a:t> Method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52293" y="5110264"/>
            <a:ext cx="773438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my_laptop = Laptop("Inspiron 15", "Dell")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200" dirty="0"/>
              <a:t> that receives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2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should have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US" sz="3000" dirty="0"/>
              <a:t> - returns </a:t>
            </a:r>
            <a:r>
              <a:rPr lang="en-US" sz="3000" b="1" dirty="0">
                <a:latin typeface="Consolas" panose="020B0609020204030204" pitchFamily="49" charset="0"/>
              </a:rPr>
              <a:t>'This is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000" b="1" dirty="0">
                <a:latin typeface="Consolas" panose="020B0609020204030204" pitchFamily="49" charset="0"/>
              </a:rPr>
              <a:t>} from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0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0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2D535-E34F-487B-B8CB-1885D869A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584000"/>
            <a:ext cx="10604766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000" dirty="0"/>
              <a:t> provide means of building data functionality together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3000" dirty="0"/>
              <a:t> is a mapping from names to objects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3000" dirty="0"/>
              <a:t> is a region in a program where a namespace is directly accessible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Objects </a:t>
            </a:r>
            <a:r>
              <a:rPr lang="en-US" sz="3000" dirty="0"/>
              <a:t>support two kinds of operations: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 references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0C8643E-4D07-4945-8C0F-EA14C400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428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C7C4C9C-D41D-4CDF-B600-DC7943D99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301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bg-BG" dirty="0"/>
              <a:t>а</a:t>
            </a:r>
            <a:r>
              <a:rPr lang="en-US" dirty="0"/>
              <a:t>re Classes?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Classes provide means of building data functionality together</a:t>
            </a:r>
          </a:p>
          <a:p>
            <a:r>
              <a:rPr lang="en-US" dirty="0"/>
              <a:t>Classes create new types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allow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that type to be made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for maintaining its state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BCAEB-296F-4E03-BEFE-AF49BADA73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944" y="2593861"/>
            <a:ext cx="6554766" cy="1751542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61311" y="1899000"/>
            <a:ext cx="2062264" cy="578882"/>
          </a:xfrm>
          <a:prstGeom prst="wedgeRoundRectCallout">
            <a:avLst>
              <a:gd name="adj1" fmla="val -32397"/>
              <a:gd name="adj2" fmla="val 77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78575" y="3474000"/>
            <a:ext cx="2303193" cy="578882"/>
          </a:xfrm>
          <a:prstGeom prst="wedgeRoundRectCallout">
            <a:avLst>
              <a:gd name="adj1" fmla="val 59451"/>
              <a:gd name="adj2" fmla="val -43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364953" y="4429603"/>
            <a:ext cx="2966747" cy="578882"/>
          </a:xfrm>
          <a:prstGeom prst="wedgeRoundRectCallout">
            <a:avLst>
              <a:gd name="adj1" fmla="val -31622"/>
              <a:gd name="adj2" fmla="val -755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Attribute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AD7981-23AF-4514-90EB-A78E28A4DB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124000"/>
            <a:ext cx="7904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8064C-68CD-46CF-ACF0-4E91CC273507}">
  <ds:schemaRefs>
    <ds:schemaRef ds:uri="http://www.w3.org/XML/1998/namespace"/>
    <ds:schemaRef ds:uri="b1da4528-fe13-414f-b133-a49aeaaa47fa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1072</Words>
  <Application>Microsoft Office PowerPoint</Application>
  <PresentationFormat>Widescreen</PresentationFormat>
  <Paragraphs>211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Defining Classes</vt:lpstr>
      <vt:lpstr>Table of Contents</vt:lpstr>
      <vt:lpstr>Have a Question?</vt:lpstr>
      <vt:lpstr>What аre Classes?</vt:lpstr>
      <vt:lpstr>Classes Definition</vt:lpstr>
      <vt:lpstr>Class Definition Syntax</vt:lpstr>
      <vt:lpstr>Problem: Class Book</vt:lpstr>
      <vt:lpstr>Solution: Class Book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The Class Object</vt:lpstr>
      <vt:lpstr>Class Objects</vt:lpstr>
      <vt:lpstr>Attribute References Example</vt:lpstr>
      <vt:lpstr>Instantiation Example</vt:lpstr>
      <vt:lpstr>The __init__() Method</vt:lpstr>
      <vt:lpstr>Problem: Music </vt:lpstr>
      <vt:lpstr>Solution: Music 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23</cp:revision>
  <dcterms:created xsi:type="dcterms:W3CDTF">2018-05-23T13:08:44Z</dcterms:created>
  <dcterms:modified xsi:type="dcterms:W3CDTF">2021-05-16T14:29:53Z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