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492" r:id="rId4"/>
    <p:sldId id="527" r:id="rId5"/>
    <p:sldId id="523" r:id="rId6"/>
    <p:sldId id="519" r:id="rId7"/>
    <p:sldId id="528" r:id="rId8"/>
    <p:sldId id="515" r:id="rId9"/>
    <p:sldId id="516" r:id="rId10"/>
    <p:sldId id="517" r:id="rId11"/>
    <p:sldId id="524" r:id="rId12"/>
    <p:sldId id="522" r:id="rId13"/>
    <p:sldId id="532" r:id="rId14"/>
    <p:sldId id="520" r:id="rId15"/>
    <p:sldId id="521" r:id="rId16"/>
    <p:sldId id="513" r:id="rId17"/>
    <p:sldId id="514" r:id="rId18"/>
    <p:sldId id="529" r:id="rId19"/>
    <p:sldId id="525" r:id="rId20"/>
    <p:sldId id="530" r:id="rId21"/>
    <p:sldId id="531" r:id="rId22"/>
    <p:sldId id="496" r:id="rId23"/>
    <p:sldId id="349" r:id="rId24"/>
    <p:sldId id="401" r:id="rId25"/>
    <p:sldId id="493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tatic Methods" id="{04A10D93-BDF3-447D-A0E6-49306C7C5845}">
          <p14:sldIdLst>
            <p14:sldId id="527"/>
            <p14:sldId id="523"/>
            <p14:sldId id="519"/>
            <p14:sldId id="528"/>
            <p14:sldId id="515"/>
            <p14:sldId id="516"/>
          </p14:sldIdLst>
        </p14:section>
        <p14:section name="Class Method" id="{B0A0DD35-415A-42D5-8E62-A64DF42091E8}">
          <p14:sldIdLst>
            <p14:sldId id="517"/>
            <p14:sldId id="524"/>
            <p14:sldId id="522"/>
            <p14:sldId id="532"/>
            <p14:sldId id="520"/>
            <p14:sldId id="521"/>
            <p14:sldId id="513"/>
            <p14:sldId id="514"/>
          </p14:sldIdLst>
        </p14:section>
        <p14:section name="Overriding Class Methods" id="{FFA2C9C1-B036-4B43-B986-6531422C6A98}">
          <p14:sldIdLst>
            <p14:sldId id="529"/>
            <p14:sldId id="525"/>
            <p14:sldId id="530"/>
            <p14:sldId id="531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49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FF83FA75-7697-4C01-B194-5D29CADDC5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5080E660-12C8-4E79-A604-917C515780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BD31AAD-11AD-4AB8-B034-E6A952561E8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1B10550-0234-4EBF-8CFD-E253C3D23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54BDF35-5ABB-4B4F-84CB-0B382A284B9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3931C9C-D64C-4B5E-8325-147A53921D5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3E4C3-9638-4371-96E2-DE02B7095C6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6535B78-C438-4C6E-92D9-24BC07341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C28369E-6BCD-4C1B-87BD-EB59C79AF4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53DFE4-DE65-4094-B144-C28745042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A9B50A7-05DF-4A68-8736-EC482AF6B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BCDE275-0607-46FD-BE4E-314A8FF80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C389C7-7BBF-4D25-B408-DF5207F2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0E21A63-970A-453A-817B-E4FD47FE23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8B00796-162B-4073-ADF8-CE8D0B055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9B95B97-B344-4566-9656-CD85FEEC792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3A4BF70-229A-41BD-B9EF-20BF05208E5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73A1B9A-2204-4D0F-8A20-4EA226558E4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4A71CC-5607-431A-BB5F-A1D44918F5C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C60E32D-5258-4ED5-9FBB-2CE99EF92C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FB0378D-6A8C-4F03-9A2B-6EC42B3D14B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02E5DDE-E254-48E6-8FB0-C7A84439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ABEEEE0-576D-4C6E-8A0D-AEC3C7A859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6CBF65-3C04-4212-A028-6233AB5ABC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B304012-3960-4AFA-9E60-F58037BDEF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8FE53D9-64D5-4538-A3DD-CD9D2D5EF8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F97E071-3961-4780-A530-EEC02DA6498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ADBCE8DD-247A-44FF-A073-28599695541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194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E7F8C9CD-ADB5-4C59-80AA-ACD02D8A1B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8AB23D6-A689-427F-A0C2-37599D3E9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0437655-9642-411A-9157-9EE0319F6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CC88E4F-7A6C-4D43-ACE0-3B601EA3042D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E10226-E28A-41A2-8479-DBF8907A0C5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2007E6-4CDB-480F-957F-C6D1210A90D7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F06F38A0-758B-4E17-A43E-BA7DAD73644C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C712604D-9A22-4698-B99B-387372425AC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F75F9D-1F47-4E8A-A52D-E3B1B41590D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4A250D3-A203-432D-8FF6-E42785455DF3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EAEB4C-B7DB-4CF2-A964-51D3D2E3855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12506D0-7A9E-455C-ACE4-1B22587815D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A88F39-6BD2-4740-A798-FAEA5E2AD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4E6518-9630-46EB-AF4C-83C4C0F48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069266-ED75-4EC1-B315-5B4F270FCA31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82B66D-ADF5-4F6F-80F2-480DCDF02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5C1DA58-9D8A-4782-9034-2341409EE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133D0B-78AF-4072-9D17-798BCF41B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5F4CC1-5F20-4FFC-8B19-24BA9903290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DCAADD-7B8F-4F0C-B766-D2614C60AFE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F349504-E2D2-4A53-AFB5-C40DB776C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74599B7-8433-4814-A9DD-A064AD0B8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DBBA1E-0686-4CF7-A8F4-B2D73DA93CF5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72719D-DE49-4EB5-8C07-CD74ACF22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3DCB0CB-83D5-44AE-9590-071A74E83BA8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17E23F-9F34-4870-B4D0-0F6CA1A193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B63E38-0C31-4B84-B16E-8F91F5BB9256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C9B2C07-5909-4B14-9EF1-EBE6D29F175B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EF515583-7036-4993-A170-CD1D7182DFC8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02BEFFF7-5BCC-410C-8DEE-845203454A5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6EA0DA28-9532-41C0-A026-50F3B75EC7F4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BAE1BCE-123E-43DD-9936-CE1388A7187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769252-3737-4044-8894-FCCB0A7DC7D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9E6CEE-F700-4031-B8ED-4F5E566DB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8BB6C4-7935-411F-A30F-2A2F51F6B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5445178-866B-4060-BA9D-3CA40971B69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AA9DB9-339B-495B-9F82-FEB3E11FE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0F3352-05E6-4776-A4A1-89104AEB6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83F11C-0288-4E10-AD3E-F08F1CCD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5A153AA-C0CC-48B6-A2C1-A6011FB19CF4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98B61D-663C-41AB-B578-FBEBDA5C104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E8FF253-BEE3-4BA9-9D24-FE8231B8F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F99121C-7233-40C1-8DED-F10DD47C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46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CFD73AB-D7FD-43A8-943F-8A5DB1578A4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8F875-C844-4BFD-BF73-5FA9CF6FCB0C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4E31FD-630F-43DB-96A9-6298CB0A5992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BDE2657-020A-42B4-A3A1-27956EB970F5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E49CFB1E-1E15-448E-A2EA-02009257E289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1057E744-D0E4-48EE-AF50-34DB99421736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E2155EBB-A72E-4171-AF3D-F5513A7A7F93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FF0F8F4E-5D0E-4BF8-B475-7B1A8F8BEAF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6B70D8-34B4-4F7A-88F3-74B7A4CBD84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268D79-BEDA-4049-9D96-EEA7E105D989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293952-3562-452D-9636-D4F92763F3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DDD689-6C67-47B0-A8FC-08C3B9FD5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274465-005A-4C6D-9BC6-EBB5225495FD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0580F46-F98E-44A9-A5BE-4FC3BEAC1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9BD401-7DE8-4AD9-A0B0-7CE247DEC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9B38D1-281F-449E-96D9-F03C9F097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C018503-BF30-4FA8-A0D8-0C70CABBCE92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8936C27-2DEF-4BD7-A32D-92E4938B257B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C9EEA1-CA4B-4BD8-B271-24AFBCF11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54503D3-175B-4A1E-A51C-D399D6753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95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9502C7-11FC-4DC1-BAD8-D5312F7796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CD9DA18-0F03-4740-AE49-1F96E9CC32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09189DA-A6E6-4D10-B2D1-FB78C1DF34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601DAA2-1900-4869-9CAA-104ED904D3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5E7F85F-4D27-446E-92B0-52FDB83872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EEA3E8B-D12A-47DF-9185-1EB90A27C0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Static Methods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FBA93-E689-493D-96FB-19A3766A5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85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432083" y="2304000"/>
            <a:ext cx="33278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@classmethod</a:t>
            </a:r>
          </a:p>
        </p:txBody>
      </p:sp>
    </p:spTree>
    <p:extLst>
      <p:ext uri="{BB962C8B-B14F-4D97-AF65-F5344CB8AC3E}">
        <p14:creationId xmlns:p14="http://schemas.microsoft.com/office/powerpoint/2010/main" val="1767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  <a:p>
            <a:pPr marL="457200" indent="-457200"/>
            <a:r>
              <a:rPr lang="en-US" sz="3600" dirty="0"/>
              <a:t>It can </a:t>
            </a:r>
            <a:r>
              <a:rPr lang="en-US" sz="3600" b="1" dirty="0">
                <a:solidFill>
                  <a:schemeClr val="bg1"/>
                </a:solidFill>
              </a:rPr>
              <a:t>modify a class state </a:t>
            </a:r>
            <a:r>
              <a:rPr lang="en-US" sz="3600" dirty="0"/>
              <a:t>that would apply across all the instances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class</a:t>
            </a:r>
          </a:p>
          <a:p>
            <a:pPr marL="457200" indent="-457200"/>
            <a:r>
              <a:rPr lang="en-US" sz="3600" dirty="0"/>
              <a:t>To turn a method into a class method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2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We generally use class method to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create factory methods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99000"/>
            <a:ext cx="10949531" cy="4566031"/>
          </a:xfrm>
        </p:spPr>
        <p:txBody>
          <a:bodyPr/>
          <a:lstStyle/>
          <a:p>
            <a:r>
              <a:rPr lang="en-US" sz="2000" dirty="0"/>
              <a:t>class Pizza: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ingredients):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self.ingredients</a:t>
            </a:r>
            <a:r>
              <a:rPr lang="en-US" sz="2000" dirty="0"/>
              <a:t> = ingredients</a:t>
            </a:r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classmethod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pepperoni(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(["tomato sauce", "parmesan", "pepperoni"])</a:t>
            </a:r>
          </a:p>
          <a:p>
            <a:endParaRPr lang="en-US" sz="1000" dirty="0"/>
          </a:p>
          <a:p>
            <a:r>
              <a:rPr lang="en-US" sz="2000" dirty="0">
                <a:solidFill>
                  <a:schemeClr val="bg1"/>
                </a:solidFill>
              </a:rPr>
              <a:t>    @classmethod</a:t>
            </a:r>
            <a:r>
              <a:rPr lang="en-US" sz="2000" dirty="0"/>
              <a:t>    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quattro_formaggi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(["mozzarella", "gorgonzola", "fontina", "</a:t>
            </a:r>
            <a:r>
              <a:rPr lang="en-US" sz="2000" dirty="0" err="1"/>
              <a:t>parmigiano</a:t>
            </a:r>
            <a:r>
              <a:rPr lang="en-US" sz="2000" dirty="0"/>
              <a:t>"])</a:t>
            </a:r>
          </a:p>
          <a:p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first_pizza</a:t>
            </a:r>
            <a:r>
              <a:rPr lang="en-US" sz="2000" dirty="0"/>
              <a:t> = </a:t>
            </a:r>
            <a:r>
              <a:rPr lang="en-US" sz="2000" dirty="0" err="1"/>
              <a:t>Pizza.peperoni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second_pizza</a:t>
            </a:r>
            <a:r>
              <a:rPr lang="en-US" sz="2000" dirty="0"/>
              <a:t> = </a:t>
            </a:r>
            <a:r>
              <a:rPr lang="en-US" sz="2000" dirty="0" err="1"/>
              <a:t>Pizza.quattro_formaggi</a:t>
            </a:r>
            <a:r>
              <a:rPr lang="en-US" sz="2000" dirty="0"/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Methods</a:t>
            </a:r>
            <a:endParaRPr lang="bg-BG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828AF5D-89FE-4432-ABEA-E0AA5AF8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000" y="2349000"/>
            <a:ext cx="3150000" cy="882654"/>
          </a:xfrm>
          <a:prstGeom prst="wedgeRoundRectCallout">
            <a:avLst>
              <a:gd name="adj1" fmla="val -31845"/>
              <a:gd name="adj2" fmla="val 676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could create different pizzas easily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Simply provide a </a:t>
            </a:r>
            <a:r>
              <a:rPr lang="en-US" sz="3600" b="1" dirty="0">
                <a:solidFill>
                  <a:schemeClr val="bg1"/>
                </a:solidFill>
              </a:rPr>
              <a:t>shortcut</a:t>
            </a:r>
            <a:r>
              <a:rPr lang="en-US" sz="3600" dirty="0"/>
              <a:t> for creating new instance objects</a:t>
            </a:r>
          </a:p>
          <a:p>
            <a:pPr marL="457200" indent="-457200"/>
            <a:r>
              <a:rPr lang="en-US" sz="3600" dirty="0"/>
              <a:t>Ensures </a:t>
            </a:r>
            <a:r>
              <a:rPr lang="en-US" sz="3600" b="1" dirty="0">
                <a:solidFill>
                  <a:schemeClr val="bg1"/>
                </a:solidFill>
              </a:rPr>
              <a:t>correct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creation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derived class</a:t>
            </a:r>
          </a:p>
          <a:p>
            <a:pPr marL="457200" indent="-457200"/>
            <a:r>
              <a:rPr lang="en-US" sz="3600" dirty="0"/>
              <a:t>You could </a:t>
            </a:r>
            <a:r>
              <a:rPr lang="en-US" sz="3600" b="1" dirty="0">
                <a:solidFill>
                  <a:schemeClr val="bg1"/>
                </a:solidFill>
              </a:rPr>
              <a:t>easily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follow</a:t>
            </a:r>
            <a:r>
              <a:rPr lang="en-US" sz="3600" dirty="0"/>
              <a:t> the Don't Repeat Yourself (DRY) principle using class methods</a:t>
            </a:r>
          </a:p>
          <a:p>
            <a:pPr marL="457200" indent="-457200"/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16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Shop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small_shop</a:t>
            </a:r>
            <a:r>
              <a:rPr lang="en-US" sz="3400" b="1" dirty="0">
                <a:latin typeface="Consolas" panose="020B0609020204030204" pitchFamily="49" charset="0"/>
              </a:rPr>
              <a:t>(name: str, type: str)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str)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str, amount: int)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80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9A3D5-7960-4F96-979D-55B8530A8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177487"/>
            <a:ext cx="9270000" cy="5433383"/>
          </a:xfrm>
        </p:spPr>
        <p:txBody>
          <a:bodyPr/>
          <a:lstStyle/>
          <a:p>
            <a:r>
              <a:rPr lang="en-US" sz="2700" dirty="0"/>
              <a:t>class Store: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name, type, capacity):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@classmethod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small_shop</a:t>
            </a:r>
            <a:r>
              <a:rPr lang="en-US" sz="2700" dirty="0"/>
              <a:t>(</a:t>
            </a:r>
            <a:r>
              <a:rPr lang="en-US" sz="2700" dirty="0" err="1"/>
              <a:t>cls</a:t>
            </a:r>
            <a:r>
              <a:rPr lang="en-US" sz="2700" dirty="0"/>
              <a:t>, name, type):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add_item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remove_item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, count):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repr</a:t>
            </a:r>
            <a:r>
              <a:rPr lang="en-US" sz="2700" dirty="0"/>
              <a:t>__(self):</a:t>
            </a:r>
          </a:p>
          <a:p>
            <a:r>
              <a:rPr lang="en-US" sz="27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Integer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from_float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from_roman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from_string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Integer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82199D-59D0-4195-9B01-F4BF4FB78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000" y="1174473"/>
            <a:ext cx="6615000" cy="4853930"/>
          </a:xfrm>
        </p:spPr>
        <p:txBody>
          <a:bodyPr/>
          <a:lstStyle/>
          <a:p>
            <a:r>
              <a:rPr lang="en-US" sz="2400" dirty="0"/>
              <a:t>class Integer: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value):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self.value</a:t>
            </a:r>
            <a:r>
              <a:rPr lang="en-US" sz="2400" dirty="0"/>
              <a:t> = value</a:t>
            </a:r>
          </a:p>
          <a:p>
            <a:r>
              <a:rPr lang="en-US" sz="2400" dirty="0"/>
              <a:t>    @</a:t>
            </a:r>
            <a:r>
              <a:rPr lang="en-US" sz="2400" dirty="0" err="1"/>
              <a:t>classmethod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from_float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</a:t>
            </a:r>
            <a:r>
              <a:rPr lang="en-US" sz="2400" dirty="0" err="1"/>
              <a:t>float_value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@</a:t>
            </a:r>
            <a:r>
              <a:rPr lang="en-US" sz="2400" dirty="0" err="1"/>
              <a:t>classmethod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from_roman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@</a:t>
            </a:r>
            <a:r>
              <a:rPr lang="en-US" sz="2400" dirty="0" err="1"/>
              <a:t>classmethod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from_string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Integer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8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Overriding Using 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667C1-7A39-4C3C-9700-45D562D3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183183"/>
            <a:ext cx="5175000" cy="5566223"/>
          </a:xfrm>
        </p:spPr>
        <p:txBody>
          <a:bodyPr>
            <a:noAutofit/>
          </a:bodyPr>
          <a:lstStyle/>
          <a:p>
            <a:r>
              <a:rPr lang="en-US" sz="1700" dirty="0"/>
              <a:t>class Person: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0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>
                <a:solidFill>
                  <a:schemeClr val="bg1"/>
                </a:solidFill>
              </a:rPr>
              <a:t>    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Methods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36F5FC5-3F42-4445-94E1-605AA5506BC8}"/>
              </a:ext>
            </a:extLst>
          </p:cNvPr>
          <p:cNvSpPr txBox="1">
            <a:spLocks/>
          </p:cNvSpPr>
          <p:nvPr/>
        </p:nvSpPr>
        <p:spPr>
          <a:xfrm>
            <a:off x="6231000" y="1183183"/>
            <a:ext cx="5535000" cy="55740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class Employee(</a:t>
            </a:r>
            <a:r>
              <a:rPr lang="en-US" sz="1700" dirty="0">
                <a:solidFill>
                  <a:schemeClr val="bg1"/>
                </a:solidFill>
              </a:rPr>
              <a:t>Person</a:t>
            </a:r>
            <a:r>
              <a:rPr lang="en-US" sz="1700" dirty="0"/>
              <a:t>):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16 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92D114F7-4759-47E9-8A72-49E86117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2771346"/>
            <a:ext cx="2198927" cy="657654"/>
          </a:xfrm>
          <a:prstGeom prst="wedgeRoundRectCallout">
            <a:avLst>
              <a:gd name="adj1" fmla="val -30969"/>
              <a:gd name="adj2" fmla="val 747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all the methods below</a:t>
            </a:r>
          </a:p>
        </p:txBody>
      </p:sp>
    </p:spTree>
    <p:extLst>
      <p:ext uri="{BB962C8B-B14F-4D97-AF65-F5344CB8AC3E}">
        <p14:creationId xmlns:p14="http://schemas.microsoft.com/office/powerpoint/2010/main" val="11692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Methods and Decorators</a:t>
            </a:r>
          </a:p>
          <a:p>
            <a:r>
              <a:rPr lang="en-US" dirty="0"/>
              <a:t>Static Methods</a:t>
            </a:r>
          </a:p>
          <a:p>
            <a:r>
              <a:rPr lang="en-US" dirty="0"/>
              <a:t>Class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If the methods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do not rely on state </a:t>
            </a:r>
            <a:r>
              <a:rPr lang="en-US" sz="3400" dirty="0">
                <a:latin typeface="+mj-lt"/>
              </a:rPr>
              <a:t>and they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are the same</a:t>
            </a:r>
            <a:r>
              <a:rPr lang="en-US" sz="3400" dirty="0">
                <a:latin typeface="+mj-lt"/>
              </a:rPr>
              <a:t>, they could be optimized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@classmethod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3500" y="2484000"/>
            <a:ext cx="9585000" cy="4081283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0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max_age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150</a:t>
            </a:r>
          </a:p>
          <a:p>
            <a:endParaRPr lang="en-US" sz="1000" dirty="0"/>
          </a:p>
          <a:p>
            <a:r>
              <a:rPr lang="en-US" sz="2000" dirty="0"/>
              <a:t>   def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r>
              <a:rPr lang="en-US" sz="2000" dirty="0"/>
              <a:t>      self.name = name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1000" dirty="0"/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bg1"/>
                </a:solidFill>
              </a:rPr>
              <a:t>@classmethod</a:t>
            </a:r>
          </a:p>
          <a:p>
            <a:r>
              <a:rPr lang="en-US" sz="2000" dirty="0"/>
              <a:t>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, value):</a:t>
            </a:r>
          </a:p>
          <a:p>
            <a:r>
              <a:rPr lang="en-US" sz="2000" dirty="0"/>
              <a:t>      raise </a:t>
            </a:r>
            <a:r>
              <a:rPr lang="en-US" sz="2000" dirty="0" err="1"/>
              <a:t>ValueError</a:t>
            </a:r>
            <a:r>
              <a:rPr lang="en-US" sz="2000" dirty="0"/>
              <a:t>(f'{value} must be between '</a:t>
            </a:r>
          </a:p>
          <a:p>
            <a:r>
              <a:rPr lang="en-US" sz="2000" dirty="0"/>
              <a:t>                       f'{</a:t>
            </a:r>
            <a:r>
              <a:rPr lang="en-US" sz="2000" dirty="0" err="1">
                <a:solidFill>
                  <a:schemeClr val="bg1"/>
                </a:solidFill>
              </a:rPr>
              <a:t>cls.min_age</a:t>
            </a:r>
            <a:r>
              <a:rPr lang="en-US" sz="2000" dirty="0"/>
              <a:t>} and {</a:t>
            </a:r>
            <a:r>
              <a:rPr lang="en-US" sz="2000" dirty="0" err="1">
                <a:solidFill>
                  <a:schemeClr val="bg1"/>
                </a:solidFill>
              </a:rPr>
              <a:t>cls.max_age</a:t>
            </a:r>
            <a:r>
              <a:rPr lang="en-US" sz="2000" dirty="0"/>
              <a:t>}')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attributes of class Person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4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500" y="1539000"/>
            <a:ext cx="10845000" cy="4905000"/>
          </a:xfrm>
        </p:spPr>
        <p:txBody>
          <a:bodyPr/>
          <a:lstStyle/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2000" dirty="0"/>
              <a:t>    def age(self):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self.__age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2000" dirty="0"/>
              <a:t>    def age(self, value):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(value)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self.__age</a:t>
            </a:r>
            <a:r>
              <a:rPr lang="en-US" sz="2000" dirty="0"/>
              <a:t> = value</a:t>
            </a:r>
          </a:p>
          <a:p>
            <a:endParaRPr lang="en-US" sz="1000" dirty="0"/>
          </a:p>
          <a:p>
            <a:r>
              <a:rPr lang="en-US" sz="2000" dirty="0"/>
              <a:t>class Employee(Person):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= 16 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 </a:t>
            </a:r>
            <a:r>
              <a:rPr lang="en-US" sz="2000" i="1" dirty="0" err="1">
                <a:solidFill>
                  <a:schemeClr val="accent2"/>
                </a:solidFill>
              </a:rPr>
              <a:t>min_age</a:t>
            </a:r>
            <a:r>
              <a:rPr lang="en-US" sz="2000" i="1" dirty="0">
                <a:solidFill>
                  <a:schemeClr val="accent2"/>
                </a:solidFill>
              </a:rPr>
              <a:t> of class Employee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age, salary):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super()</a:t>
            </a:r>
            <a:r>
              <a:rPr lang="en-US" sz="2000" dirty="0"/>
              <a:t>.__</a:t>
            </a:r>
            <a:r>
              <a:rPr lang="en-US" sz="2000" dirty="0" err="1"/>
              <a:t>init</a:t>
            </a:r>
            <a:r>
              <a:rPr lang="en-US" sz="2000" dirty="0"/>
              <a:t>__(name, age) </a:t>
            </a:r>
            <a:r>
              <a:rPr lang="en-US" sz="2000" i="1" dirty="0">
                <a:solidFill>
                  <a:schemeClr val="accent2"/>
                </a:solidFill>
              </a:rPr>
              <a:t># when checking the age of the Employee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1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22" y="1547646"/>
            <a:ext cx="8446247" cy="4752708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 method </a:t>
            </a:r>
            <a:r>
              <a:rPr lang="en-US" sz="3600" dirty="0"/>
              <a:t>is a method that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knows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sz="3600" dirty="0"/>
              <a:t> it is called on</a:t>
            </a:r>
            <a:endParaRPr lang="bg-BG" sz="3600" b="1" dirty="0">
              <a:solidFill>
                <a:schemeClr val="bg1"/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method</a:t>
            </a:r>
            <a:r>
              <a:rPr lang="en-US" sz="3600" dirty="0"/>
              <a:t>, on the other hand, is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364500" y="2304000"/>
            <a:ext cx="34629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@staticmethod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5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knows 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it is called on</a:t>
            </a:r>
          </a:p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cannot modify </a:t>
            </a:r>
            <a:r>
              <a:rPr lang="en-US" sz="3600" dirty="0"/>
              <a:t>object state or class state</a:t>
            </a:r>
            <a:endParaRPr lang="bg-BG" sz="3600" dirty="0"/>
          </a:p>
          <a:p>
            <a:pPr marL="457200" indent="-457200"/>
            <a:r>
              <a:rPr lang="en-US" sz="3600" dirty="0"/>
              <a:t>It could be put outside the class, but it is inside the class where it is </a:t>
            </a:r>
            <a:r>
              <a:rPr lang="en-US" sz="3600" b="1" dirty="0">
                <a:solidFill>
                  <a:schemeClr val="bg1"/>
                </a:solidFill>
              </a:rPr>
              <a:t>applicable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3600" dirty="0"/>
              <a:t>To turn a method into a static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@staticmethod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22F3A-378D-4C9F-AD7D-D61415F3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2A25-75C7-465C-9362-9C2D5C9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Methods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618D98-A526-4D6E-BB60-BBCD57FE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96126"/>
            <a:ext cx="1162059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To call a static method, we could use both the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or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DA234-29A1-4A69-8516-E8E5D8C70D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8799" y="2529000"/>
            <a:ext cx="6165000" cy="3758117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name):</a:t>
            </a:r>
          </a:p>
          <a:p>
            <a:r>
              <a:rPr lang="en-US" sz="2000" dirty="0"/>
              <a:t>        self.name = name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@staticmethod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is_adult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/>
              <a:t>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age &gt;= 18</a:t>
            </a:r>
            <a:endParaRPr lang="bg-BG" sz="2000" dirty="0"/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Person.is_adult</a:t>
            </a:r>
            <a:r>
              <a:rPr lang="en-US" sz="2000" dirty="0"/>
              <a:t>(5)) 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en-US" sz="2000" dirty="0"/>
              <a:t>girl = Person("Amy")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girl.is_adult</a:t>
            </a:r>
            <a:r>
              <a:rPr lang="en-US" sz="2000" dirty="0"/>
              <a:t>(20))     </a:t>
            </a:r>
            <a:r>
              <a:rPr lang="en-US" sz="20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00D7E6D-0EF2-4C3E-9B56-C115675A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3339000"/>
            <a:ext cx="3150000" cy="882654"/>
          </a:xfrm>
          <a:prstGeom prst="wedgeRoundRectCallout">
            <a:avLst>
              <a:gd name="adj1" fmla="val -69167"/>
              <a:gd name="adj2" fmla="val 550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does not take a self parameter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4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Shows that a particular method is </a:t>
            </a:r>
            <a:r>
              <a:rPr lang="en-US" sz="3600" b="1" dirty="0">
                <a:solidFill>
                  <a:schemeClr val="bg1"/>
                </a:solidFill>
              </a:rPr>
              <a:t>independent</a:t>
            </a:r>
            <a:r>
              <a:rPr lang="en-US" sz="3600" dirty="0"/>
              <a:t> from everything else around it</a:t>
            </a:r>
          </a:p>
          <a:p>
            <a:pPr marL="457200" indent="-457200"/>
            <a:r>
              <a:rPr lang="en-US" sz="3600" dirty="0"/>
              <a:t>Often helps to </a:t>
            </a:r>
            <a:r>
              <a:rPr lang="en-US" sz="3600" b="1" dirty="0">
                <a:solidFill>
                  <a:schemeClr val="bg1"/>
                </a:solidFill>
              </a:rPr>
              <a:t>avoid accidentals modifications </a:t>
            </a:r>
            <a:r>
              <a:rPr lang="en-US" sz="3600" dirty="0"/>
              <a:t>that go against the original design</a:t>
            </a:r>
          </a:p>
          <a:p>
            <a:pPr marL="457200" indent="-457200"/>
            <a:r>
              <a:rPr lang="en-US" sz="3600" dirty="0"/>
              <a:t>Communicates and enforces </a:t>
            </a:r>
            <a:r>
              <a:rPr lang="en-US" sz="3600" b="1" dirty="0">
                <a:solidFill>
                  <a:schemeClr val="bg1"/>
                </a:solidFill>
              </a:rPr>
              <a:t>developer intent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 design</a:t>
            </a:r>
          </a:p>
          <a:p>
            <a:pPr marL="457200" indent="-457200"/>
            <a:r>
              <a:rPr lang="en-US" sz="3600" dirty="0"/>
              <a:t>It is much </a:t>
            </a:r>
            <a:r>
              <a:rPr lang="en-US" sz="3600" b="1" dirty="0">
                <a:solidFill>
                  <a:schemeClr val="bg1"/>
                </a:solidFill>
              </a:rPr>
              <a:t>easier to test </a:t>
            </a:r>
            <a:r>
              <a:rPr lang="en-US" sz="3600" dirty="0"/>
              <a:t>since it is completely independent from the rest of the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64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3600" dirty="0"/>
              <a:t> with the following </a:t>
            </a:r>
            <a:r>
              <a:rPr lang="en-US" sz="3600" b="1" dirty="0">
                <a:solidFill>
                  <a:schemeClr val="bg1"/>
                </a:solidFill>
              </a:rPr>
              <a:t>static</a:t>
            </a:r>
            <a:r>
              <a:rPr lang="en-US" sz="3600" dirty="0"/>
              <a:t>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3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1DDDE-5104-4536-8E48-1DF144BD8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1190409"/>
            <a:ext cx="4905000" cy="5451017"/>
          </a:xfrm>
        </p:spPr>
        <p:txBody>
          <a:bodyPr/>
          <a:lstStyle/>
          <a:p>
            <a:r>
              <a:rPr lang="en-US" sz="2500" dirty="0"/>
              <a:t>class Calculator: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add(*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multiply(*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divide(*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subtract(*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  <a:endParaRPr lang="bg-BG" sz="2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Calculator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65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5263</TotalTime>
  <Words>1329</Words>
  <Application>Microsoft Office PowerPoint</Application>
  <PresentationFormat>Widescreen</PresentationFormat>
  <Paragraphs>254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Class and Static Methods</vt:lpstr>
      <vt:lpstr>Table of Contents</vt:lpstr>
      <vt:lpstr>Have a Question?</vt:lpstr>
      <vt:lpstr>Static Methods</vt:lpstr>
      <vt:lpstr>Static Methods</vt:lpstr>
      <vt:lpstr>Example: Static Methods</vt:lpstr>
      <vt:lpstr>Benefits</vt:lpstr>
      <vt:lpstr>Problem: Calculator</vt:lpstr>
      <vt:lpstr>Skeleton: Calculator </vt:lpstr>
      <vt:lpstr>Class Methods</vt:lpstr>
      <vt:lpstr>Class Methods</vt:lpstr>
      <vt:lpstr>Example: Class Methods</vt:lpstr>
      <vt:lpstr>Benefits</vt:lpstr>
      <vt:lpstr>Problem: Shop</vt:lpstr>
      <vt:lpstr>Skeleton: Shop</vt:lpstr>
      <vt:lpstr>Problem: Integer</vt:lpstr>
      <vt:lpstr>Skeleton: Integer </vt:lpstr>
      <vt:lpstr>Overriding Using Class Methods</vt:lpstr>
      <vt:lpstr>Overriding Using Methods</vt:lpstr>
      <vt:lpstr>Overriding Using a Class Method (1)</vt:lpstr>
      <vt:lpstr>Overriding Using a Class Method (2)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Attributes and Methods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88</cp:revision>
  <dcterms:created xsi:type="dcterms:W3CDTF">2018-05-23T13:08:44Z</dcterms:created>
  <dcterms:modified xsi:type="dcterms:W3CDTF">2021-06-29T22:33:06Z</dcterms:modified>
  <cp:category>computer programming;programming;software development;software engineering</cp:category>
</cp:coreProperties>
</file>