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274" r:id="rId5"/>
    <p:sldId id="276" r:id="rId6"/>
    <p:sldId id="492" r:id="rId7"/>
    <p:sldId id="494" r:id="rId8"/>
    <p:sldId id="495" r:id="rId9"/>
    <p:sldId id="523" r:id="rId10"/>
    <p:sldId id="524" r:id="rId11"/>
    <p:sldId id="525" r:id="rId12"/>
    <p:sldId id="517" r:id="rId13"/>
    <p:sldId id="518" r:id="rId14"/>
    <p:sldId id="519" r:id="rId15"/>
    <p:sldId id="513" r:id="rId16"/>
    <p:sldId id="514" r:id="rId17"/>
    <p:sldId id="521" r:id="rId18"/>
    <p:sldId id="500" r:id="rId19"/>
    <p:sldId id="520" r:id="rId20"/>
    <p:sldId id="515" r:id="rId21"/>
    <p:sldId id="516" r:id="rId22"/>
    <p:sldId id="504" r:id="rId23"/>
    <p:sldId id="505" r:id="rId24"/>
    <p:sldId id="506" r:id="rId25"/>
    <p:sldId id="507" r:id="rId26"/>
    <p:sldId id="508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3"/>
            <p14:sldId id="524"/>
            <p14:sldId id="525"/>
            <p14:sldId id="517"/>
            <p14:sldId id="518"/>
            <p14:sldId id="519"/>
            <p14:sldId id="513"/>
            <p14:sldId id="514"/>
            <p14:sldId id="521"/>
          </p14:sldIdLst>
        </p14:section>
        <p14:section name="Private Methods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Private Variables" id="{5AB5310A-8B15-4934-BF18-20A4C77BBD78}">
          <p14:sldIdLst>
            <p14:sldId id="504"/>
            <p14:sldId id="505"/>
            <p14:sldId id="506"/>
            <p14:sldId id="507"/>
            <p14:sldId id="508"/>
          </p14:sldIdLst>
        </p14:section>
        <p14:section name="Conclusion" id="{DE487CF3-7A0A-4A37-BF55-6A081EEF516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To make a method or variable </a:t>
            </a:r>
            <a:r>
              <a:rPr lang="en-GB" sz="3600" b="1" dirty="0">
                <a:solidFill>
                  <a:schemeClr val="bg1"/>
                </a:solidFill>
              </a:rPr>
              <a:t>private</a:t>
            </a:r>
            <a:r>
              <a:rPr lang="en-GB" sz="3600" dirty="0"/>
              <a:t> you can do it by </a:t>
            </a:r>
            <a:r>
              <a:rPr lang="en-GB" sz="3600" b="1" dirty="0">
                <a:solidFill>
                  <a:schemeClr val="bg1"/>
                </a:solidFill>
              </a:rPr>
              <a:t>prefixing</a:t>
            </a:r>
            <a:r>
              <a:rPr lang="en-GB" sz="3600" dirty="0"/>
              <a:t> it with </a:t>
            </a:r>
            <a:r>
              <a:rPr lang="en-GB" sz="3600" b="1" dirty="0">
                <a:solidFill>
                  <a:schemeClr val="bg1"/>
                </a:solidFill>
              </a:rPr>
              <a:t>double underscores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private</a:t>
            </a:r>
            <a:r>
              <a:rPr lang="en-GB" sz="3600" dirty="0"/>
              <a:t> variables/ methods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549" y="3829925"/>
            <a:ext cx="5363451" cy="2660125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self.__age = age</a:t>
            </a:r>
          </a:p>
          <a:p>
            <a:endParaRPr lang="en-GB" sz="19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print(self.name)</a:t>
            </a:r>
          </a:p>
          <a:p>
            <a:r>
              <a:rPr lang="en-GB" sz="1900" dirty="0"/>
              <a:t>        print(self.__age)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 (private)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7C8D35-B795-4C94-9BB1-A0AB1A0CAC5F}"/>
              </a:ext>
            </a:extLst>
          </p:cNvPr>
          <p:cNvSpPr txBox="1">
            <a:spLocks/>
          </p:cNvSpPr>
          <p:nvPr/>
        </p:nvSpPr>
        <p:spPr>
          <a:xfrm>
            <a:off x="6345981" y="3829924"/>
            <a:ext cx="5574701" cy="2660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person = Person('Peter', 25)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Peter # 25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print(person.__age) </a:t>
            </a:r>
            <a:r>
              <a:rPr lang="en-GB" sz="1900" i="1" dirty="0">
                <a:solidFill>
                  <a:schemeClr val="accent2"/>
                </a:solidFill>
              </a:rPr>
              <a:t># AttributeError: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To </a:t>
            </a:r>
            <a:r>
              <a:rPr lang="en-GB" sz="3600" b="1" dirty="0">
                <a:solidFill>
                  <a:schemeClr val="bg1"/>
                </a:solidFill>
              </a:rPr>
              <a:t>access and change </a:t>
            </a:r>
            <a:r>
              <a:rPr lang="en-GB" sz="3600" dirty="0"/>
              <a:t>private variables, accessor (</a:t>
            </a:r>
            <a:r>
              <a:rPr lang="en-GB" sz="3600" b="1" dirty="0">
                <a:solidFill>
                  <a:schemeClr val="bg1"/>
                </a:solidFill>
              </a:rPr>
              <a:t>getter</a:t>
            </a:r>
            <a:r>
              <a:rPr lang="en-GB" sz="3600" dirty="0"/>
              <a:t>) and mutators(</a:t>
            </a:r>
            <a:r>
              <a:rPr lang="en-GB" sz="3600" b="1" dirty="0">
                <a:solidFill>
                  <a:schemeClr val="bg1"/>
                </a:solidFill>
              </a:rPr>
              <a:t>setter</a:t>
            </a:r>
            <a:r>
              <a:rPr lang="en-GB" sz="3600" dirty="0"/>
              <a:t>)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should be used, as they are part of 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954925"/>
            <a:ext cx="4860000" cy="3825700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name, age=0):</a:t>
            </a:r>
          </a:p>
          <a:p>
            <a:r>
              <a:rPr lang="en-GB" sz="1600" dirty="0"/>
              <a:t>        self.name = name</a:t>
            </a:r>
          </a:p>
          <a:p>
            <a:r>
              <a:rPr lang="en-GB" sz="1600" dirty="0"/>
              <a:t>        self.__age = age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print(self.name)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get_age(self):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set_age(self, age):</a:t>
            </a:r>
          </a:p>
          <a:p>
            <a:r>
              <a:rPr lang="en-GB" sz="1600" dirty="0"/>
              <a:t>        self.__age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113809" y="3395213"/>
            <a:ext cx="526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 = Person('Peter', 25)</a:t>
            </a:r>
          </a:p>
          <a:p>
            <a:endParaRPr lang="en-GB" sz="2000" dirty="0"/>
          </a:p>
          <a:p>
            <a:r>
              <a:rPr lang="en-GB" sz="20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2000" dirty="0"/>
              <a:t>person.info()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  <a:p>
            <a:endParaRPr lang="en-GB" sz="2000" dirty="0">
              <a:solidFill>
                <a:schemeClr val="accent2"/>
              </a:solidFill>
            </a:endParaRPr>
          </a:p>
          <a:p>
            <a:r>
              <a:rPr lang="en-GB" sz="20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2000" dirty="0"/>
              <a:t>person.set_age(26)</a:t>
            </a:r>
          </a:p>
          <a:p>
            <a:r>
              <a:rPr lang="en-GB" sz="2000" dirty="0"/>
              <a:t>person.get_age()	</a:t>
            </a:r>
            <a:r>
              <a:rPr lang="en-GB" sz="20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private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dirty="0"/>
              <a:t>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 values of the private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539000"/>
            <a:ext cx="6615000" cy="4820075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get_name(self):</a:t>
            </a:r>
          </a:p>
          <a:p>
            <a:r>
              <a:rPr lang="en-US" sz="2600" dirty="0"/>
              <a:t>        return self.__name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get_age(self):</a:t>
            </a:r>
          </a:p>
          <a:p>
            <a:r>
              <a:rPr lang="en-US" sz="2600" dirty="0"/>
              <a:t>        return self.__age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By defining properties, you can </a:t>
            </a:r>
            <a:r>
              <a:rPr lang="en-GB" sz="3400" b="1" dirty="0">
                <a:solidFill>
                  <a:schemeClr val="bg1"/>
                </a:solidFill>
              </a:rPr>
              <a:t>change</a:t>
            </a:r>
            <a:r>
              <a:rPr lang="en-GB" sz="3400" dirty="0"/>
              <a:t> the </a:t>
            </a:r>
            <a:r>
              <a:rPr lang="en-GB" sz="3400" b="1" dirty="0">
                <a:solidFill>
                  <a:schemeClr val="bg1"/>
                </a:solidFill>
              </a:rPr>
              <a:t>internal implementation </a:t>
            </a:r>
            <a:r>
              <a:rPr lang="en-GB" sz="3400" dirty="0"/>
              <a:t>of a class without affecting the program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37420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</a:t>
            </a:r>
            <a:r>
              <a:rPr lang="en-GB" sz="1600" dirty="0" smtClean="0"/>
              <a:t>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</a:t>
            </a:r>
            <a:r>
              <a:rPr lang="en-GB" sz="1600" dirty="0" err="1" smtClean="0"/>
              <a:t>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</a:t>
            </a:r>
            <a:r>
              <a:rPr lang="en-GB" sz="1600" dirty="0" smtClean="0"/>
              <a:t>18: </a:t>
            </a:r>
            <a:r>
              <a:rPr lang="en-GB" sz="1600" dirty="0" err="1" smtClean="0"/>
              <a:t>self</a:t>
            </a:r>
            <a:r>
              <a:rPr lang="en-GB" sz="1600" dirty="0" err="1"/>
              <a:t>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else: </a:t>
            </a:r>
            <a:r>
              <a:rPr lang="en-GB" sz="1600" dirty="0" err="1" smtClean="0"/>
              <a:t>self</a:t>
            </a:r>
            <a:r>
              <a:rPr lang="en-GB" sz="1600" dirty="0" err="1"/>
              <a:t>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3203" y="3699000"/>
            <a:ext cx="4365000" cy="3050103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600" dirty="0"/>
          </a:p>
          <a:p>
            <a:r>
              <a:rPr lang="en-GB" sz="1600" dirty="0"/>
              <a:t>    def __full_name(self):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2430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private</a:t>
            </a:r>
            <a:r>
              <a:rPr lang="en-GB" sz="3600" dirty="0"/>
              <a:t> method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define a private method prefix the name with </a:t>
            </a:r>
            <a:r>
              <a:rPr lang="en-GB" sz="3600" b="1" dirty="0">
                <a:solidFill>
                  <a:schemeClr val="bg1"/>
                </a:solidFill>
              </a:rPr>
              <a:t>double underscore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5498030" y="4374000"/>
            <a:ext cx="6255000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print(person.info())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print(person.__full_name())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print(person._Person__full_name())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description: </a:t>
            </a:r>
            <a:r>
              <a:rPr lang="en-US" sz="3600" dirty="0">
                <a:hlinkClick r:id="rId2"/>
              </a:rPr>
              <a:t>here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__validate_name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__validate_mail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__validate_domain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Private Methods</a:t>
            </a:r>
          </a:p>
          <a:p>
            <a:r>
              <a:rPr lang="en-US" dirty="0"/>
              <a:t>Private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private variable </a:t>
            </a:r>
            <a:r>
              <a:rPr lang="en-US" sz="3600" dirty="0"/>
              <a:t>can only be changed within a class method</a:t>
            </a:r>
            <a:endParaRPr lang="bg-BG" sz="3600" dirty="0"/>
          </a:p>
          <a:p>
            <a:r>
              <a:rPr lang="en-GB" sz="3600" dirty="0"/>
              <a:t>Double underscore prefixed to a variable makes it </a:t>
            </a:r>
            <a:r>
              <a:rPr lang="en-GB" sz="3600" b="1" dirty="0">
                <a:solidFill>
                  <a:schemeClr val="bg1"/>
                </a:solidFill>
              </a:rPr>
              <a:t>private </a:t>
            </a:r>
            <a:r>
              <a:rPr lang="en-GB" sz="3600" dirty="0"/>
              <a:t>or</a:t>
            </a:r>
            <a:r>
              <a:rPr lang="en-GB" sz="3600" b="1" dirty="0">
                <a:solidFill>
                  <a:schemeClr val="bg1"/>
                </a:solidFill>
              </a:rPr>
              <a:t> non-public</a:t>
            </a:r>
            <a:r>
              <a:rPr lang="en-GB" sz="3600" dirty="0"/>
              <a:t> </a:t>
            </a:r>
            <a:endParaRPr lang="bg-BG" sz="3600" dirty="0"/>
          </a:p>
          <a:p>
            <a:r>
              <a:rPr lang="en-US" sz="3600" dirty="0"/>
              <a:t>Objects can hold </a:t>
            </a:r>
            <a:r>
              <a:rPr lang="en-US" sz="3600" b="1" dirty="0">
                <a:solidFill>
                  <a:schemeClr val="bg1"/>
                </a:solidFill>
              </a:rPr>
              <a:t>crucial data </a:t>
            </a:r>
            <a:r>
              <a:rPr lang="en-US" sz="3600" dirty="0"/>
              <a:t>and you do not want that data to be changeable from anywhere in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01584-2F99-4741-B45D-6346166F5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83836"/>
            <a:ext cx="4995862" cy="5364000"/>
          </a:xfrm>
        </p:spPr>
        <p:txBody>
          <a:bodyPr/>
          <a:lstStyle/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__init__(self):</a:t>
            </a:r>
          </a:p>
          <a:p>
            <a:r>
              <a:rPr lang="en-US" sz="2000" dirty="0"/>
              <a:t>        self.__max_speed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str(self.__max_speed))</a:t>
            </a:r>
          </a:p>
          <a:p>
            <a:endParaRPr lang="en-US" sz="2000" dirty="0"/>
          </a:p>
          <a:p>
            <a:r>
              <a:rPr lang="en-US" sz="2000" dirty="0"/>
              <a:t>red_car = Car()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dirty="0"/>
              <a:t>red_car.__max_speed 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private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5511000" y="1270942"/>
            <a:ext cx="5635595" cy="537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self.max_speed = 200</a:t>
            </a:r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600" dirty="0"/>
          </a:p>
          <a:p>
            <a:r>
              <a:rPr lang="en-GB" sz="1600" dirty="0"/>
              <a:t>    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self.__max_speed</a:t>
            </a:r>
          </a:p>
          <a:p>
            <a:endParaRPr lang="en-GB" sz="1600" dirty="0"/>
          </a:p>
          <a:p>
            <a:r>
              <a:rPr lang="en-GB" sz="1600" dirty="0"/>
              <a:t>    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self.__max_speed = value</a:t>
            </a:r>
          </a:p>
          <a:p>
            <a:endParaRPr lang="en-GB" sz="1600" dirty="0"/>
          </a:p>
          <a:p>
            <a:r>
              <a:rPr lang="en-GB" sz="1600" dirty="0"/>
              <a:t>red_car = Car()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red_car.max_speed = 10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B4D113-D7A6-4765-99C1-CFFD007C8754}"/>
              </a:ext>
            </a:extLst>
          </p:cNvPr>
          <p:cNvSpPr/>
          <p:nvPr/>
        </p:nvSpPr>
        <p:spPr bwMode="auto">
          <a:xfrm>
            <a:off x="9111000" y="1404000"/>
            <a:ext cx="2925000" cy="7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the private variable with 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private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3400" dirty="0"/>
              <a:t> is restricting access to methods and variables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private variable </a:t>
            </a:r>
            <a:r>
              <a:rPr lang="en-US" sz="3400" dirty="0">
                <a:solidFill>
                  <a:schemeClr val="bg2"/>
                </a:solidFill>
              </a:rPr>
              <a:t>can only be changed within a class</a:t>
            </a:r>
          </a:p>
          <a:p>
            <a:pPr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The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3400" dirty="0">
                <a:ea typeface="+mn-lt"/>
                <a:cs typeface="+mn-lt"/>
              </a:rPr>
              <a:t> is the </a:t>
            </a:r>
            <a:r>
              <a:rPr lang="en-US" sz="3400" dirty="0"/>
              <a:t>pythonic way of using getters and </a:t>
            </a:r>
            <a:r>
              <a:rPr lang="en-US" sz="3400" dirty="0" smtClean="0"/>
              <a:t>setters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Encapsulation</a:t>
            </a:r>
            <a:r>
              <a:rPr lang="en-GB" sz="3600" dirty="0"/>
              <a:t> is an essential aspect of object-oriented programming</a:t>
            </a:r>
            <a:endParaRPr lang="en-GB" sz="3600" b="1" dirty="0"/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Encapsulation</a:t>
            </a:r>
            <a:r>
              <a:rPr lang="en-GB" sz="3600" dirty="0"/>
              <a:t> is the packing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With encapsulation we can </a:t>
            </a:r>
            <a:r>
              <a:rPr lang="en-GB" sz="3600" b="1" dirty="0">
                <a:solidFill>
                  <a:schemeClr val="bg1"/>
                </a:solidFill>
              </a:rPr>
              <a:t>hide information</a:t>
            </a:r>
            <a:endParaRPr lang="en-GB" sz="3600" b="1" dirty="0"/>
          </a:p>
          <a:p>
            <a:pPr>
              <a:buClr>
                <a:schemeClr val="tx1"/>
              </a:buClr>
            </a:pPr>
            <a:r>
              <a:rPr lang="en-GB" sz="3600" dirty="0"/>
              <a:t>This means delimiting the internal interface and attributing from the external world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benefits</a:t>
            </a:r>
            <a:r>
              <a:rPr lang="en-GB" sz="3400" dirty="0"/>
              <a:t> of information hiding are:</a:t>
            </a:r>
          </a:p>
          <a:p>
            <a:pPr lvl="2">
              <a:buClr>
                <a:schemeClr val="tx1"/>
              </a:buClr>
            </a:pPr>
            <a:r>
              <a:rPr lang="en-GB" sz="3200" dirty="0"/>
              <a:t>reducing system complexity</a:t>
            </a:r>
          </a:p>
          <a:p>
            <a:pPr lvl="2">
              <a:buClr>
                <a:schemeClr val="tx1"/>
              </a:buClr>
            </a:pPr>
            <a:r>
              <a:rPr lang="en-GB" sz="3200" dirty="0"/>
              <a:t>increasing robustness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Python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In Python there are </a:t>
            </a:r>
            <a:r>
              <a:rPr lang="en-GB" sz="3600" b="1" dirty="0">
                <a:solidFill>
                  <a:schemeClr val="bg1"/>
                </a:solidFill>
              </a:rPr>
              <a:t>no access modifiers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and everything written with in the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private)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merely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It </a:t>
            </a:r>
            <a:r>
              <a:rPr lang="en-GB" sz="3600" b="1" dirty="0">
                <a:solidFill>
                  <a:schemeClr val="bg1"/>
                </a:solidFill>
              </a:rPr>
              <a:t>does n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GB" sz="3600" b="1" dirty="0">
                <a:solidFill>
                  <a:schemeClr val="bg1"/>
                </a:solidFill>
              </a:rPr>
              <a:t>t make </a:t>
            </a:r>
            <a:r>
              <a:rPr lang="en-GB" sz="3600" dirty="0"/>
              <a:t>any variable or method </a:t>
            </a:r>
            <a:r>
              <a:rPr lang="en-GB" sz="3600" b="1" dirty="0">
                <a:solidFill>
                  <a:schemeClr val="bg1"/>
                </a:solidFill>
              </a:rPr>
              <a:t>private or protected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1766" y="3858942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73C2E-3A7B-4826-AF42-186145355C9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1da4528-fe13-414f-b133-a49aeaaa47f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1357</Words>
  <Application>Microsoft Office PowerPoint</Application>
  <PresentationFormat>Widescreen</PresentationFormat>
  <Paragraphs>283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What is Encapsulation?</vt:lpstr>
      <vt:lpstr>Encapsulation in Python</vt:lpstr>
      <vt:lpstr>Access modifiers</vt:lpstr>
      <vt:lpstr>Single underscore</vt:lpstr>
      <vt:lpstr>Double underscore (private)</vt:lpstr>
      <vt:lpstr>Getter and setter methods</vt:lpstr>
      <vt:lpstr>Problem: Person</vt:lpstr>
      <vt:lpstr>Solution: Person</vt:lpstr>
      <vt:lpstr>Getters and Setters</vt:lpstr>
      <vt:lpstr>Private Methods</vt:lpstr>
      <vt:lpstr>Private Methods</vt:lpstr>
      <vt:lpstr>Problem: Email Validator</vt:lpstr>
      <vt:lpstr>Solution: Email Validator</vt:lpstr>
      <vt:lpstr>Private Variables</vt:lpstr>
      <vt:lpstr>Definition and Usage</vt:lpstr>
      <vt:lpstr>Example: Private Variables</vt:lpstr>
      <vt:lpstr>Problem: Mammal</vt:lpstr>
      <vt:lpstr>Solution: Mammal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342</cp:revision>
  <dcterms:created xsi:type="dcterms:W3CDTF">2018-05-23T13:08:44Z</dcterms:created>
  <dcterms:modified xsi:type="dcterms:W3CDTF">2021-05-16T14:51:38Z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