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9"/>
  </p:notesMasterIdLst>
  <p:handoutMasterIdLst>
    <p:handoutMasterId r:id="rId30"/>
  </p:handoutMasterIdLst>
  <p:sldIdLst>
    <p:sldId id="274" r:id="rId5"/>
    <p:sldId id="276" r:id="rId6"/>
    <p:sldId id="492" r:id="rId7"/>
    <p:sldId id="494" r:id="rId8"/>
    <p:sldId id="495" r:id="rId9"/>
    <p:sldId id="496" r:id="rId10"/>
    <p:sldId id="499" r:id="rId11"/>
    <p:sldId id="497" r:id="rId12"/>
    <p:sldId id="512" r:id="rId13"/>
    <p:sldId id="500" r:id="rId14"/>
    <p:sldId id="501" r:id="rId15"/>
    <p:sldId id="504" r:id="rId16"/>
    <p:sldId id="505" r:id="rId17"/>
    <p:sldId id="507" r:id="rId18"/>
    <p:sldId id="508" r:id="rId19"/>
    <p:sldId id="509" r:id="rId20"/>
    <p:sldId id="510" r:id="rId21"/>
    <p:sldId id="511" r:id="rId22"/>
    <p:sldId id="349" r:id="rId23"/>
    <p:sldId id="401" r:id="rId24"/>
    <p:sldId id="490" r:id="rId25"/>
    <p:sldId id="491" r:id="rId26"/>
    <p:sldId id="493" r:id="rId27"/>
    <p:sldId id="4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B6AAC9-6E39-4D77-AA62-861BD06A4BB4}">
          <p14:sldIdLst>
            <p14:sldId id="274"/>
            <p14:sldId id="276"/>
            <p14:sldId id="492"/>
          </p14:sldIdLst>
        </p14:section>
        <p14:section name="Instance Objects" id="{1BD3C67C-9CD6-46A9-8A91-89E91EF20347}">
          <p14:sldIdLst>
            <p14:sldId id="494"/>
            <p14:sldId id="495"/>
            <p14:sldId id="496"/>
            <p14:sldId id="499"/>
            <p14:sldId id="497"/>
            <p14:sldId id="512"/>
          </p14:sldIdLst>
        </p14:section>
        <p14:section name="Method Objects" id="{4EE55A00-76F3-451D-88F5-1817AE4C2203}">
          <p14:sldIdLst>
            <p14:sldId id="500"/>
            <p14:sldId id="501"/>
          </p14:sldIdLst>
        </p14:section>
        <p14:section name="Class and Instance Vriables" id="{5C01ED17-3EF1-4D47-83E7-AE8E9E6C108A}">
          <p14:sldIdLst>
            <p14:sldId id="504"/>
            <p14:sldId id="505"/>
            <p14:sldId id="507"/>
            <p14:sldId id="508"/>
            <p14:sldId id="509"/>
            <p14:sldId id="510"/>
            <p14:sldId id="511"/>
          </p14:sldIdLst>
        </p14:section>
        <p14:section name="Conclusion" id="{7D32E3DF-1A08-4833-9DA6-C32B88FF8FC3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1138A-6BB2-1AF8-C37F-25E24BF3F62D}" v="8" dt="2020-03-06T12:05:02.875"/>
    <p1510:client id="{84053605-6B3E-3183-6DA0-A9CC3AF23AAB}" v="161" dt="2020-03-04T09:17:26.905"/>
    <p1510:client id="{ABB3031F-6E52-4C18-A5F4-AD6CABE7F7AC}" v="6" dt="2020-03-06T12:07:26.32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92E4E1-4364-4027-849D-65D31C82D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8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C1977D-892A-425D-88DA-2F4A3FC4F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90DBDA-9C7E-4DC0-9450-C24F0CCB52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699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A26BAF-A3F2-4D38-AC24-12893ABEC0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3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9D00239-7CEA-4A83-A790-BC2B0B017C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780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19DAA39-B8CE-4DAC-9E3E-3688115280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5757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BD410-FEEF-4131-8BE2-9498BEB49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959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90C2-3F3C-4686-80E8-64EF803B6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87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F1CA685-A8E7-4638-B609-00675182D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4C5C991-0DBA-4067-8BC6-247FFAA212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D602A5C-E82F-43F6-9335-9032A17B216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B6D1578-6645-4D83-844F-57372845D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37EE48D-A46A-4C0F-B100-C28F4B28432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AECEAD6-DCB1-4E52-8544-EABD1343CDD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112B20-5B78-412C-BB29-0A213B80A53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8EBB06D-9A6B-462B-B691-8A9E51FA1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C3409C3-46FB-40DE-9528-33D792E2B8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ECDAF3C-2607-4CC9-9784-4B75CE82D4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64A10F8-AEB0-4FA5-AD9D-4AF451A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37C50D-A144-47B5-AA5E-E80A8432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700D4A8-0086-4D66-9DA7-49709FA7E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C20D4D9-619E-44B0-931A-889C2FC742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446CF7-E536-4FFD-A027-7B5A3AA9A0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4B2EF86-730B-4087-8387-D700093C43C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D16F33-7351-4F98-969E-E35B99FBC09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F02C769-762A-4C89-B1E0-4AA4314DBB5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114A296-1451-432E-BC5A-71C51D8DF29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D91FF93-FD0B-419A-A938-D32FD78FFA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DECF23-1E17-4283-AFC1-0EFC305BA4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C6A3AA9-1F30-454B-9BE0-0C0215EBF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56DC517-F6A4-4A27-A454-5111C306576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8E5338CF-8C05-4647-9101-4C359E0CA3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9704CDB-A892-466A-8C99-7260DD1195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E90EEF4-BFD1-4CD3-B30E-22342821A78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2FB5A68-714E-499D-AF52-D40EA4A2F9F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A527F4D-3559-4F84-B11C-699B76E27ED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0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13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B02DA62F-399E-4E83-8BEA-831A2414824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A912776-F4F8-4226-A57C-190D7CC37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EF64B1F5-8ECC-49DC-8938-0F148E4D64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952F1E5-066B-4E91-B09D-9C37DEE01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C503883-AAFF-485C-A90E-0A2888BBBFB5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C55B96B-7E0B-4FC6-BB31-2DE707081E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7C13189-4045-4E0E-AA58-76EAB803AF9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982D34E-EE9F-4F90-A080-7A7AD4BE41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23AD87C-7F12-40F7-9430-FE63CB6CB8D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850DCB3-2D0B-45DC-B565-CC229E8D4F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ED6DDD3-1DA4-4171-85E8-840C9802472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F4A50B3-1329-4E3C-AC9C-DA0D81BF98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DC6C13A-C65A-4AF6-B6F1-8F8B18574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python-advanced/Jan-2020/Python-OOP/02-Classes-and-Instances/02-Classes-and-Instances-Lab.docx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8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1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python-advanced/Jan-2020/Python-OOP/02-Classes-and-Instances/02-Classes-and-Instances-Lab.docx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Instances</a:t>
            </a:r>
          </a:p>
        </p:txBody>
      </p:sp>
      <p:pic>
        <p:nvPicPr>
          <p:cNvPr id="1030" name="Picture 6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32" y="2494300"/>
            <a:ext cx="1945599" cy="19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Method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2" y="1371599"/>
            <a:ext cx="2564337" cy="25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75876" y="1958974"/>
            <a:ext cx="4858292" cy="2542977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(self):</a:t>
            </a:r>
          </a:p>
          <a:p>
            <a:r>
              <a:rPr lang="en-US" dirty="0"/>
              <a:t>        return "hello"</a:t>
            </a:r>
          </a:p>
          <a:p>
            <a:r>
              <a:rPr lang="en-US" dirty="0"/>
              <a:t>x = </a:t>
            </a:r>
            <a:r>
              <a:rPr lang="en-US" dirty="0" err="1"/>
              <a:t>MyClass</a:t>
            </a:r>
            <a:r>
              <a:rPr lang="en-US" dirty="0"/>
              <a:t>()</a:t>
            </a:r>
          </a:p>
          <a:p>
            <a:r>
              <a:rPr lang="en-US" dirty="0"/>
              <a:t>method = </a:t>
            </a:r>
            <a:r>
              <a:rPr lang="en-US" dirty="0" err="1"/>
              <a:t>x.say_hi</a:t>
            </a:r>
            <a:endParaRPr lang="en-US" dirty="0"/>
          </a:p>
          <a:p>
            <a:r>
              <a:rPr lang="en-US" dirty="0"/>
              <a:t>print(method())    </a:t>
            </a:r>
            <a:r>
              <a:rPr lang="en-US" i="1" dirty="0">
                <a:solidFill>
                  <a:schemeClr val="accent2"/>
                </a:solidFill>
              </a:rPr>
              <a:t># hello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501" y="1196127"/>
            <a:ext cx="11811097" cy="553222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method is usually called right after it's bound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not necessary to call the method right away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Method objects (</a:t>
            </a:r>
            <a:r>
              <a:rPr lang="en-US" b="1" dirty="0" err="1">
                <a:latin typeface="Consolas" panose="020B0609020204030204" pitchFamily="49" charset="0"/>
              </a:rPr>
              <a:t>x.say_hi</a:t>
            </a:r>
            <a:r>
              <a:rPr lang="en-US" dirty="0"/>
              <a:t>) can be stored and called later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Objects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3E59-5767-43A9-810E-5F3DD9A844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 and Instance Variables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54" y="1446661"/>
            <a:ext cx="2380091" cy="23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 variables</a:t>
            </a:r>
            <a:r>
              <a:rPr lang="en-US" dirty="0"/>
              <a:t> are unique to each instance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 variables</a:t>
            </a:r>
            <a:r>
              <a:rPr lang="en-US" dirty="0"/>
              <a:t> are for attributes and methods that are shared by all instances of the class</a:t>
            </a:r>
          </a:p>
          <a:p>
            <a:pPr>
              <a:buClr>
                <a:schemeClr val="tx1"/>
              </a:buClr>
            </a:pPr>
            <a:r>
              <a:rPr lang="en-US" dirty="0"/>
              <a:t>Shared data can have surprising effects with involving 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  <a:r>
              <a:rPr lang="en-US" dirty="0"/>
              <a:t>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Instance Variables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3B14A2-3800-4484-8069-15C3633E54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8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61EC21-2017-467A-BCF0-CDC619273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269000"/>
            <a:ext cx="10739766" cy="5178506"/>
          </a:xfrm>
        </p:spPr>
        <p:txBody>
          <a:bodyPr/>
          <a:lstStyle/>
          <a:p>
            <a:r>
              <a:rPr lang="en-US" sz="2200" dirty="0"/>
              <a:t>class Dog:</a:t>
            </a:r>
          </a:p>
          <a:p>
            <a:r>
              <a:rPr lang="en-US" sz="2200" dirty="0"/>
              <a:t>    tricks = []     </a:t>
            </a:r>
            <a:r>
              <a:rPr lang="en-US" sz="2200" i="1" dirty="0">
                <a:solidFill>
                  <a:schemeClr val="accent2"/>
                </a:solidFill>
              </a:rPr>
              <a:t># mistaken use of a class variable</a:t>
            </a:r>
          </a:p>
          <a:p>
            <a:endParaRPr lang="en-US" sz="2200" dirty="0"/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name):</a:t>
            </a:r>
          </a:p>
          <a:p>
            <a:r>
              <a:rPr lang="en-US" sz="2200" dirty="0"/>
              <a:t>        self.name = name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add_trick</a:t>
            </a:r>
            <a:r>
              <a:rPr lang="en-US" sz="2200" dirty="0"/>
              <a:t>(self, trick):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self.tricks.append</a:t>
            </a:r>
            <a:r>
              <a:rPr lang="en-US" sz="2200" dirty="0"/>
              <a:t>(trick)</a:t>
            </a:r>
          </a:p>
          <a:p>
            <a:endParaRPr lang="en-US" sz="2200" dirty="0"/>
          </a:p>
          <a:p>
            <a:r>
              <a:rPr lang="en-US" sz="2200" dirty="0"/>
              <a:t>d = Dog('Fido')</a:t>
            </a:r>
          </a:p>
          <a:p>
            <a:r>
              <a:rPr lang="en-US" sz="2200" dirty="0"/>
              <a:t>e = Dog('Buddy')</a:t>
            </a:r>
          </a:p>
          <a:p>
            <a:r>
              <a:rPr lang="en-US" sz="2200" dirty="0" err="1"/>
              <a:t>d.add_trick</a:t>
            </a:r>
            <a:r>
              <a:rPr lang="en-US" sz="2200" dirty="0"/>
              <a:t>('roll over')</a:t>
            </a:r>
          </a:p>
          <a:p>
            <a:r>
              <a:rPr lang="en-US" sz="2200" dirty="0" err="1"/>
              <a:t>e.add_trick</a:t>
            </a:r>
            <a:r>
              <a:rPr lang="en-US" sz="2200" dirty="0"/>
              <a:t>('play dead')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d.tricks</a:t>
            </a:r>
            <a:r>
              <a:rPr lang="en-US" sz="2200" dirty="0"/>
              <a:t>)    </a:t>
            </a:r>
            <a:r>
              <a:rPr lang="en-US" sz="2200" i="1" dirty="0">
                <a:solidFill>
                  <a:schemeClr val="accent2"/>
                </a:solidFill>
              </a:rPr>
              <a:t># shared by all dogs ['roll over', 'play dead']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Bad Practice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6D0A937-5F0C-4F9D-828D-505D43BF3E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4AE90F-ABE9-43C5-BBA6-0A9E00AE9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307018"/>
            <a:ext cx="9715595" cy="5178506"/>
          </a:xfrm>
        </p:spPr>
        <p:txBody>
          <a:bodyPr/>
          <a:lstStyle/>
          <a:p>
            <a:r>
              <a:rPr lang="en-US" sz="2200" dirty="0"/>
              <a:t>class Dog: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self.tricks</a:t>
            </a:r>
            <a:r>
              <a:rPr lang="en-US" sz="2200" dirty="0"/>
              <a:t> = []   </a:t>
            </a:r>
            <a:r>
              <a:rPr lang="en-US" sz="2200" i="1" dirty="0">
                <a:solidFill>
                  <a:schemeClr val="accent2"/>
                </a:solidFill>
              </a:rPr>
              <a:t># creates empty list for each dog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add_trick</a:t>
            </a:r>
            <a:r>
              <a:rPr lang="en-US" sz="2200" dirty="0"/>
              <a:t>(self, trick):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self.tricks.append</a:t>
            </a:r>
            <a:r>
              <a:rPr lang="en-US" sz="2200" dirty="0"/>
              <a:t>(trick)</a:t>
            </a:r>
          </a:p>
          <a:p>
            <a:endParaRPr lang="en-US" sz="2200" dirty="0"/>
          </a:p>
          <a:p>
            <a:r>
              <a:rPr lang="en-US" sz="2200" dirty="0"/>
              <a:t>d = Dog('Fido')</a:t>
            </a:r>
          </a:p>
          <a:p>
            <a:r>
              <a:rPr lang="en-US" sz="2200" dirty="0"/>
              <a:t>e = Dog('Buddy')</a:t>
            </a:r>
          </a:p>
          <a:p>
            <a:r>
              <a:rPr lang="en-US" sz="2200" dirty="0" err="1"/>
              <a:t>d.add_trick</a:t>
            </a:r>
            <a:r>
              <a:rPr lang="en-US" sz="2200" dirty="0"/>
              <a:t>('roll over')</a:t>
            </a:r>
          </a:p>
          <a:p>
            <a:r>
              <a:rPr lang="en-US" sz="2200" dirty="0" err="1"/>
              <a:t>e.add_trick</a:t>
            </a:r>
            <a:r>
              <a:rPr lang="en-US" sz="2200" dirty="0"/>
              <a:t>('play dead')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d.tricks</a:t>
            </a:r>
            <a:r>
              <a:rPr lang="en-US" sz="2200" dirty="0"/>
              <a:t>)            </a:t>
            </a:r>
            <a:r>
              <a:rPr lang="en-US" sz="2200" i="1" dirty="0">
                <a:solidFill>
                  <a:schemeClr val="accent2"/>
                </a:solidFill>
              </a:rPr>
              <a:t># ['roll over']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e.tricks</a:t>
            </a:r>
            <a:r>
              <a:rPr lang="en-US" sz="2200" dirty="0"/>
              <a:t>)            </a:t>
            </a:r>
            <a:r>
              <a:rPr lang="en-US" sz="2200" i="1" dirty="0">
                <a:solidFill>
                  <a:schemeClr val="accent2"/>
                </a:solidFill>
              </a:rPr>
              <a:t># ['play dead']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Bad Practice (Corrected)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D982DF-0DC8-48A5-B5AD-0383B140FB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99DB2-A730-4AD6-8F64-24C02ABDFA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449000"/>
            <a:ext cx="10949531" cy="4850147"/>
          </a:xfrm>
        </p:spPr>
        <p:txBody>
          <a:bodyPr/>
          <a:lstStyle/>
          <a:p>
            <a:r>
              <a:rPr lang="en-US" dirty="0"/>
              <a:t>class Dog:</a:t>
            </a:r>
          </a:p>
          <a:p>
            <a:r>
              <a:rPr lang="en-US" dirty="0"/>
              <a:t>    kind = 'canine'  </a:t>
            </a:r>
            <a:r>
              <a:rPr lang="en-US" i="1" dirty="0">
                <a:solidFill>
                  <a:schemeClr val="accent2"/>
                </a:solidFill>
              </a:rPr>
              <a:t># class variable shared by all instances</a:t>
            </a:r>
          </a:p>
          <a:p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self.name = name</a:t>
            </a:r>
          </a:p>
          <a:p>
            <a:endParaRPr lang="en-US" dirty="0"/>
          </a:p>
          <a:p>
            <a:r>
              <a:rPr lang="en-US" dirty="0"/>
              <a:t>d = Dog('Fido')</a:t>
            </a:r>
          </a:p>
          <a:p>
            <a:r>
              <a:rPr lang="en-US" dirty="0"/>
              <a:t>e = Dog('Buddy')</a:t>
            </a:r>
          </a:p>
          <a:p>
            <a:r>
              <a:rPr lang="en-US" dirty="0"/>
              <a:t>print(</a:t>
            </a:r>
            <a:r>
              <a:rPr lang="en-US" dirty="0" err="1"/>
              <a:t>d.kind</a:t>
            </a:r>
            <a:r>
              <a:rPr lang="en-US" dirty="0"/>
              <a:t>)                  </a:t>
            </a:r>
            <a:r>
              <a:rPr lang="en-US" i="1" dirty="0">
                <a:solidFill>
                  <a:schemeClr val="accent2"/>
                </a:solidFill>
              </a:rPr>
              <a:t># shared by all dogs 'canine'</a:t>
            </a:r>
          </a:p>
          <a:p>
            <a:r>
              <a:rPr lang="en-US" dirty="0"/>
              <a:t>print(</a:t>
            </a:r>
            <a:r>
              <a:rPr lang="en-US" dirty="0" err="1"/>
              <a:t>e.kind</a:t>
            </a:r>
            <a:r>
              <a:rPr lang="en-US" dirty="0"/>
              <a:t>)                  </a:t>
            </a:r>
            <a:r>
              <a:rPr lang="en-US" i="1" dirty="0">
                <a:solidFill>
                  <a:schemeClr val="accent2"/>
                </a:solidFill>
              </a:rPr>
              <a:t># shared by all dogs 'canine'</a:t>
            </a:r>
          </a:p>
          <a:p>
            <a:r>
              <a:rPr lang="en-US" dirty="0"/>
              <a:t>print(d.name)                  </a:t>
            </a:r>
            <a:r>
              <a:rPr lang="en-US" i="1" dirty="0">
                <a:solidFill>
                  <a:schemeClr val="accent2"/>
                </a:solidFill>
              </a:rPr>
              <a:t># unique to d 'Fido'</a:t>
            </a:r>
          </a:p>
          <a:p>
            <a:r>
              <a:rPr lang="en-US" dirty="0"/>
              <a:t>print(e.name)                  </a:t>
            </a:r>
            <a:r>
              <a:rPr lang="en-US" i="1" dirty="0">
                <a:solidFill>
                  <a:schemeClr val="accent2"/>
                </a:solidFill>
              </a:rPr>
              <a:t># unique to e 'Buddy'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Practice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23E30D7-44E4-4409-B5C0-D4368EB2CC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problem description from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Vet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223262"/>
            <a:ext cx="7499766" cy="5533988"/>
          </a:xfrm>
        </p:spPr>
        <p:txBody>
          <a:bodyPr/>
          <a:lstStyle/>
          <a:p>
            <a:r>
              <a:rPr lang="en-US" sz="2200" dirty="0"/>
              <a:t>class Vet:</a:t>
            </a:r>
          </a:p>
          <a:p>
            <a:r>
              <a:rPr lang="en-US" sz="2200" dirty="0"/>
              <a:t>    animals = []</a:t>
            </a:r>
          </a:p>
          <a:p>
            <a:r>
              <a:rPr lang="en-US" sz="2200" dirty="0"/>
              <a:t>    space = 5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self.animals</a:t>
            </a:r>
            <a:r>
              <a:rPr lang="en-US" sz="2200" dirty="0"/>
              <a:t> = []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register_animal</a:t>
            </a:r>
            <a:r>
              <a:rPr lang="en-US" sz="2200" dirty="0"/>
              <a:t>(self, </a:t>
            </a:r>
            <a:r>
              <a:rPr lang="en-US" sz="2200" dirty="0" err="1"/>
              <a:t>animal_name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TODO:</a:t>
            </a:r>
            <a:r>
              <a:rPr lang="en-US" sz="2200" i="1" dirty="0">
                <a:solidFill>
                  <a:schemeClr val="accent2"/>
                </a:solidFill>
              </a:rPr>
              <a:t> Implement   </a:t>
            </a:r>
          </a:p>
          <a:p>
            <a:r>
              <a:rPr lang="en-US" sz="2200" dirty="0"/>
              <a:t> 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unregister_animal</a:t>
            </a:r>
            <a:r>
              <a:rPr lang="en-US" sz="2200" dirty="0"/>
              <a:t>(self, </a:t>
            </a:r>
            <a:r>
              <a:rPr lang="en-US" sz="2200" dirty="0" err="1"/>
              <a:t>animal_name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TODO:</a:t>
            </a:r>
            <a:r>
              <a:rPr lang="en-US" sz="2200" i="1" dirty="0">
                <a:solidFill>
                  <a:schemeClr val="accent2"/>
                </a:solidFill>
              </a:rPr>
              <a:t> Implement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get_animals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TODO:</a:t>
            </a:r>
            <a:r>
              <a:rPr lang="en-US" sz="2200" i="1" dirty="0">
                <a:solidFill>
                  <a:schemeClr val="accent2"/>
                </a:solidFill>
              </a:rPr>
              <a:t> Implement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Vet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0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48303190-CE9D-4A50-91FC-55090EC76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Instance objects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are individual objects of a class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are functions that belong to an object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Instance variables</a:t>
            </a:r>
            <a:r>
              <a:rPr lang="en-US" sz="3000" b="1" dirty="0"/>
              <a:t> </a:t>
            </a:r>
            <a:r>
              <a:rPr lang="en-US" sz="3000" dirty="0"/>
              <a:t>are unique to each instance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 Variables </a:t>
            </a:r>
            <a:r>
              <a:rPr lang="en-US" sz="3000" dirty="0"/>
              <a:t>are shared by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Instance Objects</a:t>
            </a:r>
          </a:p>
          <a:p>
            <a:r>
              <a:rPr lang="en-US" dirty="0"/>
              <a:t>Method Objects</a:t>
            </a:r>
          </a:p>
          <a:p>
            <a:r>
              <a:rPr lang="en-US" dirty="0"/>
              <a:t>Class and Instance Variables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67321-199D-4678-9CCD-F8CF0BFB2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9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D8114A7D-7856-4312-96DC-BE1610EEC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8438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BC982AA-2FB2-4C75-BC10-D48390246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9982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7917381-C53E-4AA4-BCCB-D9151D60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1AFC0-8D95-4AFF-AB7E-BDDDD237D7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E87CA8-F0AE-491C-BDF8-D739196C1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62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Instance Objects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26" y="1507787"/>
            <a:ext cx="2394320" cy="23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individual object of a certain class</a:t>
            </a:r>
          </a:p>
          <a:p>
            <a:r>
              <a:rPr lang="en-US" dirty="0"/>
              <a:t>An object that belongs to class Circle, is an instance of the class Circle</a:t>
            </a:r>
          </a:p>
          <a:p>
            <a:r>
              <a:rPr lang="en-US" dirty="0"/>
              <a:t>The operations understood by instance objects are </a:t>
            </a:r>
            <a:r>
              <a:rPr lang="en-US" b="1" dirty="0">
                <a:solidFill>
                  <a:schemeClr val="bg1"/>
                </a:solidFill>
              </a:rPr>
              <a:t>attribute references</a:t>
            </a:r>
          </a:p>
          <a:p>
            <a:r>
              <a:rPr lang="en-US" dirty="0"/>
              <a:t>There are two kinds of valid attribute names, </a:t>
            </a:r>
            <a:r>
              <a:rPr lang="en-US" b="1" dirty="0">
                <a:solidFill>
                  <a:schemeClr val="bg1"/>
                </a:solidFill>
              </a:rPr>
              <a:t>data attributes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Objects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85827" y="2482413"/>
            <a:ext cx="6336655" cy="4112060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Laptop:</a:t>
            </a:r>
          </a:p>
          <a:p>
            <a:r>
              <a:rPr lang="en-US" sz="2200" dirty="0">
                <a:latin typeface="Consolas"/>
              </a:rPr>
              <a:t>    </a:t>
            </a:r>
            <a:r>
              <a:rPr lang="en-US" sz="2200" dirty="0" err="1">
                <a:latin typeface="Consolas"/>
              </a:rPr>
              <a:t>def</a:t>
            </a:r>
            <a:r>
              <a:rPr lang="en-US" sz="2200" dirty="0">
                <a:latin typeface="Consolas"/>
              </a:rPr>
              <a:t> __</a:t>
            </a:r>
            <a:r>
              <a:rPr lang="en-US" sz="2200" dirty="0" err="1">
                <a:latin typeface="Consolas"/>
              </a:rPr>
              <a:t>init</a:t>
            </a:r>
            <a:r>
              <a:rPr lang="en-US" sz="2200" dirty="0">
                <a:latin typeface="Consolas"/>
              </a:rPr>
              <a:t>__(self, name, model):</a:t>
            </a:r>
          </a:p>
          <a:p>
            <a:r>
              <a:rPr lang="en-US" sz="2200" dirty="0">
                <a:latin typeface="Consolas"/>
              </a:rPr>
              <a:t>        self.name = name</a:t>
            </a:r>
          </a:p>
          <a:p>
            <a:r>
              <a:rPr lang="en-US" sz="2200" dirty="0">
                <a:latin typeface="Consolas"/>
              </a:rPr>
              <a:t>        </a:t>
            </a:r>
            <a:r>
              <a:rPr lang="en-US" sz="2200" dirty="0" err="1">
                <a:latin typeface="Consolas"/>
              </a:rPr>
              <a:t>self.model</a:t>
            </a:r>
            <a:r>
              <a:rPr lang="en-US" sz="2200" dirty="0">
                <a:latin typeface="Consolas"/>
              </a:rPr>
              <a:t> = model</a:t>
            </a:r>
          </a:p>
          <a:p>
            <a:r>
              <a:rPr lang="en-US" sz="2200" dirty="0">
                <a:latin typeface="Consolas"/>
              </a:rPr>
              <a:t>laptop = Laptop("Inspiron 15", "Dell")</a:t>
            </a:r>
          </a:p>
          <a:p>
            <a:r>
              <a:rPr lang="en-US" sz="2200" dirty="0" err="1">
                <a:latin typeface="Consolas"/>
              </a:rPr>
              <a:t>laptop.counter</a:t>
            </a:r>
            <a:r>
              <a:rPr lang="en-US" sz="2200" dirty="0">
                <a:latin typeface="Consolas"/>
              </a:rPr>
              <a:t> = 1</a:t>
            </a:r>
          </a:p>
          <a:p>
            <a:r>
              <a:rPr lang="en-US" sz="2200" dirty="0">
                <a:latin typeface="Consolas"/>
              </a:rPr>
              <a:t>while </a:t>
            </a:r>
            <a:r>
              <a:rPr lang="en-US" sz="2200" dirty="0" err="1">
                <a:latin typeface="Consolas"/>
              </a:rPr>
              <a:t>laptop.counter</a:t>
            </a:r>
            <a:r>
              <a:rPr lang="en-US" sz="2200" dirty="0">
                <a:latin typeface="Consolas"/>
              </a:rPr>
              <a:t> &lt; 10:</a:t>
            </a:r>
          </a:p>
          <a:p>
            <a:r>
              <a:rPr lang="en-US" sz="2200" dirty="0">
                <a:latin typeface="Consolas"/>
              </a:rPr>
              <a:t>    </a:t>
            </a:r>
            <a:r>
              <a:rPr lang="en-US" sz="2200" dirty="0" err="1">
                <a:latin typeface="Consolas"/>
              </a:rPr>
              <a:t>laptop.counter</a:t>
            </a:r>
            <a:r>
              <a:rPr lang="en-US" sz="2200" dirty="0">
                <a:latin typeface="Consolas"/>
              </a:rPr>
              <a:t> *= 2</a:t>
            </a:r>
          </a:p>
          <a:p>
            <a:r>
              <a:rPr lang="en-US" sz="2200" dirty="0">
                <a:latin typeface="Consolas"/>
              </a:rPr>
              <a:t>print(</a:t>
            </a:r>
            <a:r>
              <a:rPr lang="en-US" sz="2200" dirty="0" err="1">
                <a:latin typeface="Consolas"/>
              </a:rPr>
              <a:t>laptop.counter</a:t>
            </a:r>
            <a:r>
              <a:rPr lang="en-US" sz="2200" dirty="0">
                <a:latin typeface="Consolas"/>
              </a:rPr>
              <a:t>)</a:t>
            </a:r>
          </a:p>
          <a:p>
            <a:r>
              <a:rPr lang="en-US" sz="2200" dirty="0">
                <a:latin typeface="Consolas"/>
              </a:rPr>
              <a:t>del </a:t>
            </a:r>
            <a:r>
              <a:rPr lang="en-US" sz="2200" dirty="0" err="1">
                <a:latin typeface="Consolas"/>
              </a:rPr>
              <a:t>laptop.counter</a:t>
            </a:r>
            <a:endParaRPr lang="en-US" sz="2200" dirty="0">
              <a:latin typeface="Consolas"/>
            </a:endParaRPr>
          </a:p>
          <a:p>
            <a:r>
              <a:rPr lang="en-US" sz="2200" dirty="0">
                <a:latin typeface="Consolas"/>
              </a:rPr>
              <a:t>print(</a:t>
            </a:r>
            <a:r>
              <a:rPr lang="en-US" sz="2200" dirty="0" err="1">
                <a:latin typeface="Consolas"/>
              </a:rPr>
              <a:t>laptop.counter</a:t>
            </a:r>
            <a:r>
              <a:rPr lang="en-US" sz="2200" dirty="0">
                <a:latin typeface="Consolas"/>
              </a:rPr>
              <a:t>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Need to be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 (like local variables), they exist when they are first created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441742" y="4908086"/>
            <a:ext cx="3418765" cy="1207827"/>
          </a:xfrm>
          <a:prstGeom prst="wedgeRoundRectCallout">
            <a:avLst>
              <a:gd name="adj1" fmla="val -19816"/>
              <a:gd name="adj2" fmla="val 502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print 16 without leaving a trace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method is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"belongs to" an 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Example: List objects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called append, insert, remove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Valid method names of an instance object depend on its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of a class that are function objects define corresponding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of its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020F26-B24B-41EA-9B78-52E68C11EF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65282" y="3915387"/>
            <a:ext cx="6317399" cy="2465456"/>
          </a:xfrm>
        </p:spPr>
        <p:txBody>
          <a:bodyPr/>
          <a:lstStyle/>
          <a:p>
            <a:r>
              <a:rPr lang="en-US" sz="2000" dirty="0"/>
              <a:t>smartphone = Smartphone(100)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smartphone.install</a:t>
            </a:r>
            <a:r>
              <a:rPr lang="en-US" sz="2000" dirty="0"/>
              <a:t>("Facebook", 60))</a:t>
            </a:r>
          </a:p>
          <a:p>
            <a:r>
              <a:rPr lang="en-US" sz="2000" dirty="0" err="1"/>
              <a:t>smartphone.power</a:t>
            </a:r>
            <a:r>
              <a:rPr lang="en-US" sz="2000" dirty="0"/>
              <a:t>()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smartphone.install</a:t>
            </a:r>
            <a:r>
              <a:rPr lang="en-US" sz="2000" dirty="0"/>
              <a:t>("Facebook", 60))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smartphone.install</a:t>
            </a:r>
            <a:r>
              <a:rPr lang="en-US" sz="2000" dirty="0"/>
              <a:t>("Messenger", 20))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smartphone.install</a:t>
            </a:r>
            <a:r>
              <a:rPr lang="en-US" sz="2000" dirty="0"/>
              <a:t>("Instagram", 40))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smartphone.status</a:t>
            </a:r>
            <a:r>
              <a:rPr lang="en-US" sz="2000" dirty="0"/>
              <a:t>())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problem description from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Smartphone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80459" y="3915387"/>
            <a:ext cx="4523361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Turn on your phone to install Facebook</a:t>
            </a:r>
          </a:p>
          <a:p>
            <a:r>
              <a:rPr lang="en-US" sz="2000" dirty="0"/>
              <a:t>Installing Facebook</a:t>
            </a:r>
          </a:p>
          <a:p>
            <a:r>
              <a:rPr lang="en-US" sz="2000" dirty="0"/>
              <a:t>Installing Messenger</a:t>
            </a:r>
          </a:p>
          <a:p>
            <a:r>
              <a:rPr lang="en-US" sz="2000" dirty="0"/>
              <a:t>Not enough memory to install Instagram</a:t>
            </a:r>
          </a:p>
          <a:p>
            <a:r>
              <a:rPr lang="en-US" sz="2000" dirty="0"/>
              <a:t>Total apps: 2. Memory left: 20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281556"/>
            <a:ext cx="11094836" cy="5050779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000" dirty="0">
                <a:latin typeface="Consolas"/>
              </a:rPr>
              <a:t>class Smartphone: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 def </a:t>
            </a:r>
            <a:r>
              <a:rPr lang="en-US" sz="2000" dirty="0" err="1">
                <a:latin typeface="Consolas"/>
              </a:rPr>
              <a:t>__init</a:t>
            </a:r>
            <a:r>
              <a:rPr lang="en-US" sz="2000" dirty="0">
                <a:latin typeface="Consolas"/>
              </a:rPr>
              <a:t>__(self, memory):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    </a:t>
            </a:r>
            <a:r>
              <a:rPr lang="en-US" sz="2000" i="1" dirty="0">
                <a:solidFill>
                  <a:schemeClr val="accent2"/>
                </a:solidFill>
                <a:latin typeface="Consolas"/>
              </a:rPr>
              <a:t># </a:t>
            </a:r>
            <a:r>
              <a:rPr lang="en-US" sz="20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000" i="1" dirty="0">
                <a:solidFill>
                  <a:schemeClr val="accent2"/>
                </a:solidFill>
                <a:latin typeface="Consolas"/>
              </a:rPr>
              <a:t> create memory, apps and </a:t>
            </a:r>
            <a:r>
              <a:rPr lang="en-US" sz="2000" i="1" dirty="0" err="1">
                <a:solidFill>
                  <a:schemeClr val="accent2"/>
                </a:solidFill>
                <a:latin typeface="Consolas"/>
              </a:rPr>
              <a:t>is_on</a:t>
            </a:r>
            <a:r>
              <a:rPr lang="en-US" sz="2000" i="1" dirty="0">
                <a:solidFill>
                  <a:schemeClr val="accent2"/>
                </a:solidFill>
                <a:latin typeface="Consolas"/>
              </a:rPr>
              <a:t> attributes</a:t>
            </a:r>
            <a:endParaRPr lang="en-US" sz="2000" b="0" dirty="0">
              <a:solidFill>
                <a:schemeClr val="accent2"/>
              </a:solidFill>
            </a:endParaRPr>
          </a:p>
          <a:p>
            <a:r>
              <a:rPr lang="en-US" sz="2000" dirty="0">
                <a:latin typeface="Consolas"/>
              </a:rPr>
              <a:t>    def power(self):</a:t>
            </a:r>
            <a:endParaRPr lang="en-US" sz="2350" dirty="0"/>
          </a:p>
          <a:p>
            <a:r>
              <a:rPr lang="en-US" sz="2000" dirty="0" err="1">
                <a:latin typeface="Consolas"/>
              </a:rPr>
              <a:t>        self.is_on</a:t>
            </a:r>
            <a:r>
              <a:rPr lang="en-US" sz="2000" dirty="0">
                <a:latin typeface="Consolas"/>
              </a:rPr>
              <a:t> = not </a:t>
            </a:r>
            <a:r>
              <a:rPr lang="en-US" sz="2000" dirty="0" err="1">
                <a:latin typeface="Consolas"/>
              </a:rPr>
              <a:t>self.is_on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def install(self, </a:t>
            </a:r>
            <a:r>
              <a:rPr lang="en-US" sz="2000" dirty="0" err="1">
                <a:latin typeface="Consolas"/>
              </a:rPr>
              <a:t>app_name</a:t>
            </a:r>
            <a:r>
              <a:rPr lang="en-US" sz="2000" dirty="0">
                <a:latin typeface="Consolas"/>
              </a:rPr>
              <a:t>, memory):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    if </a:t>
            </a:r>
            <a:r>
              <a:rPr lang="en-US" sz="2000" dirty="0" err="1">
                <a:latin typeface="Consolas"/>
              </a:rPr>
              <a:t>self.memory</a:t>
            </a:r>
            <a:r>
              <a:rPr lang="en-US" sz="2000" dirty="0">
                <a:latin typeface="Consolas"/>
              </a:rPr>
              <a:t> - memory &lt;= 0: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        return </a:t>
            </a:r>
            <a:r>
              <a:rPr lang="en-US" sz="2000" dirty="0" err="1">
                <a:latin typeface="Consolas"/>
              </a:rPr>
              <a:t>f"Not enough memory to install </a:t>
            </a:r>
            <a:r>
              <a:rPr lang="en-US" sz="2000" dirty="0">
                <a:latin typeface="Consolas"/>
              </a:rPr>
              <a:t>{</a:t>
            </a:r>
            <a:r>
              <a:rPr lang="en-US" sz="2000" dirty="0" err="1">
                <a:latin typeface="Consolas"/>
              </a:rPr>
              <a:t>app_name</a:t>
            </a:r>
            <a:r>
              <a:rPr lang="en-US" sz="2000" dirty="0">
                <a:latin typeface="Consolas"/>
              </a:rPr>
              <a:t>}"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    if not self.is_on: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        return </a:t>
            </a:r>
            <a:r>
              <a:rPr lang="en-US" sz="2000" dirty="0" err="1">
                <a:latin typeface="Consolas"/>
              </a:rPr>
              <a:t>f"Turn</a:t>
            </a:r>
            <a:r>
              <a:rPr lang="en-US" sz="2000" dirty="0">
                <a:latin typeface="Consolas"/>
              </a:rPr>
              <a:t> on your phone to install {</a:t>
            </a:r>
            <a:r>
              <a:rPr lang="en-US" sz="2000" dirty="0" err="1">
                <a:latin typeface="Consolas"/>
              </a:rPr>
              <a:t>app_name</a:t>
            </a:r>
            <a:r>
              <a:rPr lang="en-US" sz="2000" dirty="0">
                <a:latin typeface="Consolas"/>
              </a:rPr>
              <a:t>}"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    </a:t>
            </a:r>
            <a:r>
              <a:rPr lang="en-US" sz="2000" i="1" dirty="0">
                <a:solidFill>
                  <a:schemeClr val="accent2"/>
                </a:solidFill>
                <a:latin typeface="Consolas"/>
              </a:rPr>
              <a:t># </a:t>
            </a:r>
            <a:r>
              <a:rPr lang="en-US" sz="2000" dirty="0">
                <a:solidFill>
                  <a:schemeClr val="accent2"/>
                </a:solidFill>
                <a:latin typeface="Consolas"/>
              </a:rPr>
              <a:t>TODO: </a:t>
            </a:r>
            <a:r>
              <a:rPr lang="en-US" sz="2000" i="1" dirty="0">
                <a:solidFill>
                  <a:schemeClr val="accent2"/>
                </a:solidFill>
                <a:latin typeface="Consolas"/>
              </a:rPr>
              <a:t>add the new app and decrease the memory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sz="2000" dirty="0">
                <a:latin typeface="Consolas"/>
              </a:rPr>
              <a:t>        return </a:t>
            </a:r>
            <a:r>
              <a:rPr lang="en-US" sz="2000" dirty="0" err="1">
                <a:latin typeface="Consolas"/>
              </a:rPr>
              <a:t>f"Installing </a:t>
            </a:r>
            <a:r>
              <a:rPr lang="en-US" sz="2000" dirty="0">
                <a:latin typeface="Consolas"/>
              </a:rPr>
              <a:t>{</a:t>
            </a:r>
            <a:r>
              <a:rPr lang="en-US" sz="2000" dirty="0" err="1">
                <a:latin typeface="Consolas"/>
              </a:rPr>
              <a:t>app_name</a:t>
            </a:r>
            <a:r>
              <a:rPr lang="en-US" sz="2000" dirty="0">
                <a:latin typeface="Consolas"/>
              </a:rPr>
              <a:t>}"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 def status(self):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    return </a:t>
            </a:r>
            <a:r>
              <a:rPr lang="en-US" sz="2000" dirty="0" err="1">
                <a:latin typeface="Consolas"/>
              </a:rPr>
              <a:t>f"Total</a:t>
            </a:r>
            <a:r>
              <a:rPr lang="en-US" sz="2000" dirty="0">
                <a:latin typeface="Consolas"/>
              </a:rPr>
              <a:t> apps: {</a:t>
            </a:r>
            <a:r>
              <a:rPr lang="en-US" sz="2000" dirty="0" err="1">
                <a:latin typeface="Consolas"/>
              </a:rPr>
              <a:t>len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 err="1">
                <a:latin typeface="Consolas"/>
              </a:rPr>
              <a:t>self.apps</a:t>
            </a:r>
            <a:r>
              <a:rPr lang="en-US" sz="2000" dirty="0">
                <a:latin typeface="Consolas"/>
              </a:rPr>
              <a:t>)}. Memory left: {</a:t>
            </a:r>
            <a:r>
              <a:rPr lang="en-US" sz="2000" dirty="0" err="1">
                <a:latin typeface="Consolas"/>
              </a:rPr>
              <a:t>self.memory</a:t>
            </a:r>
            <a:r>
              <a:rPr lang="en-US" sz="2000" dirty="0">
                <a:latin typeface="Consolas"/>
              </a:rPr>
              <a:t>}</a:t>
            </a:r>
            <a:endParaRPr lang="en-US" dirty="0"/>
          </a:p>
          <a:p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Smartphone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EBFA5F-B19D-48A6-BE39-CD7D82209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42ACDE-8B94-4C98-9628-0B9BEA748D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C084ED-021B-4751-A8F8-2D62CFCBCE6A}">
  <ds:schemaRefs>
    <ds:schemaRef ds:uri="http://www.w3.org/XML/1998/namespace"/>
    <ds:schemaRef ds:uri="http://purl.org/dc/elements/1.1/"/>
    <ds:schemaRef ds:uri="b1da4528-fe13-414f-b133-a49aeaaa47fa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</TotalTime>
  <Words>971</Words>
  <Application>Microsoft Office PowerPoint</Application>
  <PresentationFormat>Widescreen</PresentationFormat>
  <Paragraphs>207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Classes and Instances</vt:lpstr>
      <vt:lpstr>Table of Contents</vt:lpstr>
      <vt:lpstr>Have a Question?</vt:lpstr>
      <vt:lpstr>Instance Objects</vt:lpstr>
      <vt:lpstr>Instance Objects</vt:lpstr>
      <vt:lpstr>Data Attributes</vt:lpstr>
      <vt:lpstr>Methods</vt:lpstr>
      <vt:lpstr>Problem: Smartphone</vt:lpstr>
      <vt:lpstr>Solution: Smartphone</vt:lpstr>
      <vt:lpstr>Method Objects</vt:lpstr>
      <vt:lpstr>Method Objects</vt:lpstr>
      <vt:lpstr>Class and Instance Variables</vt:lpstr>
      <vt:lpstr>Class and Instance Variables</vt:lpstr>
      <vt:lpstr>Example: Bad Practice</vt:lpstr>
      <vt:lpstr>Example: Bad Practice (Corrected)</vt:lpstr>
      <vt:lpstr>Example: Good Practice</vt:lpstr>
      <vt:lpstr>Problem: Vet </vt:lpstr>
      <vt:lpstr>Solution: Vet 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Classes and Instances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53</cp:revision>
  <dcterms:created xsi:type="dcterms:W3CDTF">2018-05-23T13:08:44Z</dcterms:created>
  <dcterms:modified xsi:type="dcterms:W3CDTF">2021-05-16T14:38:38Z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