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26" r:id="rId18"/>
    <p:sldId id="515" r:id="rId19"/>
    <p:sldId id="516" r:id="rId20"/>
    <p:sldId id="517" r:id="rId21"/>
    <p:sldId id="518" r:id="rId22"/>
    <p:sldId id="527" r:id="rId23"/>
    <p:sldId id="520" r:id="rId24"/>
    <p:sldId id="521" r:id="rId25"/>
    <p:sldId id="522" r:id="rId26"/>
    <p:sldId id="523" r:id="rId27"/>
    <p:sldId id="528" r:id="rId28"/>
    <p:sldId id="525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7" r:id="rId37"/>
    <p:sldId id="536" r:id="rId38"/>
    <p:sldId id="496" r:id="rId39"/>
    <p:sldId id="349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Class Decorators" id="{9F337C45-1F0A-4FF8-B4FB-F08BC949CCA9}">
          <p14:sldIdLst>
            <p14:sldId id="529"/>
            <p14:sldId id="530"/>
            <p14:sldId id="531"/>
          </p14:sldIdLst>
        </p14:section>
        <p14:section name="Classes as Decorators" id="{48ADDDB6-C0BC-44B3-B632-4CF57F8C038D}">
          <p14:sldIdLst>
            <p14:sldId id="532"/>
            <p14:sldId id="533"/>
            <p14:sldId id="534"/>
            <p14:sldId id="535"/>
            <p14:sldId id="537"/>
            <p14:sldId id="536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43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Decorators</a:t>
            </a:r>
            <a:r>
              <a:rPr lang="en-US" sz="3600" dirty="0"/>
              <a:t> are very powerful and useful tool</a:t>
            </a:r>
            <a:endParaRPr lang="bg-BG" sz="3600" dirty="0"/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It allows programmers to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the behavior of a function or a class</a:t>
            </a:r>
            <a:endParaRPr lang="en-US" sz="36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Decorators allow us to </a:t>
            </a:r>
            <a:r>
              <a:rPr lang="en-US" sz="3600" b="1" dirty="0">
                <a:solidFill>
                  <a:schemeClr val="bg1"/>
                </a:solidFill>
              </a:rPr>
              <a:t>wrap</a:t>
            </a:r>
            <a:r>
              <a:rPr lang="en-US" sz="3600" dirty="0"/>
              <a:t> another function in order to extend the behavior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the example below we create a decorator function that converts a sentence to upper case</a:t>
            </a:r>
            <a:endParaRPr lang="bg-BG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2520309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Our decorator function takes </a:t>
            </a:r>
            <a:r>
              <a:rPr lang="en-US" sz="3600" b="1" dirty="0">
                <a:solidFill>
                  <a:schemeClr val="bg1"/>
                </a:solidFill>
              </a:rPr>
              <a:t>a function as an argument</a:t>
            </a:r>
            <a:r>
              <a:rPr lang="en-US" sz="3600" dirty="0"/>
              <a:t>, so let us </a:t>
            </a:r>
            <a:r>
              <a:rPr lang="en-US" sz="3600" b="1" dirty="0">
                <a:solidFill>
                  <a:schemeClr val="bg1"/>
                </a:solidFill>
              </a:rPr>
              <a:t>define a function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pass it to our decorator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learned earlier that </a:t>
            </a:r>
            <a:r>
              <a:rPr lang="en-US" sz="3600" b="1" dirty="0">
                <a:solidFill>
                  <a:schemeClr val="bg1"/>
                </a:solidFill>
              </a:rPr>
              <a:t>we could assign a function </a:t>
            </a:r>
            <a:r>
              <a:rPr lang="en-US" sz="3600" dirty="0"/>
              <a:t>to a variable</a:t>
            </a:r>
            <a:endParaRPr lang="en-US" sz="3600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600" dirty="0"/>
              <a:t>We'll use that trick to call our decorator function</a:t>
            </a:r>
            <a:endParaRPr lang="en-US" sz="3600" dirty="0">
              <a:cs typeface="Calibri"/>
            </a:endParaRPr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16000" y="451769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However, Python provides a much easier way for us to apply decorators</a:t>
            </a:r>
            <a:endParaRPr lang="bg-BG" sz="3600" dirty="0"/>
          </a:p>
          <a:p>
            <a:pPr marL="457200" indent="-457200">
              <a:buChar char="§"/>
            </a:pPr>
            <a:r>
              <a:rPr lang="en-US" sz="3600" dirty="0"/>
              <a:t>We simply use the </a:t>
            </a:r>
            <a:r>
              <a:rPr lang="en-US" sz="3600" b="1" dirty="0">
                <a:solidFill>
                  <a:schemeClr val="bg1"/>
                </a:solidFill>
              </a:rPr>
              <a:t>@</a:t>
            </a:r>
            <a:r>
              <a:rPr lang="en-US" sz="3600" dirty="0"/>
              <a:t> symbol before the function we would like to decorate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1000" y="3976688"/>
            <a:ext cx="4320000" cy="1362846"/>
          </a:xfrm>
        </p:spPr>
        <p:txBody>
          <a:bodyPr/>
          <a:lstStyle/>
          <a:p>
            <a:r>
              <a:rPr lang="en-US"/>
              <a:t>@uppercase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4625126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15531" y="5197494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613571" y="5316353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00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Sometimes we might need to define a decorator that accepts </a:t>
            </a:r>
            <a:r>
              <a:rPr lang="en-US" sz="3600" b="1" dirty="0">
                <a:solidFill>
                  <a:schemeClr val="bg1"/>
                </a:solidFill>
              </a:rPr>
              <a:t>arguments</a:t>
            </a:r>
            <a:endParaRPr lang="en-US" sz="3600" dirty="0"/>
          </a:p>
          <a:p>
            <a:r>
              <a:rPr lang="en-US" sz="3600" dirty="0"/>
              <a:t>We achieve this by passing the arguments to the </a:t>
            </a:r>
            <a:r>
              <a:rPr lang="en-US" sz="3600" b="1" dirty="0">
                <a:solidFill>
                  <a:schemeClr val="bg1"/>
                </a:solidFill>
              </a:rPr>
              <a:t>wrapper</a:t>
            </a:r>
            <a:r>
              <a:rPr lang="en-US" sz="3600" dirty="0"/>
              <a:t> function</a:t>
            </a:r>
          </a:p>
          <a:p>
            <a:r>
              <a:rPr lang="en-US" sz="3600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674000"/>
            <a:ext cx="7020000" cy="4078333"/>
          </a:xfrm>
        </p:spPr>
        <p:txBody>
          <a:bodyPr/>
          <a:lstStyle/>
          <a:p>
            <a:r>
              <a:rPr lang="en-US" sz="2400" dirty="0"/>
              <a:t>from time import time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measure_time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wrapper(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start = time()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func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end = time()</a:t>
            </a:r>
          </a:p>
          <a:p>
            <a:r>
              <a:rPr lang="en-US" sz="2400" dirty="0"/>
              <a:t>        print(end - start)</a:t>
            </a:r>
          </a:p>
          <a:p>
            <a:r>
              <a:rPr lang="en-US" sz="2400" dirty="0"/>
              <a:t>        return result</a:t>
            </a:r>
          </a:p>
          <a:p>
            <a:r>
              <a:rPr lang="en-US" sz="2400" dirty="0"/>
              <a:t>    return wrapper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4003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i="1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TODO: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667153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120662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2016" y="5295429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207396"/>
          </a:xfrm>
        </p:spPr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</a:t>
            </a:r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0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 order to achieve this, we define a </a:t>
            </a:r>
            <a:r>
              <a:rPr lang="en-US" sz="3600" b="1" dirty="0">
                <a:solidFill>
                  <a:schemeClr val="bg1"/>
                </a:solidFill>
              </a:rPr>
              <a:t>decorator maker</a:t>
            </a:r>
            <a:r>
              <a:rPr lang="en-US" sz="3600" dirty="0"/>
              <a:t> that accepts arguments</a:t>
            </a:r>
          </a:p>
          <a:p>
            <a:r>
              <a:rPr lang="en-US" sz="3600" dirty="0"/>
              <a:t>Then we define a </a:t>
            </a:r>
            <a:r>
              <a:rPr lang="en-US" sz="3600" b="1" dirty="0">
                <a:solidFill>
                  <a:schemeClr val="bg1"/>
                </a:solidFill>
              </a:rPr>
              <a:t>decorator</a:t>
            </a:r>
            <a:r>
              <a:rPr lang="en-US" sz="3600" dirty="0"/>
              <a:t> inside it</a:t>
            </a:r>
          </a:p>
          <a:p>
            <a:r>
              <a:rPr lang="en-US" sz="3600" dirty="0"/>
              <a:t>We then define a </a:t>
            </a:r>
            <a:r>
              <a:rPr lang="en-US" sz="3600" b="1" dirty="0">
                <a:solidFill>
                  <a:schemeClr val="bg1"/>
                </a:solidFill>
              </a:rPr>
              <a:t>wrapper function </a:t>
            </a:r>
            <a:r>
              <a:rPr lang="en-US" sz="3600" dirty="0"/>
              <a:t>inside the decorator as we did earlier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404000"/>
            <a:ext cx="6885000" cy="4850147"/>
          </a:xfrm>
        </p:spPr>
        <p:txBody>
          <a:bodyPr/>
          <a:lstStyle/>
          <a:p>
            <a:r>
              <a:rPr lang="en-US" dirty="0"/>
              <a:t>def repeat(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):</a:t>
            </a:r>
          </a:p>
          <a:p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for _ in range(n):</a:t>
            </a:r>
          </a:p>
          <a:p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@repeat(4)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print("Hello")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D96C1-A9F6-4C66-9D4E-88AEF5EFB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8E18F-61A2-4228-AEBA-4BBE6A68E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F72DA-D53D-4D48-A124-9D26BB52F101}"/>
              </a:ext>
            </a:extLst>
          </p:cNvPr>
          <p:cNvSpPr/>
          <p:nvPr/>
        </p:nvSpPr>
        <p:spPr>
          <a:xfrm>
            <a:off x="4345361" y="2153175"/>
            <a:ext cx="3501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@Fibonacci</a:t>
            </a:r>
          </a:p>
        </p:txBody>
      </p:sp>
    </p:spTree>
    <p:extLst>
      <p:ext uri="{BB962C8B-B14F-4D97-AF65-F5344CB8AC3E}">
        <p14:creationId xmlns:p14="http://schemas.microsoft.com/office/powerpoint/2010/main" val="16635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A4FE-B16E-422E-A0A0-52152DB2C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also use </a:t>
            </a:r>
            <a:r>
              <a:rPr lang="en-US" sz="3600" b="1" dirty="0">
                <a:solidFill>
                  <a:schemeClr val="bg1"/>
                </a:solidFill>
              </a:rPr>
              <a:t>classes </a:t>
            </a:r>
            <a:r>
              <a:rPr lang="en-US" sz="3600" dirty="0"/>
              <a:t>as </a:t>
            </a:r>
            <a:r>
              <a:rPr lang="en-US" sz="3600" b="1" dirty="0">
                <a:solidFill>
                  <a:schemeClr val="bg1"/>
                </a:solidFill>
              </a:rPr>
              <a:t>decorators</a:t>
            </a:r>
          </a:p>
          <a:p>
            <a:r>
              <a:rPr lang="en-US" sz="3600" dirty="0"/>
              <a:t>We usually do that when we need to </a:t>
            </a:r>
            <a:r>
              <a:rPr lang="en-US" sz="3600" b="1" dirty="0">
                <a:solidFill>
                  <a:schemeClr val="bg1"/>
                </a:solidFill>
              </a:rPr>
              <a:t>maintain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sz="3600" dirty="0"/>
              <a:t>To use a class as a decorator, we need to </a:t>
            </a:r>
            <a:r>
              <a:rPr lang="en-US" sz="3600" b="1" dirty="0">
                <a:solidFill>
                  <a:schemeClr val="bg1"/>
                </a:solidFill>
              </a:rPr>
              <a:t>implement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 allows class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dirty="0"/>
              <a:t> to be called </a:t>
            </a:r>
            <a:r>
              <a:rPr lang="en-US" sz="3600" b="1" dirty="0">
                <a:solidFill>
                  <a:schemeClr val="bg1"/>
                </a:solidFill>
              </a:rPr>
              <a:t>as functions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62F1F-78E4-45BF-87AB-5B77170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4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436" y="1359000"/>
            <a:ext cx="11260594" cy="4823024"/>
          </a:xfrm>
        </p:spPr>
        <p:txBody>
          <a:bodyPr/>
          <a:lstStyle/>
          <a:p>
            <a:r>
              <a:rPr lang="en-US" sz="2200" dirty="0"/>
              <a:t>class Fibonacci: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self.cache</a:t>
            </a:r>
            <a:r>
              <a:rPr lang="en-US" sz="2200" dirty="0"/>
              <a:t> = {}</a:t>
            </a:r>
          </a:p>
          <a:p>
            <a:endParaRPr lang="en-US" sz="2200" dirty="0"/>
          </a:p>
          <a:p>
            <a:r>
              <a:rPr lang="en-US" sz="2200" dirty="0"/>
              <a:t>    def __call__(self, n):</a:t>
            </a:r>
          </a:p>
          <a:p>
            <a:r>
              <a:rPr lang="en-US" sz="2200" dirty="0"/>
              <a:t>        if n not in </a:t>
            </a:r>
            <a:r>
              <a:rPr lang="en-US" sz="2200" dirty="0" err="1"/>
              <a:t>self.cache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if n == 0: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[0] = 0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elif</a:t>
            </a:r>
            <a:r>
              <a:rPr lang="en-US" sz="2200" dirty="0"/>
              <a:t> n == 1: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[1] = 1</a:t>
            </a:r>
          </a:p>
          <a:p>
            <a:r>
              <a:rPr lang="en-US" sz="2200" dirty="0"/>
              <a:t>            else: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[n] = self(n-1) + self(n-2)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self.cache</a:t>
            </a:r>
            <a:r>
              <a:rPr lang="en-US" sz="2200" dirty="0"/>
              <a:t>[n]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359000"/>
            <a:ext cx="7020000" cy="5237625"/>
          </a:xfrm>
        </p:spPr>
        <p:txBody>
          <a:bodyPr/>
          <a:lstStyle/>
          <a:p>
            <a:r>
              <a:rPr lang="en-US" dirty="0"/>
              <a:t>fib = Fibonacci()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fib.cache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2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{0: 0, 1: 1, 2: 1, 3: 2, 4: 3}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5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49000"/>
            <a:ext cx="9715595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func_logger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_logfile = 'out.log'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 =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__call__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log_string</a:t>
            </a:r>
            <a:r>
              <a:rPr lang="en-US" dirty="0"/>
              <a:t> = self.</a:t>
            </a:r>
            <a:r>
              <a:rPr lang="en-US" dirty="0" err="1"/>
              <a:t>func</a:t>
            </a:r>
            <a:r>
              <a:rPr lang="en-US" dirty="0"/>
              <a:t>.__name__ + " was called"</a:t>
            </a:r>
          </a:p>
          <a:p>
            <a:r>
              <a:rPr lang="en-US" dirty="0"/>
              <a:t>        with open(</a:t>
            </a:r>
            <a:r>
              <a:rPr lang="en-US" dirty="0" err="1"/>
              <a:t>self._logfile</a:t>
            </a:r>
            <a:r>
              <a:rPr lang="en-US" dirty="0"/>
              <a:t>, 'a') as </a:t>
            </a:r>
            <a:r>
              <a:rPr lang="en-US" dirty="0" err="1"/>
              <a:t>opened_file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opened_file.write</a:t>
            </a:r>
            <a:r>
              <a:rPr lang="en-US" dirty="0"/>
              <a:t>(</a:t>
            </a:r>
            <a:r>
              <a:rPr lang="en-US" dirty="0" err="1"/>
              <a:t>log_string</a:t>
            </a:r>
            <a:r>
              <a:rPr lang="en-US" dirty="0"/>
              <a:t> + '\n')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4860000" cy="40751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say_bye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f"Bye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 err="1"/>
              <a:t>say_hi</a:t>
            </a:r>
            <a:r>
              <a:rPr lang="en-US" dirty="0"/>
              <a:t>("Peter")</a:t>
            </a:r>
          </a:p>
          <a:p>
            <a:r>
              <a:rPr lang="en-US" dirty="0" err="1"/>
              <a:t>say_bye</a:t>
            </a:r>
            <a:r>
              <a:rPr lang="en-US" dirty="0"/>
              <a:t>("Peter")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9280F-CBD8-4984-82FB-3959BF365CB9}"/>
              </a:ext>
            </a:extLst>
          </p:cNvPr>
          <p:cNvGrpSpPr/>
          <p:nvPr/>
        </p:nvGrpSpPr>
        <p:grpSpPr>
          <a:xfrm>
            <a:off x="6906002" y="2839965"/>
            <a:ext cx="4860000" cy="1563259"/>
            <a:chOff x="6906002" y="2353425"/>
            <a:chExt cx="4860000" cy="156325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4E418F73-4CE8-46E1-8800-FC9BD0579F1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941316"/>
              <a:ext cx="4860000" cy="9753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say_hi was called</a:t>
              </a:r>
            </a:p>
            <a:p>
              <a:r>
                <a:rPr lang="en-US"/>
                <a:t>say_bye was called</a:t>
              </a:r>
              <a:endParaRPr lang="en-US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CBB9C2EE-E2C0-45F5-8E17-70616B31B47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353425"/>
              <a:ext cx="4860000" cy="5878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sng" dirty="0"/>
                <a:t>out.log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FC875-45C1-4810-BE12-C6E6D857C58C}"/>
              </a:ext>
            </a:extLst>
          </p:cNvPr>
          <p:cNvSpPr/>
          <p:nvPr/>
        </p:nvSpPr>
        <p:spPr bwMode="auto">
          <a:xfrm>
            <a:off x="5736002" y="3429771"/>
            <a:ext cx="81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Functions can return </a:t>
            </a:r>
            <a:r>
              <a:rPr lang="en-US" sz="3600" b="1" dirty="0">
                <a:solidFill>
                  <a:schemeClr val="accent1"/>
                </a:solidFill>
              </a:rPr>
              <a:t>other functions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When a nested function accesses the outer scope of the enclosing function, it is called a </a:t>
            </a:r>
            <a:r>
              <a:rPr lang="en-US" sz="3600" b="1" dirty="0">
                <a:solidFill>
                  <a:schemeClr val="accent1"/>
                </a:solidFill>
              </a:rPr>
              <a:t>closure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Decorators wrap another function to </a:t>
            </a:r>
            <a:r>
              <a:rPr lang="en-US" sz="3600" b="1" dirty="0">
                <a:solidFill>
                  <a:schemeClr val="accent1"/>
                </a:solidFill>
              </a:rPr>
              <a:t>extend the behavior</a:t>
            </a:r>
            <a:r>
              <a:rPr lang="en-US" sz="3600" dirty="0"/>
              <a:t>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function can also generate another function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Python allows a nested function to access the </a:t>
            </a:r>
            <a:r>
              <a:rPr lang="en-US" sz="3600" b="1" dirty="0">
                <a:solidFill>
                  <a:schemeClr val="accent1"/>
                </a:solidFill>
              </a:rPr>
              <a:t>outer scope</a:t>
            </a:r>
            <a:r>
              <a:rPr lang="en-US" sz="3600" dirty="0"/>
              <a:t> of the enclosing function</a:t>
            </a:r>
            <a:endParaRPr lang="bg-BG" sz="36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called 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 and is a critical concept in decorators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are given the following code</a:t>
            </a:r>
            <a:endParaRPr lang="bg-BG" sz="3600" dirty="0">
              <a:cs typeface="Calibri"/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705" y="5499000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2446" y="5503579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9004" y="564280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B64C0B-5723-4E3F-8DED-CBFCAE8C32BF}">
  <ds:schemaRefs>
    <ds:schemaRef ds:uri="http://purl.org/dc/dcmitype/"/>
    <ds:schemaRef ds:uri="b1da4528-fe13-414f-b133-a49aeaaa47fa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</TotalTime>
  <Words>1564</Words>
  <Application>Microsoft Office PowerPoint</Application>
  <PresentationFormat>Widescreen</PresentationFormat>
  <Paragraphs>334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Class Decorators</vt:lpstr>
      <vt:lpstr>Examples</vt:lpstr>
      <vt:lpstr>Example: property decorator</vt:lpstr>
      <vt:lpstr>Classes as Decorators</vt:lpstr>
      <vt:lpstr>Classes as Decorators</vt:lpstr>
      <vt:lpstr>Example: __call__ method (1)</vt:lpstr>
      <vt:lpstr>Example: __call__ method</vt:lpstr>
      <vt:lpstr>Example: Class Decorator (1)</vt:lpstr>
      <vt:lpstr>Example: Class Decorator (2)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126</cp:revision>
  <dcterms:created xsi:type="dcterms:W3CDTF">2018-05-23T13:08:44Z</dcterms:created>
  <dcterms:modified xsi:type="dcterms:W3CDTF">2021-05-16T15:19:21Z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