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309" r:id="rId17"/>
    <p:sldId id="310" r:id="rId18"/>
    <p:sldId id="313" r:id="rId19"/>
    <p:sldId id="319" r:id="rId20"/>
    <p:sldId id="311" r:id="rId21"/>
    <p:sldId id="314" r:id="rId22"/>
    <p:sldId id="312" r:id="rId23"/>
    <p:sldId id="315" r:id="rId24"/>
    <p:sldId id="275" r:id="rId25"/>
    <p:sldId id="276" r:id="rId26"/>
    <p:sldId id="306" r:id="rId27"/>
    <p:sldId id="277" r:id="rId28"/>
    <p:sldId id="278" r:id="rId29"/>
    <p:sldId id="283" r:id="rId30"/>
    <p:sldId id="316" r:id="rId31"/>
    <p:sldId id="318" r:id="rId32"/>
    <p:sldId id="286" r:id="rId33"/>
    <p:sldId id="287" r:id="rId34"/>
    <p:sldId id="307" r:id="rId35"/>
    <p:sldId id="308" r:id="rId36"/>
    <p:sldId id="288" r:id="rId37"/>
    <p:sldId id="289" r:id="rId38"/>
    <p:sldId id="290" r:id="rId39"/>
    <p:sldId id="292" r:id="rId40"/>
    <p:sldId id="296" r:id="rId41"/>
    <p:sldId id="302" r:id="rId42"/>
    <p:sldId id="298" r:id="rId43"/>
    <p:sldId id="299" r:id="rId44"/>
    <p:sldId id="304" r:id="rId45"/>
    <p:sldId id="30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385929-ABED-4801-8302-A3865E9A87A9}">
          <p14:sldIdLst>
            <p14:sldId id="256"/>
            <p14:sldId id="257"/>
            <p14:sldId id="258"/>
          </p14:sldIdLst>
        </p14:section>
        <p14:section name="Definition" id="{E0E9BDA7-22DE-4C04-8750-7C7A5DB10880}">
          <p14:sldIdLst>
            <p14:sldId id="259"/>
            <p14:sldId id="260"/>
            <p14:sldId id="261"/>
            <p14:sldId id="262"/>
          </p14:sldIdLst>
        </p14:section>
        <p14:section name="Benefits &amp; Drawbacks" id="{96F35AA8-2AE1-4D23-9E4A-CFA925815BA3}">
          <p14:sldIdLst>
            <p14:sldId id="263"/>
            <p14:sldId id="264"/>
            <p14:sldId id="265"/>
          </p14:sldIdLst>
        </p14:section>
        <p14:section name="Types" id="{89F0403F-80A5-4685-94C9-73AFF181E97C}">
          <p14:sldIdLst>
            <p14:sldId id="266"/>
            <p14:sldId id="267"/>
          </p14:sldIdLst>
        </p14:section>
        <p14:section name="Creational Patterns" id="{31F313AD-1710-4B4F-8015-28E3773C103A}">
          <p14:sldIdLst>
            <p14:sldId id="268"/>
            <p14:sldId id="269"/>
            <p14:sldId id="305"/>
            <p14:sldId id="309"/>
            <p14:sldId id="310"/>
            <p14:sldId id="313"/>
            <p14:sldId id="319"/>
            <p14:sldId id="311"/>
            <p14:sldId id="314"/>
            <p14:sldId id="312"/>
            <p14:sldId id="315"/>
          </p14:sldIdLst>
        </p14:section>
        <p14:section name="Structural Patterns" id="{317EB8A2-137E-4DA4-AD75-6525FB2CBED8}">
          <p14:sldIdLst>
            <p14:sldId id="275"/>
            <p14:sldId id="276"/>
            <p14:sldId id="306"/>
            <p14:sldId id="277"/>
            <p14:sldId id="278"/>
            <p14:sldId id="283"/>
            <p14:sldId id="316"/>
            <p14:sldId id="318"/>
          </p14:sldIdLst>
        </p14:section>
        <p14:section name="Behavioral Patterns" id="{93CE4302-232D-4556-8990-0C61F161FF8F}">
          <p14:sldIdLst>
            <p14:sldId id="286"/>
            <p14:sldId id="287"/>
            <p14:sldId id="307"/>
            <p14:sldId id="308"/>
            <p14:sldId id="288"/>
            <p14:sldId id="289"/>
            <p14:sldId id="290"/>
            <p14:sldId id="292"/>
          </p14:sldIdLst>
        </p14:section>
        <p14:section name="Conclusion" id="{B087E7A7-707E-4286-9B39-1C853187E4B1}">
          <p14:sldIdLst>
            <p14:sldId id="296"/>
            <p14:sldId id="302"/>
            <p14:sldId id="298"/>
            <p14:sldId id="299"/>
            <p14:sldId id="304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21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51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73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45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4036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1486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712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B74E833B-C53B-494D-8E2B-329E2F1DBB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C7D429BF-3EBE-4C38-9B1D-9B9B0EAF13E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45ACA8BB-C1F5-4221-B4E8-F47704FD2F03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0F980B-4B2C-4909-A244-440F33E214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AB1A704-0C18-48AF-AEB4-1C0F4F94529F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D07FB3D-EDAA-4AA2-B47E-638CA5D468F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909934D6-0DBE-4151-BDE2-6668919EFEA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F33EA878-A269-4891-BCB8-D5713F7A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62D4A77-6350-43B2-BF1F-4A9DEAB0F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82666A5-1295-4BCE-98FD-4D1E3E19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1762F843-5BA1-4F01-A62C-D6B24EDD2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84A9DEE-646B-42A9-B97E-3D5846A9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44309035-B0BD-4552-9E03-5F6C3364B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3B30CBD-E4A9-4BC8-A14E-AA5197A1A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B001746C-CF7F-4687-B01D-FDA53A8881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5A591B45-5DAA-4FA2-8CC7-92AE798D5263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579B614E-74BF-47B2-87AA-B40795268AA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8A8BE3D8-C16F-4F26-A4F3-2EB14889EA7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59B62974-9E45-4127-9E36-7565F05CA3F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B7334E6C-81F1-48EB-BD54-72AA77F5C9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A474EB1-E6DA-4C56-96EF-FC90839821D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741CFF72-5A6C-4E21-B131-F5DF83787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A22328E6-36A7-4CFC-BDEF-3EA251E0828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EA360C42-A50A-4E36-B78B-1E99579006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14FA6F0C-5A2B-4AB7-B39E-41DE683F06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6E04AB83-B94D-4AE3-AC9E-F57F592907B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F4C7EBF4-54AE-45C1-AD60-CB2ED4CCA092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2578D862-B98F-4DBA-885A-F501B0D41E8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21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06A5CA02-DE2D-48F9-B1FE-EA7AD6F33DB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4155379C-CE1C-4AC1-BF16-2312AD1F9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AB0E9A9D-2865-4FA3-9A56-B2D2365DF6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1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F3CE161F-EA93-4C16-9AEF-F1280C5BF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2A7B5EAF-85BF-4663-8706-5A175133FA04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F6C0AC10-E2B5-4538-8C6A-48F337166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7520B222-357C-4480-A9FF-1CFFC184E6E0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5A9BDE6C-E103-472F-9DC6-B6AD96C563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041E1B8B-3157-4E21-8918-C087EE4C285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5FB78345-5A42-421E-B75D-32573F2422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7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61DCC024-13A4-4241-A10E-26441F7F593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BFF1023A-B85B-4797-B8BB-472130FF24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4E54082E-FD05-42AF-B4AB-C252CD3832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gi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gif"/><Relationship Id="rId5" Type="http://schemas.openxmlformats.org/officeDocument/2006/relationships/image" Target="../media/image38.gif"/><Relationship Id="rId4" Type="http://schemas.openxmlformats.org/officeDocument/2006/relationships/image" Target="../media/image3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jpeg"/><Relationship Id="rId5" Type="http://schemas.openxmlformats.org/officeDocument/2006/relationships/image" Target="../media/image46.png"/><Relationship Id="rId4" Type="http://schemas.openxmlformats.org/officeDocument/2006/relationships/image" Target="../media/image45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gi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8.jpeg"/><Relationship Id="rId7" Type="http://schemas.openxmlformats.org/officeDocument/2006/relationships/image" Target="../media/image7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1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73" y="20574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Do not lead to a direct code reuse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Deceptively simple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Developers may suffer from </a:t>
            </a:r>
            <a:r>
              <a:rPr lang="en-US" b="1" dirty="0">
                <a:solidFill>
                  <a:schemeClr val="bg1"/>
                </a:solidFill>
              </a:rPr>
              <a:t>pattern overload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overdesign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Validated by </a:t>
            </a:r>
            <a:r>
              <a:rPr lang="en-US" b="1" dirty="0">
                <a:solidFill>
                  <a:schemeClr val="bg1"/>
                </a:solidFill>
              </a:rPr>
              <a:t>experience</a:t>
            </a:r>
            <a:r>
              <a:rPr lang="en-US" dirty="0"/>
              <a:t> and discussion, not by automated</a:t>
            </a:r>
            <a:br>
              <a:rPr lang="en-US" dirty="0"/>
            </a:br>
            <a:r>
              <a:rPr lang="en-US" dirty="0"/>
              <a:t>testing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Should be used only if </a:t>
            </a:r>
            <a:r>
              <a:rPr lang="en-US" b="1" dirty="0">
                <a:solidFill>
                  <a:schemeClr val="bg1"/>
                </a:solidFill>
              </a:rPr>
              <a:t>understood well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Drawbacks</a:t>
            </a:r>
          </a:p>
        </p:txBody>
      </p:sp>
    </p:spTree>
    <p:extLst>
      <p:ext uri="{BB962C8B-B14F-4D97-AF65-F5344CB8AC3E}">
        <p14:creationId xmlns:p14="http://schemas.microsoft.com/office/powerpoint/2010/main" val="18327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Types of Design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Creational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initialization and configuration </a:t>
            </a:r>
            <a:r>
              <a:rPr lang="en-US" dirty="0"/>
              <a:t>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Structural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Describe ways to </a:t>
            </a:r>
            <a:r>
              <a:rPr lang="en-US" b="1" dirty="0">
                <a:solidFill>
                  <a:schemeClr val="bg1"/>
                </a:solidFill>
              </a:rPr>
              <a:t>assemble</a:t>
            </a:r>
            <a:r>
              <a:rPr lang="en-US" dirty="0"/>
              <a:t> objects to implement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of classes and objects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Behavioral patterns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Deal with dynamic </a:t>
            </a:r>
            <a:r>
              <a:rPr lang="en-US" b="1" dirty="0">
                <a:solidFill>
                  <a:schemeClr val="bg1"/>
                </a:solidFill>
              </a:rPr>
              <a:t>interactions</a:t>
            </a:r>
            <a:r>
              <a:rPr lang="en-US" dirty="0"/>
              <a:t> among societies of classes</a:t>
            </a:r>
          </a:p>
          <a:p>
            <a:pPr marL="1066419" lvl="1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Distribute </a:t>
            </a:r>
            <a:r>
              <a:rPr lang="en-US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Types</a:t>
            </a:r>
          </a:p>
        </p:txBody>
      </p:sp>
    </p:spTree>
    <p:extLst>
      <p:ext uri="{BB962C8B-B14F-4D97-AF65-F5344CB8AC3E}">
        <p14:creationId xmlns:p14="http://schemas.microsoft.com/office/powerpoint/2010/main" val="50344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Deal with </a:t>
            </a:r>
            <a:r>
              <a:rPr lang="en-US" b="1" dirty="0">
                <a:solidFill>
                  <a:schemeClr val="bg1"/>
                </a:solidFill>
              </a:rPr>
              <a:t>object creation </a:t>
            </a:r>
            <a:r>
              <a:rPr lang="en-US" dirty="0"/>
              <a:t>mechanisms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Trying to create objects in a </a:t>
            </a:r>
            <a:r>
              <a:rPr lang="en-US" b="1" dirty="0">
                <a:solidFill>
                  <a:schemeClr val="bg1"/>
                </a:solidFill>
              </a:rPr>
              <a:t>manner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suitable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to the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situation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Two main ideas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Encapsulating</a:t>
            </a:r>
            <a:r>
              <a:rPr lang="en-US" dirty="0"/>
              <a:t> knowledge about which classes</a:t>
            </a:r>
            <a:br>
              <a:rPr lang="en-US" dirty="0"/>
            </a:br>
            <a:r>
              <a:rPr lang="en-US" dirty="0"/>
              <a:t>the system uses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Hiding</a:t>
            </a:r>
            <a:r>
              <a:rPr lang="en-US" dirty="0"/>
              <a:t> how instances of these classes are created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532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Singleton</a:t>
            </a:r>
          </a:p>
          <a:p>
            <a:r>
              <a:rPr lang="en-US" dirty="0"/>
              <a:t>Simple Factory</a:t>
            </a:r>
          </a:p>
          <a:p>
            <a:r>
              <a:rPr lang="en-US" dirty="0"/>
              <a:t>Factory Method</a:t>
            </a:r>
          </a:p>
          <a:p>
            <a:r>
              <a:rPr lang="en-US" dirty="0"/>
              <a:t>Abstract Factory</a:t>
            </a:r>
          </a:p>
          <a:p>
            <a:r>
              <a:rPr lang="en-US" dirty="0"/>
              <a:t>Builder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Fluent Interface</a:t>
            </a:r>
          </a:p>
          <a:p>
            <a:r>
              <a:rPr lang="en-US" dirty="0"/>
              <a:t>Object Pool</a:t>
            </a:r>
          </a:p>
          <a:p>
            <a:r>
              <a:rPr lang="en-US" dirty="0"/>
              <a:t>Lazy Initialization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Creational Patterns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A5A4B-335F-499D-95F7-2D1D2372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B738-ADE5-44B8-B862-B78C0DF208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language itself provides us with all the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we need to create objects in an </a:t>
            </a:r>
            <a:r>
              <a:rPr lang="en-US" b="1" dirty="0">
                <a:solidFill>
                  <a:schemeClr val="bg1"/>
                </a:solidFill>
              </a:rPr>
              <a:t>elegant fashion</a:t>
            </a:r>
          </a:p>
          <a:p>
            <a:pPr>
              <a:buClr>
                <a:schemeClr val="tx1"/>
              </a:buClr>
            </a:pPr>
            <a:r>
              <a:rPr lang="en-US" dirty="0"/>
              <a:t>We rarely need to implement anything on top, like </a:t>
            </a:r>
            <a:r>
              <a:rPr lang="en-US" b="1" dirty="0">
                <a:solidFill>
                  <a:schemeClr val="bg1"/>
                </a:solidFill>
              </a:rPr>
              <a:t>Singleton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Factory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Factories </a:t>
            </a:r>
            <a:r>
              <a:rPr lang="en-US" dirty="0"/>
              <a:t>are abstraction on top of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Builders</a:t>
            </a:r>
            <a:r>
              <a:rPr lang="en-US" dirty="0"/>
              <a:t> are abstraction on top of </a:t>
            </a:r>
            <a:r>
              <a:rPr lang="en-US" b="1" dirty="0">
                <a:solidFill>
                  <a:schemeClr val="bg1"/>
                </a:solidFill>
              </a:rPr>
              <a:t>factories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FAC54-58C9-4B9B-8F33-DBCAD2F7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in Python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249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46AA3D-ED27-498B-8F1E-DAB0CD93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6"/>
            <a:ext cx="11811097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Singleton pattern is used when we want to guarantee that only </a:t>
            </a:r>
            <a:r>
              <a:rPr lang="en-US" b="1" dirty="0">
                <a:solidFill>
                  <a:schemeClr val="bg1"/>
                </a:solidFill>
              </a:rPr>
              <a:t>one instance</a:t>
            </a:r>
            <a:r>
              <a:rPr lang="en-US" dirty="0"/>
              <a:t> of a given class exists during runtime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Singleton is considered an anti-pattern, because: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makes the code more complex and less useful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introduces unnecessary restrictions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It is hard to test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Singleton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627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(1)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933500" y="1989000"/>
            <a:ext cx="832500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def singleton(</a:t>
            </a:r>
            <a:r>
              <a:rPr lang="en-US" sz="2400" dirty="0" err="1"/>
              <a:t>cls</a:t>
            </a:r>
            <a:r>
              <a:rPr lang="en-US" sz="2400" dirty="0"/>
              <a:t>):    </a:t>
            </a:r>
          </a:p>
          <a:p>
            <a:r>
              <a:rPr lang="en-US" sz="2400" dirty="0"/>
              <a:t>    instance = [None]</a:t>
            </a:r>
          </a:p>
          <a:p>
            <a:r>
              <a:rPr lang="en-US" sz="2400" dirty="0"/>
              <a:t>    def wrapper(*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):</a:t>
            </a:r>
          </a:p>
          <a:p>
            <a:r>
              <a:rPr lang="en-US" sz="2400" dirty="0"/>
              <a:t>        if instance[0] is None:</a:t>
            </a:r>
          </a:p>
          <a:p>
            <a:r>
              <a:rPr lang="en-US" sz="2400" dirty="0"/>
              <a:t>            instance[0] = </a:t>
            </a:r>
            <a:r>
              <a:rPr lang="en-US" sz="2400" dirty="0" err="1"/>
              <a:t>cls</a:t>
            </a:r>
            <a:r>
              <a:rPr lang="en-US" sz="2400" dirty="0"/>
              <a:t>(*</a:t>
            </a:r>
            <a:r>
              <a:rPr lang="en-US" sz="2400" dirty="0" err="1"/>
              <a:t>args</a:t>
            </a:r>
            <a:r>
              <a:rPr lang="en-US" sz="2400" dirty="0"/>
              <a:t>, **</a:t>
            </a:r>
            <a:r>
              <a:rPr lang="en-US" sz="2400" dirty="0" err="1"/>
              <a:t>kwargs</a:t>
            </a:r>
            <a:r>
              <a:rPr lang="en-US" sz="2400" dirty="0"/>
              <a:t>)</a:t>
            </a:r>
          </a:p>
          <a:p>
            <a:r>
              <a:rPr lang="en-US" sz="2400" dirty="0"/>
              <a:t>        return instance[0]</a:t>
            </a:r>
          </a:p>
          <a:p>
            <a:endParaRPr lang="en-US" sz="2400" dirty="0"/>
          </a:p>
          <a:p>
            <a:r>
              <a:rPr lang="en-US" sz="2400" dirty="0"/>
              <a:t>    return wrapper</a:t>
            </a:r>
            <a:endParaRPr lang="bg-BG" sz="2400" dirty="0"/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651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46B3B-0FDD-4F34-8572-EDFE7D958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DED8E3-DE80-4C88-A93E-42298465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Singleton: Example (2)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0B35A1-BF2A-461B-8440-29A1AA3751F0}"/>
              </a:ext>
            </a:extLst>
          </p:cNvPr>
          <p:cNvSpPr txBox="1">
            <a:spLocks/>
          </p:cNvSpPr>
          <p:nvPr/>
        </p:nvSpPr>
        <p:spPr>
          <a:xfrm>
            <a:off x="1238203" y="1674000"/>
            <a:ext cx="9715594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/>
              <a:t>@singleton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DBConnection</a:t>
            </a:r>
            <a:r>
              <a:rPr lang="en-US" sz="2400" dirty="0"/>
              <a:t>(object):</a:t>
            </a:r>
          </a:p>
          <a:p>
            <a:endParaRPr lang="en-US" sz="2400" dirty="0"/>
          </a:p>
          <a:p>
            <a:r>
              <a:rPr lang="en-US" sz="2400" dirty="0"/>
              <a:t> 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  """Initialize your database connection here."""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__str__(self):</a:t>
            </a:r>
          </a:p>
          <a:p>
            <a:r>
              <a:rPr lang="en-US" sz="2400" dirty="0"/>
              <a:t>        return 'Database connection object'</a:t>
            </a:r>
          </a:p>
        </p:txBody>
      </p:sp>
    </p:spTree>
    <p:extLst>
      <p:ext uri="{BB962C8B-B14F-4D97-AF65-F5344CB8AC3E}">
        <p14:creationId xmlns:p14="http://schemas.microsoft.com/office/powerpoint/2010/main" val="102432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Design Patterns</a:t>
            </a:r>
          </a:p>
          <a:p>
            <a:r>
              <a:rPr lang="en-US" sz="3600" dirty="0"/>
              <a:t>Benefits and Drawbacks</a:t>
            </a:r>
          </a:p>
          <a:p>
            <a:r>
              <a:rPr lang="en-US" sz="3600" dirty="0"/>
              <a:t>Types of Design Patterns</a:t>
            </a:r>
          </a:p>
          <a:p>
            <a:pPr lvl="1"/>
            <a:r>
              <a:rPr lang="en-US" sz="3400" dirty="0"/>
              <a:t>Creational</a:t>
            </a:r>
          </a:p>
          <a:p>
            <a:pPr lvl="1"/>
            <a:r>
              <a:rPr lang="en-US" sz="3400" dirty="0"/>
              <a:t>Structural</a:t>
            </a:r>
          </a:p>
          <a:p>
            <a:pPr lvl="1"/>
            <a:r>
              <a:rPr lang="en-US" sz="3400" dirty="0"/>
              <a:t>Behavioral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40EB2-4004-4557-8736-3BE464448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1000" y="1284960"/>
            <a:ext cx="9990000" cy="5241729"/>
          </a:xfrm>
        </p:spPr>
        <p:txBody>
          <a:bodyPr/>
          <a:lstStyle/>
          <a:p>
            <a:r>
              <a:rPr lang="en-US" sz="2400" dirty="0"/>
              <a:t>from </a:t>
            </a:r>
            <a:r>
              <a:rPr lang="en-US" sz="2400" dirty="0" err="1"/>
              <a:t>abc</a:t>
            </a:r>
            <a:r>
              <a:rPr lang="en-US" sz="2400" dirty="0"/>
              <a:t> import ABC, </a:t>
            </a:r>
            <a:r>
              <a:rPr lang="en-US" sz="2400" dirty="0" err="1"/>
              <a:t>abstractmethod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data):</a:t>
            </a:r>
          </a:p>
          <a:p>
            <a:r>
              <a:rPr lang="en-US" sz="2400" dirty="0"/>
              <a:t>		pass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CsvDataExporter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export(self, data) -&gt; str:</a:t>
            </a:r>
          </a:p>
          <a:p>
            <a:r>
              <a:rPr lang="en-US" sz="2400" dirty="0"/>
              <a:t>		pass</a:t>
            </a:r>
          </a:p>
          <a:p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# Continues on the next slide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765AE-660F-46E9-A3BA-39B3174DF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10084-83F1-4AFA-98A5-DCA3D605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Factory Method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35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B1872-C276-4F74-AEB1-F0AC434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EEB93-2896-4DE5-A1E6-35B0F8E38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1809000"/>
            <a:ext cx="10949531" cy="4078333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DataExporterFactory</a:t>
            </a:r>
            <a:r>
              <a:rPr lang="en-US" sz="2400" dirty="0"/>
              <a:t>(ABC):</a:t>
            </a:r>
          </a:p>
          <a:p>
            <a:r>
              <a:rPr lang="en-US" sz="2400" dirty="0"/>
              <a:t>	@</a:t>
            </a:r>
            <a:r>
              <a:rPr lang="en-US" sz="2400" dirty="0" err="1"/>
              <a:t>abstractmethod</a:t>
            </a:r>
            <a:endParaRPr lang="en-US" sz="2400" dirty="0"/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CsvDataExporterFactory</a:t>
            </a:r>
            <a:r>
              <a:rPr lang="en-US" sz="2400" dirty="0"/>
              <a:t>(</a:t>
            </a:r>
            <a:r>
              <a:rPr lang="en-US" sz="2400" dirty="0" err="1"/>
              <a:t>DataExporterFactory</a:t>
            </a:r>
            <a:r>
              <a:rPr lang="en-US" sz="2400" dirty="0"/>
              <a:t>):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get_exporter</a:t>
            </a:r>
            <a:r>
              <a:rPr lang="en-US" sz="2400" dirty="0"/>
              <a:t>(self) -&gt; </a:t>
            </a:r>
            <a:r>
              <a:rPr lang="en-US" sz="2400" dirty="0" err="1"/>
              <a:t>DataExporter</a:t>
            </a:r>
            <a:r>
              <a:rPr lang="en-US" sz="2400" dirty="0"/>
              <a:t>:</a:t>
            </a:r>
          </a:p>
          <a:p>
            <a:r>
              <a:rPr lang="en-US" sz="2400" dirty="0"/>
              <a:t>		return </a:t>
            </a:r>
            <a:r>
              <a:rPr lang="en-US" sz="2400" dirty="0" err="1"/>
              <a:t>CsvDataExporter</a:t>
            </a:r>
            <a:r>
              <a:rPr lang="en-US" sz="2400" dirty="0"/>
              <a:t>()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8866B-5345-4581-AC57-3C6E6BBF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 (2)</a:t>
            </a:r>
          </a:p>
        </p:txBody>
      </p:sp>
    </p:spTree>
    <p:extLst>
      <p:ext uri="{BB962C8B-B14F-4D97-AF65-F5344CB8AC3E}">
        <p14:creationId xmlns:p14="http://schemas.microsoft.com/office/powerpoint/2010/main" val="312287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7250" y="1328494"/>
            <a:ext cx="7897500" cy="5178506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import json</a:t>
            </a:r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JsonDataExporter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  <a:endParaRPr lang="bg-BG" sz="2200" dirty="0"/>
          </a:p>
          <a:p>
            <a:endParaRPr lang="bg-BG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CsvDataExporter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export(self, data) -&gt; str:</a:t>
            </a:r>
          </a:p>
          <a:p>
            <a:r>
              <a:rPr lang="en-US" sz="2200" dirty="0"/>
              <a:t>      pass</a:t>
            </a:r>
          </a:p>
          <a:p>
            <a:endParaRPr lang="en-US" sz="2200" dirty="0"/>
          </a:p>
          <a:p>
            <a:r>
              <a:rPr lang="en-US" sz="2200" i="1" dirty="0">
                <a:solidFill>
                  <a:schemeClr val="accent2"/>
                </a:solidFill>
              </a:rPr>
              <a:t># Continues on the next slide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462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18B9-CCF1-4959-B190-0E7E5B543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2A917-D630-4F96-83AD-39FE012681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2562" y="1899000"/>
            <a:ext cx="8746875" cy="3756579"/>
          </a:xfrm>
        </p:spPr>
        <p:txBody>
          <a:bodyPr/>
          <a:lstStyle/>
          <a:p>
            <a:r>
              <a:rPr lang="en-US" sz="2200" i="1" dirty="0">
                <a:solidFill>
                  <a:schemeClr val="accent2"/>
                </a:solidFill>
              </a:rPr>
              <a:t># Continues from the previous slide</a:t>
            </a:r>
          </a:p>
          <a:p>
            <a:endParaRPr lang="en-US" sz="2200" i="1" dirty="0">
              <a:solidFill>
                <a:schemeClr val="accent2"/>
              </a:solidFill>
            </a:endParaRPr>
          </a:p>
          <a:p>
            <a:r>
              <a:rPr lang="en-US" sz="2200" dirty="0"/>
              <a:t>class </a:t>
            </a:r>
            <a:r>
              <a:rPr lang="en-US" sz="2200" dirty="0" err="1"/>
              <a:t>DataExporterFactory</a:t>
            </a:r>
            <a:r>
              <a:rPr lang="en-US" sz="2200" dirty="0"/>
              <a:t>(ABC):</a:t>
            </a:r>
          </a:p>
          <a:p>
            <a:r>
              <a:rPr lang="en-US" sz="2200" i="1" dirty="0"/>
              <a:t>   </a:t>
            </a:r>
            <a:r>
              <a:rPr lang="en-US" sz="2200" dirty="0"/>
              <a:t>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i="1" dirty="0"/>
              <a:t>   </a:t>
            </a:r>
            <a:r>
              <a:rPr lang="en-US" sz="2200" dirty="0"/>
              <a:t>def </a:t>
            </a:r>
            <a:r>
              <a:rPr lang="en-US" sz="2200" dirty="0" err="1"/>
              <a:t>get_json_exporter</a:t>
            </a:r>
            <a:r>
              <a:rPr lang="en-US" sz="2200" dirty="0"/>
              <a:t>(self) -&gt; </a:t>
            </a:r>
            <a:r>
              <a:rPr lang="en-US" sz="2200" dirty="0" err="1"/>
              <a:t>JsonDataExporter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  <a:p>
            <a:r>
              <a:rPr lang="en-US" sz="2200" dirty="0"/>
              <a:t>   </a:t>
            </a:r>
          </a:p>
          <a:p>
            <a:r>
              <a:rPr lang="en-US" sz="2200" dirty="0"/>
              <a:t>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def </a:t>
            </a:r>
            <a:r>
              <a:rPr lang="en-US" sz="2200" dirty="0" err="1"/>
              <a:t>get_csv_exporter</a:t>
            </a:r>
            <a:r>
              <a:rPr lang="en-US" sz="2200" dirty="0"/>
              <a:t>(self) -&gt; </a:t>
            </a:r>
            <a:r>
              <a:rPr lang="en-US" sz="2200" dirty="0" err="1"/>
              <a:t>CsvDataExporter</a:t>
            </a:r>
            <a:r>
              <a:rPr lang="en-US" sz="2200" dirty="0"/>
              <a:t>:</a:t>
            </a:r>
          </a:p>
          <a:p>
            <a:r>
              <a:rPr lang="en-US" sz="2200" dirty="0"/>
              <a:t>      pass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F1E47-1807-4366-883B-78A0A77E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365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Structural Patterns</a:t>
            </a:r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Describe ways to assemble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to implement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Ease the design by identifying a simple way to</a:t>
            </a:r>
            <a:br>
              <a:rPr lang="en-US" dirty="0"/>
            </a:br>
            <a:r>
              <a:rPr lang="en-US" dirty="0"/>
              <a:t>realize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All about Class and Object composition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to compose interfaces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Ways to compose objects to obtain </a:t>
            </a:r>
            <a:r>
              <a:rPr lang="en-US" b="1" dirty="0">
                <a:solidFill>
                  <a:schemeClr val="bg1"/>
                </a:solidFill>
              </a:rPr>
              <a:t>new functionality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417150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Structural Patterns</a:t>
            </a:r>
            <a:endParaRPr lang="bg-BG" dirty="0"/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Provides a </a:t>
            </a:r>
            <a:r>
              <a:rPr lang="en-GB" b="1" dirty="0">
                <a:solidFill>
                  <a:schemeClr val="bg1"/>
                </a:solidFill>
              </a:rPr>
              <a:t>unified interface </a:t>
            </a:r>
            <a:r>
              <a:rPr lang="en-GB" dirty="0"/>
              <a:t>to a set of interfaces</a:t>
            </a:r>
            <a:br>
              <a:rPr lang="en-GB" dirty="0"/>
            </a:br>
            <a:r>
              <a:rPr lang="en-GB" dirty="0"/>
              <a:t>in a subsystem</a:t>
            </a:r>
          </a:p>
          <a:p>
            <a:r>
              <a:rPr lang="en-GB" dirty="0"/>
              <a:t>Defines a </a:t>
            </a:r>
            <a:r>
              <a:rPr lang="en-GB" b="1" dirty="0">
                <a:solidFill>
                  <a:schemeClr val="bg1"/>
                </a:solidFill>
              </a:rPr>
              <a:t>higher-level interface </a:t>
            </a:r>
            <a:r>
              <a:rPr lang="en-GB" dirty="0"/>
              <a:t>that makes the subsystem</a:t>
            </a:r>
            <a:br>
              <a:rPr lang="en-GB" dirty="0"/>
            </a:br>
            <a:r>
              <a:rPr lang="en-GB" dirty="0"/>
              <a:t>easier to use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7" name="Picture 9" descr="facad057">
            <a:extLst>
              <a:ext uri="{FF2B5EF4-FFF2-40B4-BE49-F238E27FC236}">
                <a16:creationId xmlns:a16="http://schemas.microsoft.com/office/drawing/2014/main" id="{423865B4-7F75-4DC8-8CE1-BFC67CA8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71000" y="3609000"/>
            <a:ext cx="6871785" cy="2584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704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Example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55826" y="1827613"/>
            <a:ext cx="8480348" cy="3202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Cook(object):</a:t>
            </a:r>
          </a:p>
          <a:p>
            <a:r>
              <a:rPr lang="en-US" dirty="0"/>
              <a:t>    def </a:t>
            </a:r>
            <a:r>
              <a:rPr lang="en-US" dirty="0" err="1"/>
              <a:t>prepareDish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self.cutter</a:t>
            </a:r>
            <a:r>
              <a:rPr lang="en-US" dirty="0"/>
              <a:t> = Cutter()</a:t>
            </a:r>
          </a:p>
          <a:p>
            <a:r>
              <a:rPr lang="en-US" dirty="0"/>
              <a:t>        </a:t>
            </a:r>
            <a:r>
              <a:rPr lang="en-US" dirty="0" err="1"/>
              <a:t>self.cutter.cutVegetables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</a:t>
            </a:r>
            <a:r>
              <a:rPr lang="en-US" dirty="0"/>
              <a:t> = Boiler()</a:t>
            </a:r>
          </a:p>
          <a:p>
            <a:r>
              <a:rPr lang="en-US" dirty="0"/>
              <a:t>        </a:t>
            </a:r>
            <a:r>
              <a:rPr lang="en-US" dirty="0" err="1"/>
              <a:t>self.boiler.boilVegetables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24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Façade Example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385300" y="1566067"/>
            <a:ext cx="7421399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/>
              <a:t>class Cutter(object):</a:t>
            </a:r>
          </a:p>
          <a:p>
            <a:r>
              <a:rPr lang="en-US"/>
              <a:t>    def cutVegetables(self):</a:t>
            </a:r>
          </a:p>
          <a:p>
            <a:r>
              <a:rPr lang="en-US"/>
              <a:t>        print("All vegetables are cut")</a:t>
            </a:r>
          </a:p>
          <a:p>
            <a:endParaRPr lang="en-US"/>
          </a:p>
          <a:p>
            <a:r>
              <a:rPr lang="en-US"/>
              <a:t>class Boiler(object):</a:t>
            </a:r>
          </a:p>
          <a:p>
            <a:r>
              <a:rPr lang="en-US"/>
              <a:t>    def boilVegetables(self):</a:t>
            </a:r>
          </a:p>
          <a:p>
            <a:r>
              <a:rPr lang="en-US"/>
              <a:t>        print("All vegetables are boiled")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0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4A0D3-D731-4FF5-8348-2BA7535B7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4240" y="1787421"/>
            <a:ext cx="5839649" cy="4112060"/>
          </a:xfrm>
        </p:spPr>
        <p:txBody>
          <a:bodyPr/>
          <a:lstStyle/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class </a:t>
            </a:r>
            <a:r>
              <a:rPr lang="en-US" sz="2200" dirty="0" err="1"/>
              <a:t>DataSource</a:t>
            </a:r>
            <a:r>
              <a:rPr lang="en-US" sz="2200" dirty="0"/>
              <a:t>(ABC):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pass</a:t>
            </a:r>
          </a:p>
          <a:p>
            <a:r>
              <a:rPr lang="en-US" sz="2200" dirty="0"/>
              <a:t>    </a:t>
            </a:r>
          </a:p>
          <a:p>
            <a:r>
              <a:rPr lang="en-US" sz="2200" dirty="0"/>
              <a:t>    @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pass</a:t>
            </a:r>
            <a:endParaRPr lang="bg-BG" sz="2200" dirty="0"/>
          </a:p>
          <a:p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(1)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8C44FD-F192-47F4-A7EF-B95BC4FEE77D}"/>
              </a:ext>
            </a:extLst>
          </p:cNvPr>
          <p:cNvSpPr txBox="1">
            <a:spLocks/>
          </p:cNvSpPr>
          <p:nvPr/>
        </p:nvSpPr>
        <p:spPr>
          <a:xfrm>
            <a:off x="6096000" y="1787421"/>
            <a:ext cx="5839650" cy="41120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class </a:t>
            </a:r>
            <a:r>
              <a:rPr lang="en-US" sz="2200" dirty="0" err="1"/>
              <a:t>FileDataSource</a:t>
            </a:r>
            <a:r>
              <a:rPr lang="en-US" sz="2200" dirty="0"/>
              <a:t>(</a:t>
            </a:r>
            <a:r>
              <a:rPr lang="en-US" sz="2200" dirty="0" err="1"/>
              <a:t>DataSource</a:t>
            </a:r>
            <a:r>
              <a:rPr lang="en-US" sz="2200" dirty="0"/>
              <a:t>):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 (self, filename):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self._file</a:t>
            </a:r>
            <a:r>
              <a:rPr lang="en-US" sz="2200" dirty="0"/>
              <a:t> = filename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writeData</a:t>
            </a:r>
            <a:r>
              <a:rPr lang="en-US" sz="2200" dirty="0"/>
              <a:t>(self, data):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write data to file.</a:t>
            </a:r>
          </a:p>
          <a:p>
            <a:r>
              <a:rPr lang="en-US" sz="2200" dirty="0"/>
              <a:t>        pass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readData</a:t>
            </a:r>
            <a:r>
              <a:rPr lang="en-US" sz="2200" dirty="0"/>
              <a:t>(self) -&gt; str: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read data from file.</a:t>
            </a:r>
          </a:p>
          <a:p>
            <a:r>
              <a:rPr lang="en-US" sz="22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700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1FCA1-97AA-4C51-B7B6-7E2CE5FF0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8FCCE3-26B6-478D-BE07-FAF9110F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31C2C2A-3DD1-4D76-A27F-397A72708870}"/>
              </a:ext>
            </a:extLst>
          </p:cNvPr>
          <p:cNvSpPr txBox="1">
            <a:spLocks/>
          </p:cNvSpPr>
          <p:nvPr/>
        </p:nvSpPr>
        <p:spPr>
          <a:xfrm>
            <a:off x="1956000" y="1674000"/>
            <a:ext cx="8280000" cy="446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</a:t>
            </a:r>
            <a:r>
              <a:rPr lang="en-US" sz="2400" dirty="0" err="1"/>
              <a:t>EncryptionDecorator</a:t>
            </a:r>
            <a:r>
              <a:rPr lang="en-US" sz="2400" dirty="0"/>
              <a:t>(</a:t>
            </a:r>
            <a:r>
              <a:rPr lang="en-US" sz="2400" dirty="0" err="1"/>
              <a:t>DataSource</a:t>
            </a:r>
            <a:r>
              <a:rPr lang="en-US" sz="2400" dirty="0"/>
              <a:t>):</a:t>
            </a:r>
          </a:p>
          <a:p>
            <a:r>
              <a:rPr lang="en-US" sz="2400" dirty="0"/>
              <a:t>    def </a:t>
            </a:r>
            <a:r>
              <a:rPr lang="en-US" sz="2400" dirty="0" err="1"/>
              <a:t>writeData</a:t>
            </a:r>
            <a:r>
              <a:rPr lang="en-US" sz="2400" dirty="0"/>
              <a:t>(self, data):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encrypt the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pass encrypted data to wrapper</a:t>
            </a:r>
          </a:p>
          <a:p>
            <a:r>
              <a:rPr lang="en-US" sz="2400" dirty="0"/>
              <a:t>        pass</a:t>
            </a:r>
          </a:p>
          <a:p>
            <a:endParaRPr lang="en-US" sz="2400" dirty="0"/>
          </a:p>
          <a:p>
            <a:r>
              <a:rPr lang="en-US" sz="2400" dirty="0"/>
              <a:t>    def </a:t>
            </a:r>
            <a:r>
              <a:rPr lang="en-US" sz="2400" dirty="0" err="1"/>
              <a:t>readData</a:t>
            </a:r>
            <a:r>
              <a:rPr lang="en-US" sz="2400" dirty="0"/>
              <a:t>(self) -&gt; str:</a:t>
            </a:r>
          </a:p>
          <a:p>
            <a:r>
              <a:rPr lang="en-US" sz="2400" dirty="0"/>
              <a:t>        </a:t>
            </a:r>
            <a:r>
              <a:rPr lang="en-US" sz="2400" i="1" dirty="0">
                <a:solidFill>
                  <a:schemeClr val="accent2"/>
                </a:solidFill>
              </a:rPr>
              <a:t># get encrypted data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decrypt it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        # return it</a:t>
            </a:r>
          </a:p>
          <a:p>
            <a:r>
              <a:rPr lang="en-US" sz="2400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22516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Behavioral Patterns</a:t>
            </a:r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2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10049240" cy="527604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Concerned with </a:t>
            </a:r>
            <a:r>
              <a:rPr lang="en-US" b="1" dirty="0">
                <a:solidFill>
                  <a:schemeClr val="bg1"/>
                </a:solidFill>
              </a:rPr>
              <a:t>interaction</a:t>
            </a:r>
            <a:r>
              <a:rPr lang="en-US" dirty="0"/>
              <a:t> 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Either with the </a:t>
            </a:r>
            <a:r>
              <a:rPr lang="en-US" b="1" dirty="0">
                <a:solidFill>
                  <a:schemeClr val="bg1"/>
                </a:solidFill>
              </a:rPr>
              <a:t>assignment of responsibilities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between objects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encapsulating behavior </a:t>
            </a:r>
            <a:r>
              <a:rPr lang="en-US" dirty="0"/>
              <a:t>in an object and</a:t>
            </a:r>
            <a:br>
              <a:rPr lang="en-US" dirty="0"/>
            </a:br>
            <a:r>
              <a:rPr lang="en-US" dirty="0"/>
              <a:t>delegating requests to it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Increases </a:t>
            </a:r>
            <a:r>
              <a:rPr lang="en-US" b="1" dirty="0">
                <a:solidFill>
                  <a:schemeClr val="bg1"/>
                </a:solidFill>
              </a:rPr>
              <a:t>flexibility</a:t>
            </a:r>
            <a:r>
              <a:rPr lang="en-US" dirty="0"/>
              <a:t> in carrying out cross-classes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</a:t>
            </a:r>
          </a:p>
        </p:txBody>
      </p:sp>
    </p:spTree>
    <p:extLst>
      <p:ext uri="{BB962C8B-B14F-4D97-AF65-F5344CB8AC3E}">
        <p14:creationId xmlns:p14="http://schemas.microsoft.com/office/powerpoint/2010/main" val="26557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34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8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35</a:t>
            </a:fld>
            <a:endParaRPr lang="en-US" sz="1000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Behavioral Patterns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1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 object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all the information needed to call</a:t>
            </a:r>
            <a:br>
              <a:rPr lang="en-GB" dirty="0"/>
            </a:br>
            <a:r>
              <a:rPr lang="en-GB" dirty="0"/>
              <a:t>a method at a later time</a:t>
            </a:r>
          </a:p>
          <a:p>
            <a:pPr lvl="1"/>
            <a:r>
              <a:rPr lang="en-GB" dirty="0"/>
              <a:t>Lets you </a:t>
            </a:r>
            <a:r>
              <a:rPr lang="en-GB" b="1" dirty="0">
                <a:solidFill>
                  <a:schemeClr val="bg1"/>
                </a:solidFill>
              </a:rPr>
              <a:t>parameterize</a:t>
            </a:r>
            <a:r>
              <a:rPr lang="en-GB" dirty="0"/>
              <a:t> clients with different requests,</a:t>
            </a:r>
            <a:br>
              <a:rPr lang="en-GB" dirty="0"/>
            </a:br>
            <a:r>
              <a:rPr lang="en-GB" dirty="0"/>
              <a:t>queue or log requests, and support undoable operations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20670"/>
            <a:ext cx="4483126" cy="293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Invoker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8784" y="1224000"/>
            <a:ext cx="7094431" cy="54810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200" dirty="0"/>
              <a:t>from </a:t>
            </a:r>
            <a:r>
              <a:rPr lang="en-US" sz="2200" dirty="0" err="1"/>
              <a:t>abc</a:t>
            </a:r>
            <a:r>
              <a:rPr lang="en-US" sz="2200" dirty="0"/>
              <a:t> import ABC, </a:t>
            </a:r>
            <a:r>
              <a:rPr lang="en-US" sz="2200" dirty="0" err="1"/>
              <a:t>abstractmethod</a:t>
            </a:r>
            <a:endParaRPr lang="en-US" sz="2200" dirty="0"/>
          </a:p>
          <a:p>
            <a:r>
              <a:rPr lang="en-US" sz="2200" dirty="0"/>
              <a:t>class Invoker:</a:t>
            </a:r>
          </a:p>
          <a:p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__(self):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self._commands</a:t>
            </a:r>
            <a:r>
              <a:rPr lang="en-US" sz="2200" dirty="0"/>
              <a:t> = []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store_command</a:t>
            </a:r>
            <a:r>
              <a:rPr lang="en-US" sz="2200" dirty="0"/>
              <a:t>(self, command):</a:t>
            </a:r>
          </a:p>
          <a:p>
            <a:r>
              <a:rPr lang="en-US" sz="2200" dirty="0"/>
              <a:t>        self._</a:t>
            </a:r>
            <a:r>
              <a:rPr lang="en-US" sz="2200" dirty="0" err="1"/>
              <a:t>commands.append</a:t>
            </a:r>
            <a:r>
              <a:rPr lang="en-US" sz="2200" dirty="0"/>
              <a:t>(command)</a:t>
            </a:r>
          </a:p>
          <a:p>
            <a:endParaRPr lang="en-US" sz="2200" dirty="0"/>
          </a:p>
          <a:p>
            <a:r>
              <a:rPr lang="en-US" sz="2200" dirty="0"/>
              <a:t>    def </a:t>
            </a:r>
            <a:r>
              <a:rPr lang="en-US" sz="2200" dirty="0" err="1"/>
              <a:t>execute_commands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for command in </a:t>
            </a:r>
            <a:r>
              <a:rPr lang="en-US" sz="2200" dirty="0" err="1"/>
              <a:t>self._commands</a:t>
            </a:r>
            <a:r>
              <a:rPr lang="en-US" sz="2200" dirty="0"/>
              <a:t>:</a:t>
            </a:r>
          </a:p>
          <a:p>
            <a:r>
              <a:rPr lang="en-US" sz="2200" dirty="0"/>
              <a:t>            </a:t>
            </a:r>
            <a:r>
              <a:rPr lang="en-US" sz="2200" dirty="0" err="1"/>
              <a:t>command.execute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61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and Concrete Command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3590" y="1773135"/>
            <a:ext cx="598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Command(ABC):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receiver):</a:t>
            </a:r>
          </a:p>
          <a:p>
            <a:r>
              <a:rPr lang="en-US" dirty="0"/>
              <a:t>        </a:t>
            </a:r>
            <a:r>
              <a:rPr lang="en-US" dirty="0" err="1"/>
              <a:t>self._receiver</a:t>
            </a:r>
            <a:r>
              <a:rPr lang="en-US" dirty="0"/>
              <a:t> = receiver</a:t>
            </a:r>
          </a:p>
          <a:p>
            <a:endParaRPr lang="en-US" dirty="0"/>
          </a:p>
          <a:p>
            <a:r>
              <a:rPr lang="en-US" dirty="0"/>
              <a:t>    @</a:t>
            </a:r>
            <a:r>
              <a:rPr lang="en-US" dirty="0" err="1"/>
              <a:t>abstractmethod</a:t>
            </a:r>
            <a:endParaRPr lang="en-US" dirty="0"/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pass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5ED4B05-AF51-42CF-9ABF-6822B4B77CA6}"/>
              </a:ext>
            </a:extLst>
          </p:cNvPr>
          <p:cNvSpPr txBox="1">
            <a:spLocks/>
          </p:cNvSpPr>
          <p:nvPr/>
        </p:nvSpPr>
        <p:spPr>
          <a:xfrm>
            <a:off x="6366000" y="1773135"/>
            <a:ext cx="5625000" cy="3725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class </a:t>
            </a:r>
            <a:r>
              <a:rPr lang="en-US" dirty="0" err="1"/>
              <a:t>ConcreteCommand</a:t>
            </a:r>
            <a:r>
              <a:rPr lang="en-US" dirty="0"/>
              <a:t>(Command):</a:t>
            </a:r>
          </a:p>
          <a:p>
            <a:r>
              <a:rPr lang="en-US" dirty="0"/>
              <a:t>    def execute(self):</a:t>
            </a:r>
          </a:p>
          <a:p>
            <a:r>
              <a:rPr lang="en-US" dirty="0"/>
              <a:t>        self._</a:t>
            </a:r>
            <a:r>
              <a:rPr lang="en-US" dirty="0" err="1"/>
              <a:t>receiver.action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class Receiver:</a:t>
            </a:r>
          </a:p>
          <a:p>
            <a:r>
              <a:rPr lang="en-US" dirty="0"/>
              <a:t>    def action(self):</a:t>
            </a:r>
          </a:p>
          <a:p>
            <a:r>
              <a:rPr lang="en-US" dirty="0"/>
              <a:t>        pass</a:t>
            </a:r>
          </a:p>
        </p:txBody>
      </p:sp>
    </p:spTree>
    <p:extLst>
      <p:ext uri="{BB962C8B-B14F-4D97-AF65-F5344CB8AC3E}">
        <p14:creationId xmlns:p14="http://schemas.microsoft.com/office/powerpoint/2010/main" val="414474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09300" y="1404000"/>
            <a:ext cx="8573399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/>
              <a:t>def main():</a:t>
            </a:r>
          </a:p>
          <a:p>
            <a:r>
              <a:rPr lang="en-US" dirty="0"/>
              <a:t>    receiver = Receiver()</a:t>
            </a:r>
          </a:p>
          <a:p>
            <a:r>
              <a:rPr lang="en-US" dirty="0"/>
              <a:t>    </a:t>
            </a:r>
            <a:r>
              <a:rPr lang="en-US" dirty="0" err="1"/>
              <a:t>concrete_command</a:t>
            </a:r>
            <a:r>
              <a:rPr lang="en-US" dirty="0"/>
              <a:t> = </a:t>
            </a:r>
            <a:r>
              <a:rPr lang="en-US" dirty="0" err="1"/>
              <a:t>ConcreteCommand</a:t>
            </a:r>
            <a:r>
              <a:rPr lang="en-US" dirty="0"/>
              <a:t>(receiver)</a:t>
            </a:r>
          </a:p>
          <a:p>
            <a:r>
              <a:rPr lang="en-US" dirty="0"/>
              <a:t>    invoker = Invoker()</a:t>
            </a:r>
          </a:p>
          <a:p>
            <a:r>
              <a:rPr lang="en-US" dirty="0"/>
              <a:t>    </a:t>
            </a:r>
            <a:r>
              <a:rPr lang="en-US" dirty="0" err="1"/>
              <a:t>invoker.store_command</a:t>
            </a:r>
            <a:r>
              <a:rPr lang="en-US" dirty="0"/>
              <a:t>(</a:t>
            </a:r>
            <a:r>
              <a:rPr lang="en-US" dirty="0" err="1"/>
              <a:t>concrete_command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invoker.execute_commands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main()</a:t>
            </a:r>
          </a:p>
        </p:txBody>
      </p:sp>
    </p:spTree>
    <p:extLst>
      <p:ext uri="{BB962C8B-B14F-4D97-AF65-F5344CB8AC3E}">
        <p14:creationId xmlns:p14="http://schemas.microsoft.com/office/powerpoint/2010/main" val="13375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Design Patterns</a:t>
            </a:r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Definition, Solutions and Elements</a:t>
            </a:r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Provide solution to common problems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Add additional layers of abstraction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Three main types of Design Patterns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1101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3345" y="1711221"/>
            <a:ext cx="8225314" cy="4149116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23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General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solutions</a:t>
            </a:r>
            <a:r>
              <a:rPr lang="en-US" dirty="0"/>
              <a:t> to common</a:t>
            </a:r>
            <a:br>
              <a:rPr lang="en-US" dirty="0"/>
            </a:br>
            <a:r>
              <a:rPr lang="en-US" dirty="0"/>
              <a:t>problems in software design</a:t>
            </a:r>
          </a:p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for solving given problems</a:t>
            </a:r>
          </a:p>
          <a:p>
            <a:pPr>
              <a:lnSpc>
                <a:spcPct val="100000"/>
              </a:lnSpc>
            </a:pPr>
            <a:r>
              <a:rPr lang="en-US" dirty="0"/>
              <a:t>Add additional layers of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in order to</a:t>
            </a:r>
            <a:br>
              <a:rPr lang="en-US" dirty="0"/>
            </a:br>
            <a:r>
              <a:rPr lang="en-US" dirty="0"/>
              <a:t>reach flexibility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Design Patterns?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93265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Patterns solve </a:t>
            </a:r>
            <a:r>
              <a:rPr lang="en-US" b="1" dirty="0">
                <a:solidFill>
                  <a:schemeClr val="bg1"/>
                </a:solidFill>
              </a:rPr>
              <a:t>software structural problems </a:t>
            </a:r>
            <a:r>
              <a:rPr lang="en-US" dirty="0"/>
              <a:t>like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Abstraction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Encapsulation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Separation of interface and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Do Design Patterns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Pattern name - Increases </a:t>
            </a:r>
            <a:r>
              <a:rPr lang="en-US" b="1" dirty="0">
                <a:solidFill>
                  <a:schemeClr val="bg1"/>
                </a:solidFill>
              </a:rPr>
              <a:t>vocabulary</a:t>
            </a:r>
            <a:r>
              <a:rPr lang="en-US" dirty="0"/>
              <a:t> of designers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Problem - </a:t>
            </a:r>
            <a:r>
              <a:rPr lang="en-US" b="1" dirty="0">
                <a:solidFill>
                  <a:schemeClr val="bg1"/>
                </a:solidFill>
              </a:rPr>
              <a:t>Intent</a:t>
            </a:r>
            <a:r>
              <a:rPr lang="en-US" dirty="0"/>
              <a:t>, context and when to apply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Solution -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code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dirty="0"/>
              <a:t>Consequences - </a:t>
            </a:r>
            <a:r>
              <a:rPr lang="en-US" b="1" dirty="0">
                <a:solidFill>
                  <a:schemeClr val="bg1"/>
                </a:solidFill>
              </a:rPr>
              <a:t>Results</a:t>
            </a:r>
            <a:r>
              <a:rPr lang="en-US" dirty="0"/>
              <a:t> and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of a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2195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Why Design Patterns?</a:t>
            </a:r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Benefits and Drawbacks</a:t>
            </a:r>
            <a:endParaRPr lang="bg-B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1" y="1600201"/>
            <a:ext cx="2095347" cy="20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4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66187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Names form a common vocabulary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Enable large-scale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of software architectures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Help improve developer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speed-up</a:t>
            </a:r>
            <a:r>
              <a:rPr lang="en-US" dirty="0"/>
              <a:t> the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477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1401</Words>
  <Application>Microsoft Office PowerPoint</Application>
  <PresentationFormat>Widescreen</PresentationFormat>
  <Paragraphs>377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Design Patterns</vt:lpstr>
      <vt:lpstr>Table of Contents</vt:lpstr>
      <vt:lpstr>Have a Question?</vt:lpstr>
      <vt:lpstr>Definition, Solutions and Elements</vt:lpstr>
      <vt:lpstr>What Are Design Patterns?</vt:lpstr>
      <vt:lpstr>What Do Design Patterns Solve?</vt:lpstr>
      <vt:lpstr>Elements of a Design Pattern</vt:lpstr>
      <vt:lpstr>Benefits and Drawbacks</vt:lpstr>
      <vt:lpstr>Benefits</vt:lpstr>
      <vt:lpstr>Drawbacks</vt:lpstr>
      <vt:lpstr>Types of Design Patterns</vt:lpstr>
      <vt:lpstr>Main Types</vt:lpstr>
      <vt:lpstr>Creational Patterns</vt:lpstr>
      <vt:lpstr>Purposes</vt:lpstr>
      <vt:lpstr>List of Creational Patterns</vt:lpstr>
      <vt:lpstr>Creational Patterns in Python</vt:lpstr>
      <vt:lpstr>Singleton</vt:lpstr>
      <vt:lpstr>Singleton: Example (1)</vt:lpstr>
      <vt:lpstr>Singleton: Example (2)</vt:lpstr>
      <vt:lpstr>Factory Method (1)</vt:lpstr>
      <vt:lpstr>Factory Method (2)</vt:lpstr>
      <vt:lpstr>Abstract Factory (1)</vt:lpstr>
      <vt:lpstr>Abstract Factory (2)</vt:lpstr>
      <vt:lpstr>Structural Patterns</vt:lpstr>
      <vt:lpstr>Purposes</vt:lpstr>
      <vt:lpstr>List of Structural Patterns</vt:lpstr>
      <vt:lpstr>Façade Pattern</vt:lpstr>
      <vt:lpstr>Façade Example (1)</vt:lpstr>
      <vt:lpstr> Façade Example (2)</vt:lpstr>
      <vt:lpstr>Decorator Pattern (1)</vt:lpstr>
      <vt:lpstr>Decorator Pattern (2)</vt:lpstr>
      <vt:lpstr>Behavioral Patterns</vt:lpstr>
      <vt:lpstr>Purposes</vt:lpstr>
      <vt:lpstr>List of Behavioral Patterns</vt:lpstr>
      <vt:lpstr>List of Behavioral Patterns (2)</vt:lpstr>
      <vt:lpstr>Command Pattern</vt:lpstr>
      <vt:lpstr>The Invoker Class</vt:lpstr>
      <vt:lpstr>Command and Concrete Command Class</vt:lpstr>
      <vt:lpstr>Example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Design Patterns</dc:title>
  <dc:subject>C# OOP – Practical Training Course @ SoftUni</dc:subject>
  <dc:creator>Software University</dc:creator>
  <cp:keywords>python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51</cp:revision>
  <dcterms:created xsi:type="dcterms:W3CDTF">2018-05-23T13:08:44Z</dcterms:created>
  <dcterms:modified xsi:type="dcterms:W3CDTF">2021-05-15T22:01:54Z</dcterms:modified>
  <cp:category>programming, education, software engineering, software development</cp:category>
</cp:coreProperties>
</file>