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1"/>
  </p:notesMasterIdLst>
  <p:handoutMasterIdLst>
    <p:handoutMasterId r:id="rId32"/>
  </p:handoutMasterIdLst>
  <p:sldIdLst>
    <p:sldId id="274" r:id="rId5"/>
    <p:sldId id="276" r:id="rId6"/>
    <p:sldId id="492" r:id="rId7"/>
    <p:sldId id="494" r:id="rId8"/>
    <p:sldId id="510" r:id="rId9"/>
    <p:sldId id="496" r:id="rId10"/>
    <p:sldId id="497" r:id="rId11"/>
    <p:sldId id="498" r:id="rId12"/>
    <p:sldId id="499" r:id="rId13"/>
    <p:sldId id="500" r:id="rId14"/>
    <p:sldId id="511" r:id="rId15"/>
    <p:sldId id="512" r:id="rId16"/>
    <p:sldId id="513" r:id="rId17"/>
    <p:sldId id="515" r:id="rId18"/>
    <p:sldId id="516" r:id="rId19"/>
    <p:sldId id="517" r:id="rId20"/>
    <p:sldId id="518" r:id="rId21"/>
    <p:sldId id="519" r:id="rId22"/>
    <p:sldId id="520" r:id="rId23"/>
    <p:sldId id="522" r:id="rId24"/>
    <p:sldId id="521" r:id="rId25"/>
    <p:sldId id="509" r:id="rId26"/>
    <p:sldId id="349" r:id="rId27"/>
    <p:sldId id="401" r:id="rId28"/>
    <p:sldId id="493" r:id="rId29"/>
    <p:sldId id="40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EF5740-B23A-47D4-990F-074364553AF4}">
          <p14:sldIdLst>
            <p14:sldId id="274"/>
            <p14:sldId id="276"/>
            <p14:sldId id="492"/>
          </p14:sldIdLst>
        </p14:section>
        <p14:section name="Unit vs. Integration Testing" id="{9E071EC7-C95D-4E42-A780-3426E4AD4A54}">
          <p14:sldIdLst>
            <p14:sldId id="494"/>
            <p14:sldId id="510"/>
          </p14:sldIdLst>
        </p14:section>
        <p14:section name="Best Practices" id="{4BEE1DC7-ABBB-47C4-B04C-BBA7A13A9917}">
          <p14:sldIdLst>
            <p14:sldId id="496"/>
            <p14:sldId id="497"/>
          </p14:sldIdLst>
        </p14:section>
        <p14:section name="Structure" id="{90258C42-5A2B-495B-A5DD-ACA4BFFD9E84}">
          <p14:sldIdLst>
            <p14:sldId id="498"/>
            <p14:sldId id="499"/>
            <p14:sldId id="500"/>
          </p14:sldIdLst>
        </p14:section>
        <p14:section name="What should you test" id="{1077D189-3B8A-4FB9-B98D-D53B25A75DB5}">
          <p14:sldIdLst>
            <p14:sldId id="511"/>
            <p14:sldId id="512"/>
            <p14:sldId id="513"/>
            <p14:sldId id="515"/>
            <p14:sldId id="516"/>
            <p14:sldId id="517"/>
            <p14:sldId id="518"/>
            <p14:sldId id="519"/>
            <p14:sldId id="520"/>
            <p14:sldId id="522"/>
            <p14:sldId id="521"/>
          </p14:sldIdLst>
        </p14:section>
        <p14:section name="Testing" id="{2A9EC516-C1D9-4FC7-8A62-6EBD0D8CF868}">
          <p14:sldIdLst>
            <p14:sldId id="509"/>
          </p14:sldIdLst>
        </p14:section>
        <p14:section name="Conclusion" id="{FF81BD71-7D4B-4578-A94F-9AF177F9D6AB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77056-9E73-485E-975E-CCF8BCBB8B28}" v="11" dt="2019-11-25T12:50:28.125"/>
    <p1510:client id="{6513E67A-C0F9-FB34-ACF5-9A00555122BF}" v="4" dt="2019-11-25T13:54:21.32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01677056-9E73-485E-975E-CCF8BCBB8B28}"/>
    <pc:docChg chg="modSld">
      <pc:chgData name="antonoaatanasova" userId="63f01c8f-a50b-4279-b3c6-a33faf65220b" providerId="ADAL" clId="{01677056-9E73-485E-975E-CCF8BCBB8B28}" dt="2019-11-25T12:50:28.124" v="10"/>
      <pc:docMkLst>
        <pc:docMk/>
      </pc:docMkLst>
      <pc:sldChg chg="modSp">
        <pc:chgData name="antonoaatanasova" userId="63f01c8f-a50b-4279-b3c6-a33faf65220b" providerId="ADAL" clId="{01677056-9E73-485E-975E-CCF8BCBB8B28}" dt="2019-11-25T12:50:28.124" v="10"/>
        <pc:sldMkLst>
          <pc:docMk/>
          <pc:sldMk cId="3699630846" sldId="276"/>
        </pc:sldMkLst>
        <pc:spChg chg="mod">
          <ac:chgData name="antonoaatanasova" userId="63f01c8f-a50b-4279-b3c6-a33faf65220b" providerId="ADAL" clId="{01677056-9E73-485E-975E-CCF8BCBB8B28}" dt="2019-11-25T12:50:28.124" v="10"/>
          <ac:spMkLst>
            <pc:docMk/>
            <pc:sldMk cId="3699630846" sldId="276"/>
            <ac:spMk id="444419" creationId="{00000000-0000-0000-0000-000000000000}"/>
          </ac:spMkLst>
        </pc:spChg>
      </pc:sldChg>
    </pc:docChg>
  </pc:docChgLst>
  <pc:docChgLst>
    <pc:chgData name="antonoaatanasova" userId="S::a.atanasova@softuni.bg::63f01c8f-a50b-4279-b3c6-a33faf65220b" providerId="AD" clId="Web-{6513E67A-C0F9-FB34-ACF5-9A00555122BF}"/>
    <pc:docChg chg="modSld">
      <pc:chgData name="antonoaatanasova" userId="S::a.atanasova@softuni.bg::63f01c8f-a50b-4279-b3c6-a33faf65220b" providerId="AD" clId="Web-{6513E67A-C0F9-FB34-ACF5-9A00555122BF}" dt="2019-11-25T13:54:21.322" v="3" actId="20577"/>
      <pc:docMkLst>
        <pc:docMk/>
      </pc:docMkLst>
      <pc:sldChg chg="modSp">
        <pc:chgData name="antonoaatanasova" userId="S::a.atanasova@softuni.bg::63f01c8f-a50b-4279-b3c6-a33faf65220b" providerId="AD" clId="Web-{6513E67A-C0F9-FB34-ACF5-9A00555122BF}" dt="2019-11-25T13:54:21.322" v="2" actId="20577"/>
        <pc:sldMkLst>
          <pc:docMk/>
          <pc:sldMk cId="928238961" sldId="349"/>
        </pc:sldMkLst>
        <pc:spChg chg="mod">
          <ac:chgData name="antonoaatanasova" userId="S::a.atanasova@softuni.bg::63f01c8f-a50b-4279-b3c6-a33faf65220b" providerId="AD" clId="Web-{6513E67A-C0F9-FB34-ACF5-9A00555122BF}" dt="2019-11-25T13:54:21.322" v="2" actId="20577"/>
          <ac:spMkLst>
            <pc:docMk/>
            <pc:sldMk cId="928238961" sldId="349"/>
            <ac:spMk id="14" creationId="{0E49D336-45B6-44D3-97C4-E28F8DEA2022}"/>
          </ac:spMkLst>
        </pc:spChg>
      </pc:sldChg>
    </pc:docChg>
  </pc:docChgLst>
  <pc:docChgLst>
    <pc:chgData name="antonoaatanasova" userId="63f01c8f-a50b-4279-b3c6-a33faf65220b" providerId="ADAL" clId="{0DDE171E-CDCD-48CD-B39A-B31FF82C48CC}"/>
    <pc:docChg chg="modSld">
      <pc:chgData name="antonoaatanasova" userId="63f01c8f-a50b-4279-b3c6-a33faf65220b" providerId="ADAL" clId="{0DDE171E-CDCD-48CD-B39A-B31FF82C48CC}" dt="2019-11-20T12:36:27.076" v="59" actId="14100"/>
      <pc:docMkLst>
        <pc:docMk/>
      </pc:docMkLst>
      <pc:sldChg chg="modSp">
        <pc:chgData name="antonoaatanasova" userId="63f01c8f-a50b-4279-b3c6-a33faf65220b" providerId="ADAL" clId="{0DDE171E-CDCD-48CD-B39A-B31FF82C48CC}" dt="2019-11-20T12:24:12.413" v="3" actId="27636"/>
        <pc:sldMkLst>
          <pc:docMk/>
          <pc:sldMk cId="211063887" sldId="274"/>
        </pc:sldMkLst>
        <pc:spChg chg="mod">
          <ac:chgData name="antonoaatanasova" userId="63f01c8f-a50b-4279-b3c6-a33faf65220b" providerId="ADAL" clId="{0DDE171E-CDCD-48CD-B39A-B31FF82C48CC}" dt="2019-11-20T12:24:07.652" v="1" actId="20577"/>
          <ac:spMkLst>
            <pc:docMk/>
            <pc:sldMk cId="211063887" sldId="274"/>
            <ac:spMk id="2" creationId="{37F91798-9AD5-4209-8887-958029548481}"/>
          </ac:spMkLst>
        </pc:spChg>
        <pc:picChg chg="mod">
          <ac:chgData name="antonoaatanasova" userId="63f01c8f-a50b-4279-b3c6-a33faf65220b" providerId="ADAL" clId="{0DDE171E-CDCD-48CD-B39A-B31FF82C48CC}" dt="2019-11-20T12:24:12.413" v="3" actId="27636"/>
          <ac:picMkLst>
            <pc:docMk/>
            <pc:sldMk cId="211063887" sldId="274"/>
            <ac:picMk id="13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25:05.296" v="17" actId="20577"/>
        <pc:sldMkLst>
          <pc:docMk/>
          <pc:sldMk cId="3699630846" sldId="276"/>
        </pc:sldMkLst>
        <pc:spChg chg="mod">
          <ac:chgData name="antonoaatanasova" userId="63f01c8f-a50b-4279-b3c6-a33faf65220b" providerId="ADAL" clId="{0DDE171E-CDCD-48CD-B39A-B31FF82C48CC}" dt="2019-11-20T12:25:05.296" v="17" actId="20577"/>
          <ac:spMkLst>
            <pc:docMk/>
            <pc:sldMk cId="3699630846" sldId="276"/>
            <ac:spMk id="444419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6:27.076" v="59" actId="14100"/>
        <pc:sldMkLst>
          <pc:docMk/>
          <pc:sldMk cId="928238961" sldId="349"/>
        </pc:sldMkLst>
        <pc:spChg chg="mod">
          <ac:chgData name="antonoaatanasova" userId="63f01c8f-a50b-4279-b3c6-a33faf65220b" providerId="ADAL" clId="{0DDE171E-CDCD-48CD-B39A-B31FF82C48CC}" dt="2019-11-20T12:36:27.076" v="59" actId="14100"/>
          <ac:spMkLst>
            <pc:docMk/>
            <pc:sldMk cId="928238961" sldId="349"/>
            <ac:spMk id="14" creationId="{0E49D336-45B6-44D3-97C4-E28F8DEA2022}"/>
          </ac:spMkLst>
        </pc:spChg>
      </pc:sldChg>
      <pc:sldChg chg="modSp">
        <pc:chgData name="antonoaatanasova" userId="63f01c8f-a50b-4279-b3c6-a33faf65220b" providerId="ADAL" clId="{0DDE171E-CDCD-48CD-B39A-B31FF82C48CC}" dt="2019-11-20T12:25:26.104" v="18" actId="404"/>
        <pc:sldMkLst>
          <pc:docMk/>
          <pc:sldMk cId="1992452297" sldId="492"/>
        </pc:sldMkLst>
        <pc:spChg chg="mod">
          <ac:chgData name="antonoaatanasova" userId="63f01c8f-a50b-4279-b3c6-a33faf65220b" providerId="ADAL" clId="{0DDE171E-CDCD-48CD-B39A-B31FF82C48CC}" dt="2019-11-20T12:25:26.104" v="18" actId="404"/>
          <ac:spMkLst>
            <pc:docMk/>
            <pc:sldMk cId="1992452297" sldId="492"/>
            <ac:spMk id="8" creationId="{AA287FCE-0667-4256-B6C3-85EEA9B9995C}"/>
          </ac:spMkLst>
        </pc:spChg>
      </pc:sldChg>
      <pc:sldChg chg="modSp">
        <pc:chgData name="antonoaatanasova" userId="63f01c8f-a50b-4279-b3c6-a33faf65220b" providerId="ADAL" clId="{0DDE171E-CDCD-48CD-B39A-B31FF82C48CC}" dt="2019-11-20T12:30:13.295" v="27" actId="12"/>
        <pc:sldMkLst>
          <pc:docMk/>
          <pc:sldMk cId="2917864897" sldId="511"/>
        </pc:sldMkLst>
        <pc:spChg chg="mod">
          <ac:chgData name="antonoaatanasova" userId="63f01c8f-a50b-4279-b3c6-a33faf65220b" providerId="ADAL" clId="{0DDE171E-CDCD-48CD-B39A-B31FF82C48CC}" dt="2019-11-20T12:30:13.295" v="27" actId="12"/>
          <ac:spMkLst>
            <pc:docMk/>
            <pc:sldMk cId="2917864897" sldId="511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1:00.561" v="30" actId="1076"/>
        <pc:sldMkLst>
          <pc:docMk/>
          <pc:sldMk cId="80098761" sldId="513"/>
        </pc:sldMkLst>
        <pc:spChg chg="mod">
          <ac:chgData name="antonoaatanasova" userId="63f01c8f-a50b-4279-b3c6-a33faf65220b" providerId="ADAL" clId="{0DDE171E-CDCD-48CD-B39A-B31FF82C48CC}" dt="2019-11-20T12:30:54.979" v="29" actId="14100"/>
          <ac:spMkLst>
            <pc:docMk/>
            <pc:sldMk cId="80098761" sldId="513"/>
            <ac:spMk id="5" creationId="{00000000-0000-0000-0000-000000000000}"/>
          </ac:spMkLst>
        </pc:spChg>
        <pc:picChg chg="mod">
          <ac:chgData name="antonoaatanasova" userId="63f01c8f-a50b-4279-b3c6-a33faf65220b" providerId="ADAL" clId="{0DDE171E-CDCD-48CD-B39A-B31FF82C48CC}" dt="2019-11-20T12:31:00.561" v="30" actId="1076"/>
          <ac:picMkLst>
            <pc:docMk/>
            <pc:sldMk cId="80098761" sldId="513"/>
            <ac:picMk id="6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32:15.646" v="36"/>
        <pc:sldMkLst>
          <pc:docMk/>
          <pc:sldMk cId="2395507461" sldId="516"/>
        </pc:sldMkLst>
        <pc:spChg chg="mod">
          <ac:chgData name="antonoaatanasova" userId="63f01c8f-a50b-4279-b3c6-a33faf65220b" providerId="ADAL" clId="{0DDE171E-CDCD-48CD-B39A-B31FF82C48CC}" dt="2019-11-20T12:32:15.646" v="36"/>
          <ac:spMkLst>
            <pc:docMk/>
            <pc:sldMk cId="2395507461" sldId="516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2:29.497" v="37" actId="403"/>
        <pc:sldMkLst>
          <pc:docMk/>
          <pc:sldMk cId="1172953624" sldId="517"/>
        </pc:sldMkLst>
        <pc:spChg chg="mod">
          <ac:chgData name="antonoaatanasova" userId="63f01c8f-a50b-4279-b3c6-a33faf65220b" providerId="ADAL" clId="{0DDE171E-CDCD-48CD-B39A-B31FF82C48CC}" dt="2019-11-20T12:32:29.497" v="37" actId="403"/>
          <ac:spMkLst>
            <pc:docMk/>
            <pc:sldMk cId="1172953624" sldId="517"/>
            <ac:spMk id="7" creationId="{00000000-0000-0000-0000-000000000000}"/>
          </ac:spMkLst>
        </pc:spChg>
      </pc:sldChg>
      <pc:sldChg chg="modSp modAnim">
        <pc:chgData name="antonoaatanasova" userId="63f01c8f-a50b-4279-b3c6-a33faf65220b" providerId="ADAL" clId="{0DDE171E-CDCD-48CD-B39A-B31FF82C48CC}" dt="2019-11-20T12:33:36.943" v="52" actId="207"/>
        <pc:sldMkLst>
          <pc:docMk/>
          <pc:sldMk cId="2485392736" sldId="518"/>
        </pc:sldMkLst>
        <pc:spChg chg="mod">
          <ac:chgData name="antonoaatanasova" userId="63f01c8f-a50b-4279-b3c6-a33faf65220b" providerId="ADAL" clId="{0DDE171E-CDCD-48CD-B39A-B31FF82C48CC}" dt="2019-11-20T12:33:36.943" v="52" actId="207"/>
          <ac:spMkLst>
            <pc:docMk/>
            <pc:sldMk cId="2485392736" sldId="518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5:58.188" v="56" actId="207"/>
        <pc:sldMkLst>
          <pc:docMk/>
          <pc:sldMk cId="861117895" sldId="520"/>
        </pc:sldMkLst>
        <pc:spChg chg="mod">
          <ac:chgData name="antonoaatanasova" userId="63f01c8f-a50b-4279-b3c6-a33faf65220b" providerId="ADAL" clId="{0DDE171E-CDCD-48CD-B39A-B31FF82C48CC}" dt="2019-11-20T12:35:58.188" v="56" actId="207"/>
          <ac:spMkLst>
            <pc:docMk/>
            <pc:sldMk cId="861117895" sldId="52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0732314-CBBD-4598-95EF-8E73C10C64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48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8CECB-90DD-4223-A6C8-CA73176CF5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237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6DA70F-5E3E-458A-8928-83CA71FF7D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15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1909F1-C483-4F3F-A629-61796C6C7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32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1B36DD-FD63-4591-B88A-402B495938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545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80E744-A54D-4E92-8623-4CCE206E93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2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5E610A95-2E66-4EC3-AD7E-737A26C9B7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BA880974-3BC4-4D18-9DD4-65E2CF69B2A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1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BEF5AE6-DBE7-4523-9B37-9DA1765B107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3ED24A54-9C0E-4D32-B603-B42C455989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1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3B3EB9F9-FC6E-4767-B402-5CD99C1A5EDD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65486A09-AD21-4825-BD7D-102D853BE226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22580E5B-949E-440F-A457-F16E3E47A679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1BCDBCF6-F426-48B8-BE96-CF2A08460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76B8929D-4FCC-441A-A7D7-530C26FC83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AC73670D-72BE-4B68-99FA-10D7499B3E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742D7276-8955-4C75-B9E0-3C2FD8593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7C409C4B-CAC2-4F3B-8B04-157ACFD06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004E5433-D87A-4B0F-B9D7-BB00F0EA6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1E22639B-6CC1-4708-BD7D-AE66030EA2F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EAF16F88-3F36-43FA-9273-265794CD9B5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744D9D3E-5145-4A7B-9F53-F9E09DAB838A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12EF63F3-2E65-4B51-AF06-0D47F601EFC4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6B53D627-9FCE-4A1C-B4C5-47B56246A328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CC5357C7-1FF3-4E20-A063-699B31A6427D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C8C19C2C-A355-41C0-8271-9D27385F17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B9BACD2B-0FD7-4143-B724-025299DD487E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38AD5928-0445-4CCD-8091-7DEC141F6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2B9CC7AF-2CB7-4873-B731-926D5FB16A3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5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1A559C4E-4A4C-48AB-95BC-F8AD0DA7EE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19C86F28-4169-4BF6-AAAF-8CF5DBF76F9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DE6B3092-6801-4801-9B74-1CB15E4B731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0E1BE4E7-8C93-4892-9883-781AB1FF4E81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0AD4F726-5788-4FEB-B4D9-5007307D5A9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4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96836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6EB3F304-1A74-4ACD-9640-D2E866EFFA9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298DA9A3-1E63-4188-A94E-E24534D68E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8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9DF7141-DD21-46A8-976D-020494D5D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9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7E756EDD-C371-4E7E-B5CB-D26577C4B8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3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D8805BE1-657B-47E8-888C-68BF311C626F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2E5AEE1D-4327-46A2-88B6-61C51B8B43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25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B1D0C337-9877-4271-8D5A-58025208597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194A760E-8648-4C43-8DBD-50E49E9EE5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0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C84E115E-84F9-41D6-8724-792C59A5D6F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45A58F1D-33C9-4128-9F62-E3D66841B2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5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A521969-1E31-4A79-AB86-E65F9380D40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7467F9E-0723-4E4D-8A89-9301723FAC0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9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3E499AB-4A71-4A14-A9EA-A17D0F364B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7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and Integration Testing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25DE61C-1A8F-4FC0-8508-4AB17682A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1836368"/>
            <a:ext cx="1720780" cy="1720780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A210FA7-D9AF-4E5C-89CA-3C639545ED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45" y="3205909"/>
            <a:ext cx="1720780" cy="17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E99EDF-B624-4554-B177-918EF78EF1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1625" y="1121143"/>
            <a:ext cx="5258685" cy="5546589"/>
          </a:xfrm>
        </p:spPr>
        <p:txBody>
          <a:bodyPr/>
          <a:lstStyle/>
          <a:p>
            <a:r>
              <a:rPr lang="en-US" dirty="0"/>
              <a:t>All tests in the tests.py file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40F650-A0E3-4E94-8FB5-3D52C955A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0B1612-264B-4733-A611-3C170E9B1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C4BE41-C65D-4984-886E-55A1B25B46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2"/>
          <a:stretch/>
        </p:blipFill>
        <p:spPr>
          <a:xfrm>
            <a:off x="2148255" y="2118458"/>
            <a:ext cx="1752600" cy="2621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6CA94F7-BE35-44A8-A568-BE91A5D6945A}"/>
              </a:ext>
            </a:extLst>
          </p:cNvPr>
          <p:cNvSpPr txBox="1">
            <a:spLocks/>
          </p:cNvSpPr>
          <p:nvPr/>
        </p:nvSpPr>
        <p:spPr>
          <a:xfrm>
            <a:off x="6627328" y="1121143"/>
            <a:ext cx="5258685" cy="554658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tests in a tests folder</a:t>
            </a:r>
            <a:endParaRPr lang="bg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5C1DA3-141D-4C81-9E65-8979D2A98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940" y="2079924"/>
            <a:ext cx="2314575" cy="3629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BB1261C5-A707-4DCA-9D01-08620319B427}"/>
              </a:ext>
            </a:extLst>
          </p:cNvPr>
          <p:cNvSpPr/>
          <p:nvPr/>
        </p:nvSpPr>
        <p:spPr bwMode="auto">
          <a:xfrm>
            <a:off x="4064003" y="2711937"/>
            <a:ext cx="2696307" cy="992553"/>
          </a:xfrm>
          <a:prstGeom prst="wedgeRoundRectCallout">
            <a:avLst>
              <a:gd name="adj1" fmla="val -65618"/>
              <a:gd name="adj2" fmla="val 655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tests.py file for each app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C31D9E7C-85FD-4480-81B9-58B01390FAF4}"/>
              </a:ext>
            </a:extLst>
          </p:cNvPr>
          <p:cNvSpPr/>
          <p:nvPr/>
        </p:nvSpPr>
        <p:spPr bwMode="auto">
          <a:xfrm>
            <a:off x="9580563" y="1926652"/>
            <a:ext cx="2163897" cy="1691865"/>
          </a:xfrm>
          <a:prstGeom prst="wedgeRoundRectCallout">
            <a:avLst>
              <a:gd name="adj1" fmla="val -80064"/>
              <a:gd name="adj2" fmla="val 113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tests folder and separate the code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697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A6AAE4A6-303E-48BA-BB24-AEB17D17159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From a software developer</a:t>
            </a:r>
            <a:endParaRPr lang="bg-BG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4ABF96E-8C6D-4F9E-A80C-59872003861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should be tested?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1680D8-041A-473F-8541-5E52389A3EA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77638" y="6507163"/>
            <a:ext cx="614362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9" name="Picture 8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FBC84EF0-C641-476C-9C94-8D543DEDE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24" y="1385091"/>
            <a:ext cx="2500618" cy="250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8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D51CE-71E4-4125-8A1E-6CBF771D0A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Put simply, </a:t>
            </a:r>
            <a:r>
              <a:rPr lang="en-US" b="1" dirty="0">
                <a:solidFill>
                  <a:schemeClr val="bg1"/>
                </a:solidFill>
              </a:rPr>
              <a:t>all aspects </a:t>
            </a:r>
            <a:r>
              <a:rPr lang="en-US" dirty="0"/>
              <a:t>of the 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Models/Managers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Forms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Views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Other custom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Except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Built-in code</a:t>
            </a:r>
          </a:p>
          <a:p>
            <a:pPr lvl="2">
              <a:buClr>
                <a:schemeClr val="tx1"/>
              </a:buClr>
            </a:pPr>
            <a:r>
              <a:rPr lang="en-US" dirty="0" err="1"/>
              <a:t>Model.objects.create</a:t>
            </a:r>
            <a:r>
              <a:rPr lang="en-US" dirty="0"/>
              <a:t>(), </a:t>
            </a:r>
            <a:r>
              <a:rPr lang="en-US" dirty="0" err="1"/>
              <a:t>Model.objects.all</a:t>
            </a:r>
            <a:r>
              <a:rPr lang="en-US" dirty="0"/>
              <a:t>(), etc..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Code from third-party libraries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i.e. testing something that comes from a library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57BCE0-857C-4770-B261-7BB62941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be Tested?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803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D51CE-71E4-4125-8A1E-6CBF771D0A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5110" y="1121143"/>
            <a:ext cx="9950124" cy="5546589"/>
          </a:xfrm>
        </p:spPr>
        <p:txBody>
          <a:bodyPr>
            <a:normAutofit/>
          </a:bodyPr>
          <a:lstStyle/>
          <a:p>
            <a:r>
              <a:rPr lang="en-US" dirty="0"/>
              <a:t>Testing model definitions is pointless</a:t>
            </a:r>
          </a:p>
          <a:p>
            <a:pPr lvl="1"/>
            <a:r>
              <a:rPr lang="en-US" dirty="0"/>
              <a:t>i.e., if a </a:t>
            </a:r>
            <a:r>
              <a:rPr lang="en-US" b="1" dirty="0" err="1">
                <a:solidFill>
                  <a:schemeClr val="bg1"/>
                </a:solidFill>
              </a:rPr>
              <a:t>CharField</a:t>
            </a:r>
            <a:r>
              <a:rPr lang="en-US" dirty="0"/>
              <a:t> is saved as a </a:t>
            </a:r>
            <a:r>
              <a:rPr lang="en-US" b="1" dirty="0">
                <a:solidFill>
                  <a:schemeClr val="bg1"/>
                </a:solidFill>
              </a:rPr>
              <a:t>varchar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</a:p>
          <a:p>
            <a:r>
              <a:rPr lang="en-US" dirty="0"/>
              <a:t>In models the only thing that should be tested is the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</a:p>
          <a:p>
            <a:pPr lvl="1"/>
            <a:r>
              <a:rPr lang="en-US" dirty="0"/>
              <a:t>Except built-in validators</a:t>
            </a:r>
          </a:p>
          <a:p>
            <a:pPr lvl="1"/>
            <a:r>
              <a:rPr lang="en-US" dirty="0"/>
              <a:t>i.e., providing invalid data should fail the test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57BCE0-857C-4770-B261-7BB62941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Models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153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B379E-228A-42D3-A7D9-FF8C48EEAE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500" y="1330263"/>
            <a:ext cx="11811000" cy="2912758"/>
          </a:xfrm>
        </p:spPr>
        <p:txBody>
          <a:bodyPr/>
          <a:lstStyle/>
          <a:p>
            <a:r>
              <a:rPr lang="en-US" dirty="0"/>
              <a:t>class Profile(</a:t>
            </a:r>
            <a:r>
              <a:rPr lang="en-US" dirty="0" err="1"/>
              <a:t>models.Model</a:t>
            </a:r>
            <a:r>
              <a:rPr lang="en-US" dirty="0"/>
              <a:t>):</a:t>
            </a:r>
          </a:p>
          <a:p>
            <a:r>
              <a:rPr lang="en-US" dirty="0"/>
              <a:t>    name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=30)</a:t>
            </a:r>
          </a:p>
          <a:p>
            <a:r>
              <a:rPr lang="en-US" dirty="0"/>
              <a:t>    age = </a:t>
            </a:r>
            <a:r>
              <a:rPr lang="en-US" dirty="0" err="1"/>
              <a:t>models.IntegerField</a:t>
            </a:r>
            <a:r>
              <a:rPr lang="en-US" dirty="0"/>
              <a:t>(validators=(</a:t>
            </a:r>
          </a:p>
          <a:p>
            <a:r>
              <a:rPr lang="en-US" dirty="0"/>
              <a:t>        </a:t>
            </a:r>
            <a:r>
              <a:rPr lang="en-US" dirty="0" err="1"/>
              <a:t>MinValueValidator</a:t>
            </a:r>
            <a:r>
              <a:rPr lang="en-US" dirty="0"/>
              <a:t>(0),</a:t>
            </a:r>
          </a:p>
          <a:p>
            <a:r>
              <a:rPr lang="en-US" dirty="0"/>
              <a:t>        </a:t>
            </a:r>
            <a:r>
              <a:rPr lang="en-US" dirty="0" err="1"/>
              <a:t>MaxValueValidator</a:t>
            </a:r>
            <a:r>
              <a:rPr lang="en-US" dirty="0"/>
              <a:t>(150)</a:t>
            </a:r>
          </a:p>
          <a:p>
            <a:r>
              <a:rPr lang="en-US" dirty="0"/>
              <a:t>    ))</a:t>
            </a:r>
          </a:p>
          <a:p>
            <a:r>
              <a:rPr lang="en-US" dirty="0"/>
              <a:t>    </a:t>
            </a:r>
            <a:r>
              <a:rPr lang="en-US" dirty="0" err="1"/>
              <a:t>egn</a:t>
            </a:r>
            <a:r>
              <a:rPr lang="en-US" dirty="0"/>
              <a:t>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=10, validators=[</a:t>
            </a:r>
            <a:r>
              <a:rPr lang="en-US" dirty="0" err="1"/>
              <a:t>egn_validator</a:t>
            </a:r>
            <a:r>
              <a:rPr lang="en-US" dirty="0"/>
              <a:t>])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57BCE0-857C-4770-B261-7BB62941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Models</a:t>
            </a:r>
            <a:endParaRPr lang="bg-BG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C897125D-9C7F-4703-BA1C-82851EEF9B36}"/>
              </a:ext>
            </a:extLst>
          </p:cNvPr>
          <p:cNvSpPr txBox="1">
            <a:spLocks/>
          </p:cNvSpPr>
          <p:nvPr/>
        </p:nvSpPr>
        <p:spPr>
          <a:xfrm>
            <a:off x="380903" y="4359179"/>
            <a:ext cx="11811097" cy="1973160"/>
          </a:xfrm>
          <a:prstGeom prst="rect">
            <a:avLst/>
          </a:prstGeom>
        </p:spPr>
        <p:txBody>
          <a:bodyPr vert="horz" lIns="108000" tIns="36000" rIns="108000" bIns="36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Testing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age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pointless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They use </a:t>
            </a:r>
            <a:r>
              <a:rPr lang="en-US" b="1" dirty="0">
                <a:solidFill>
                  <a:schemeClr val="bg1"/>
                </a:solidFill>
              </a:rPr>
              <a:t>built-in validators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Only </a:t>
            </a:r>
            <a:r>
              <a:rPr lang="en-US" b="1" dirty="0" err="1">
                <a:solidFill>
                  <a:schemeClr val="bg1"/>
                </a:solidFill>
              </a:rPr>
              <a:t>egn</a:t>
            </a:r>
            <a:r>
              <a:rPr lang="en-US" dirty="0"/>
              <a:t> should be </a:t>
            </a:r>
            <a:r>
              <a:rPr lang="en-US" b="1" dirty="0">
                <a:solidFill>
                  <a:schemeClr val="bg1"/>
                </a:solidFill>
              </a:rPr>
              <a:t>tested</a:t>
            </a:r>
          </a:p>
        </p:txBody>
      </p:sp>
    </p:spTree>
    <p:extLst>
      <p:ext uri="{BB962C8B-B14F-4D97-AF65-F5344CB8AC3E}">
        <p14:creationId xmlns:p14="http://schemas.microsoft.com/office/powerpoint/2010/main" val="343131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52D7FB-90C4-48A9-952A-09748935C9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Models are tested as follows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57BCE0-857C-4770-B261-7BB62941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Models</a:t>
            </a:r>
            <a:endParaRPr lang="bg-BG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779C3D-E077-47BC-A51D-455FFF31AD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6543" y="1959990"/>
            <a:ext cx="5691032" cy="3374743"/>
          </a:xfrm>
        </p:spPr>
        <p:txBody>
          <a:bodyPr/>
          <a:lstStyle/>
          <a:p>
            <a:r>
              <a:rPr lang="en-US" sz="1400" dirty="0"/>
              <a:t>def </a:t>
            </a:r>
            <a:r>
              <a:rPr lang="en-US" sz="1400" dirty="0" err="1"/>
              <a:t>test_profileCreate_whenInvalidEgn_shouldRaise</a:t>
            </a:r>
            <a:r>
              <a:rPr lang="en-US" sz="1400" dirty="0"/>
              <a:t>(self):</a:t>
            </a:r>
          </a:p>
          <a:p>
            <a:r>
              <a:rPr lang="en-US" sz="1400" dirty="0"/>
              <a:t>    p = Profile(</a:t>
            </a:r>
          </a:p>
          <a:p>
            <a:r>
              <a:rPr lang="en-US" sz="1400" dirty="0"/>
              <a:t>       name='Doncho Minkov',</a:t>
            </a:r>
          </a:p>
          <a:p>
            <a:r>
              <a:rPr lang="en-US" sz="1400" dirty="0"/>
              <a:t>       age=19,</a:t>
            </a:r>
          </a:p>
          <a:p>
            <a:r>
              <a:rPr lang="en-US" sz="1400" dirty="0"/>
              <a:t>       </a:t>
            </a:r>
            <a:r>
              <a:rPr lang="en-US" sz="1400" dirty="0" err="1"/>
              <a:t>egn</a:t>
            </a:r>
            <a:r>
              <a:rPr lang="en-US" sz="1400" dirty="0"/>
              <a:t>='89062a1234'</a:t>
            </a:r>
          </a:p>
          <a:p>
            <a:r>
              <a:rPr lang="en-US" sz="1400" dirty="0"/>
              <a:t>    )</a:t>
            </a:r>
          </a:p>
          <a:p>
            <a:endParaRPr lang="en-US" sz="1400" dirty="0"/>
          </a:p>
          <a:p>
            <a:r>
              <a:rPr lang="en-US" sz="1400" dirty="0"/>
              <a:t>    try: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p.full_clean</a:t>
            </a:r>
            <a:r>
              <a:rPr lang="en-US" sz="1400" dirty="0"/>
              <a:t>()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p.save</a:t>
            </a:r>
            <a:r>
              <a:rPr lang="en-US" sz="1400" dirty="0"/>
              <a:t>()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self.fail</a:t>
            </a:r>
            <a:r>
              <a:rPr lang="en-US" sz="1400" dirty="0"/>
              <a:t>()</a:t>
            </a:r>
          </a:p>
          <a:p>
            <a:r>
              <a:rPr lang="en-US" sz="1400" dirty="0"/>
              <a:t>    except </a:t>
            </a:r>
            <a:r>
              <a:rPr lang="en-US" sz="1400" dirty="0" err="1"/>
              <a:t>ValidationError</a:t>
            </a:r>
            <a:r>
              <a:rPr lang="en-US" sz="1400" dirty="0"/>
              <a:t> as ex: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self.assertIsNotNone</a:t>
            </a:r>
            <a:r>
              <a:rPr lang="en-US" sz="1400" dirty="0"/>
              <a:t>(ex)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FE46C21-8778-4654-A2A8-10A107B673FF}"/>
              </a:ext>
            </a:extLst>
          </p:cNvPr>
          <p:cNvSpPr txBox="1">
            <a:spLocks/>
          </p:cNvSpPr>
          <p:nvPr/>
        </p:nvSpPr>
        <p:spPr>
          <a:xfrm>
            <a:off x="6213663" y="1959990"/>
            <a:ext cx="5787836" cy="3374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def </a:t>
            </a:r>
            <a:r>
              <a:rPr lang="en-US" sz="1400" dirty="0" err="1"/>
              <a:t>test_profileCreate_whenValidEgn_shouldCreateIt</a:t>
            </a:r>
            <a:r>
              <a:rPr lang="en-US" sz="1400" dirty="0"/>
              <a:t>(self):</a:t>
            </a:r>
          </a:p>
          <a:p>
            <a:r>
              <a:rPr lang="en-US" sz="1400" dirty="0"/>
              <a:t>    p = Profile(</a:t>
            </a:r>
          </a:p>
          <a:p>
            <a:r>
              <a:rPr lang="en-US" sz="1400" dirty="0"/>
              <a:t>       name='Doncho Minkov',</a:t>
            </a:r>
          </a:p>
          <a:p>
            <a:r>
              <a:rPr lang="en-US" sz="1400" dirty="0"/>
              <a:t>       age=19,</a:t>
            </a:r>
          </a:p>
          <a:p>
            <a:r>
              <a:rPr lang="en-US" sz="1400" dirty="0"/>
              <a:t>       </a:t>
            </a:r>
            <a:r>
              <a:rPr lang="en-US" sz="1400" dirty="0" err="1"/>
              <a:t>egn</a:t>
            </a:r>
            <a:r>
              <a:rPr lang="en-US" sz="1400" dirty="0"/>
              <a:t>='8906221234'</a:t>
            </a:r>
          </a:p>
          <a:p>
            <a:r>
              <a:rPr lang="en-US" sz="1400" dirty="0"/>
              <a:t>    )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p.full_clean</a:t>
            </a:r>
            <a:r>
              <a:rPr lang="en-US" sz="1400" dirty="0"/>
              <a:t>()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p.save</a:t>
            </a:r>
            <a:r>
              <a:rPr lang="en-US" sz="1400" dirty="0"/>
              <a:t>()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self.assertIsNotNone</a:t>
            </a:r>
            <a:r>
              <a:rPr lang="en-US" sz="1400" dirty="0"/>
              <a:t>(p)</a:t>
            </a:r>
          </a:p>
        </p:txBody>
      </p:sp>
    </p:spTree>
    <p:extLst>
      <p:ext uri="{BB962C8B-B14F-4D97-AF65-F5344CB8AC3E}">
        <p14:creationId xmlns:p14="http://schemas.microsoft.com/office/powerpoint/2010/main" val="14748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F9B681-D62B-465F-A95D-3CC2EB777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16CCB-0A9E-41E0-A24C-D87655AEF1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Testing forms is pretty much the same as </a:t>
            </a:r>
            <a:r>
              <a:rPr lang="en-US" b="1" dirty="0">
                <a:solidFill>
                  <a:schemeClr val="bg1"/>
                </a:solidFill>
              </a:rPr>
              <a:t>testing models</a:t>
            </a:r>
          </a:p>
          <a:p>
            <a:pPr lvl="1"/>
            <a:r>
              <a:rPr lang="en-US" dirty="0"/>
              <a:t>Only test the 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(your) </a:t>
            </a:r>
            <a:r>
              <a:rPr lang="en-US" b="1" dirty="0">
                <a:solidFill>
                  <a:schemeClr val="bg1"/>
                </a:solidFill>
              </a:rPr>
              <a:t>logic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3385CA-35B3-447C-8DA6-43A96426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Forms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332B74-602E-4237-B827-2D78189E6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9886" y="3166409"/>
            <a:ext cx="4230000" cy="30501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latin typeface="Consolas" pitchFamily="49" charset="0"/>
                <a:cs typeface="Consolas" pitchFamily="49" charset="0"/>
              </a:rPr>
              <a:t>def test_profileFormSave_whenValid_xxxx(self):</a:t>
            </a:r>
            <a:br>
              <a:rPr lang="en-US" altLang="en-US" sz="1600" b="1" noProof="1">
                <a:latin typeface="Consolas" pitchFamily="49" charset="0"/>
                <a:cs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  <a:cs typeface="Consolas" pitchFamily="49" charset="0"/>
              </a:rPr>
              <a:t>    data = {</a:t>
            </a:r>
            <a:br>
              <a:rPr lang="en-US" altLang="en-US" sz="1600" b="1" noProof="1">
                <a:latin typeface="Consolas" pitchFamily="49" charset="0"/>
                <a:cs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  <a:cs typeface="Consolas" pitchFamily="49" charset="0"/>
              </a:rPr>
              <a:t>        'name': 'Doncho',</a:t>
            </a:r>
            <a:br>
              <a:rPr lang="en-US" altLang="en-US" sz="1600" b="1" noProof="1">
                <a:latin typeface="Consolas" pitchFamily="49" charset="0"/>
                <a:cs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  <a:cs typeface="Consolas" pitchFamily="49" charset="0"/>
              </a:rPr>
              <a:t>        'age': 19,</a:t>
            </a:r>
            <a:br>
              <a:rPr lang="en-US" altLang="en-US" sz="1600" b="1" noProof="1">
                <a:latin typeface="Consolas" pitchFamily="49" charset="0"/>
                <a:cs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  <a:cs typeface="Consolas" pitchFamily="49" charset="0"/>
              </a:rPr>
              <a:t>        'egn': '8906221234',</a:t>
            </a:r>
            <a:br>
              <a:rPr lang="en-US" altLang="en-US" sz="1600" b="1" noProof="1">
                <a:latin typeface="Consolas" pitchFamily="49" charset="0"/>
                <a:cs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  <a:cs typeface="Consolas" pitchFamily="49" charset="0"/>
              </a:rPr>
              <a:t>    }</a:t>
            </a:r>
            <a:br>
              <a:rPr lang="en-US" altLang="en-US" sz="1600" b="1" noProof="1">
                <a:latin typeface="Consolas" pitchFamily="49" charset="0"/>
                <a:cs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  <a:cs typeface="Consolas" pitchFamily="49" charset="0"/>
              </a:rPr>
              <a:t>    form = ProfileForm(data)</a:t>
            </a:r>
            <a:br>
              <a:rPr lang="en-US" altLang="en-US" sz="1600" b="1" noProof="1">
                <a:latin typeface="Consolas" pitchFamily="49" charset="0"/>
                <a:cs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  <a:cs typeface="Consolas" pitchFamily="49" charset="0"/>
              </a:rPr>
              <a:t>    self.assertTrue(form.is_valid())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AB5775-69A8-4988-9034-7091CBF7B5B2}"/>
              </a:ext>
            </a:extLst>
          </p:cNvPr>
          <p:cNvSpPr/>
          <p:nvPr/>
        </p:nvSpPr>
        <p:spPr>
          <a:xfrm>
            <a:off x="6930617" y="3166409"/>
            <a:ext cx="4485263" cy="30501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altLang="en-US" sz="1600" b="1" noProof="1">
                <a:latin typeface="Consolas" pitchFamily="49" charset="0"/>
              </a:rPr>
              <a:t>def test_profileFormSave_whenInvalid_xxxx(self):</a:t>
            </a:r>
            <a:br>
              <a:rPr lang="en-US" altLang="en-US" sz="1600" b="1" noProof="1">
                <a:latin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</a:rPr>
              <a:t>    data = {</a:t>
            </a:r>
            <a:br>
              <a:rPr lang="en-US" altLang="en-US" sz="1600" b="1" noProof="1">
                <a:latin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</a:rPr>
              <a:t>        'name': 'Doncho',</a:t>
            </a:r>
            <a:br>
              <a:rPr lang="en-US" altLang="en-US" sz="1600" b="1" noProof="1">
                <a:latin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</a:rPr>
              <a:t>        'age': 19,</a:t>
            </a:r>
            <a:br>
              <a:rPr lang="en-US" altLang="en-US" sz="1600" b="1" noProof="1">
                <a:latin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</a:rPr>
              <a:t>        'egn': '89062a1234',</a:t>
            </a:r>
            <a:br>
              <a:rPr lang="en-US" altLang="en-US" sz="1600" b="1" noProof="1">
                <a:latin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</a:rPr>
              <a:t>    }</a:t>
            </a:r>
            <a:br>
              <a:rPr lang="en-US" altLang="en-US" sz="1600" b="1" noProof="1">
                <a:latin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</a:rPr>
              <a:t>    form = ProfileForm(data)</a:t>
            </a:r>
            <a:br>
              <a:rPr lang="en-US" altLang="en-US" sz="1600" b="1" noProof="1">
                <a:latin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</a:rPr>
              <a:t/>
            </a:r>
            <a:br>
              <a:rPr lang="en-US" altLang="en-US" sz="1600" b="1" noProof="1">
                <a:latin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</a:rPr>
              <a:t>    self.assertFalse(form.is_valid())</a:t>
            </a:r>
            <a:endParaRPr lang="en-US" sz="16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82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385943-B698-4923-B70C-3B8B94ECD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CF42-0F3E-4809-8B87-1C88CDE56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Views are tested using a </a:t>
            </a:r>
            <a:r>
              <a:rPr lang="en-US" b="1" dirty="0">
                <a:solidFill>
                  <a:schemeClr val="bg1"/>
                </a:solidFill>
              </a:rPr>
              <a:t>test client</a:t>
            </a:r>
          </a:p>
          <a:p>
            <a:pPr lvl="1"/>
            <a:r>
              <a:rPr lang="en-US" dirty="0"/>
              <a:t>"Sends" </a:t>
            </a:r>
            <a:r>
              <a:rPr lang="en-US" b="1" dirty="0">
                <a:solidFill>
                  <a:schemeClr val="bg1"/>
                </a:solidFill>
              </a:rPr>
              <a:t>requests to your views </a:t>
            </a:r>
            <a:r>
              <a:rPr lang="en-US" dirty="0"/>
              <a:t>by URL</a:t>
            </a:r>
          </a:p>
          <a:p>
            <a:pPr lvl="1"/>
            <a:r>
              <a:rPr lang="en-US" dirty="0"/>
              <a:t>Asserts templates, context, redirects, status code</a:t>
            </a:r>
          </a:p>
          <a:p>
            <a:pPr lvl="1"/>
            <a:r>
              <a:rPr lang="en-US" dirty="0"/>
              <a:t>Logins user and </a:t>
            </a:r>
            <a:r>
              <a:rPr lang="en-US" b="1" dirty="0">
                <a:solidFill>
                  <a:schemeClr val="bg1"/>
                </a:solidFill>
              </a:rPr>
              <a:t>persist session</a:t>
            </a:r>
          </a:p>
          <a:p>
            <a:pPr lvl="2"/>
            <a:r>
              <a:rPr lang="en-US" dirty="0"/>
              <a:t>This for the next course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69F4AD-D70F-43F0-916C-25C415C3F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C6E9FBB-C8C1-4984-A013-94BC835AA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000" y="4690250"/>
            <a:ext cx="9887030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altLang="en-US" sz="2400" b="1" dirty="0">
                <a:latin typeface="Consolas" pitchFamily="49" charset="0"/>
              </a:rPr>
              <a:t>class </a:t>
            </a:r>
            <a:r>
              <a:rPr lang="en-US" altLang="en-US" sz="2400" b="1" dirty="0" err="1">
                <a:latin typeface="Consolas" pitchFamily="49" charset="0"/>
              </a:rPr>
              <a:t>ProfileViewTests</a:t>
            </a:r>
            <a:r>
              <a:rPr lang="en-US" altLang="en-US" sz="2400" b="1" dirty="0">
                <a:latin typeface="Consolas" pitchFamily="49" charset="0"/>
              </a:rPr>
              <a:t>(</a:t>
            </a:r>
            <a:r>
              <a:rPr lang="en-US" altLang="en-US" sz="2400" b="1" dirty="0" err="1">
                <a:latin typeface="Consolas" pitchFamily="49" charset="0"/>
              </a:rPr>
              <a:t>TestCase</a:t>
            </a:r>
            <a:r>
              <a:rPr lang="en-US" altLang="en-US" sz="2400" b="1" dirty="0">
                <a:latin typeface="Consolas" pitchFamily="49" charset="0"/>
              </a:rPr>
              <a:t>):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def </a:t>
            </a:r>
            <a:r>
              <a:rPr lang="en-US" altLang="en-US" sz="2400" b="1" dirty="0" err="1">
                <a:latin typeface="Consolas" pitchFamily="49" charset="0"/>
              </a:rPr>
              <a:t>setUp</a:t>
            </a:r>
            <a:r>
              <a:rPr lang="en-US" altLang="en-US" sz="2400" b="1" dirty="0">
                <a:latin typeface="Consolas" pitchFamily="49" charset="0"/>
              </a:rPr>
              <a:t>(self) :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    </a:t>
            </a:r>
            <a:r>
              <a:rPr lang="en-US" altLang="en-US" sz="2400" b="1" dirty="0" err="1">
                <a:latin typeface="Consolas" pitchFamily="49" charset="0"/>
              </a:rPr>
              <a:t>self.test_client</a:t>
            </a:r>
            <a:r>
              <a:rPr lang="en-US" altLang="en-US" sz="2400" b="1" dirty="0">
                <a:latin typeface="Consolas" pitchFamily="49" charset="0"/>
              </a:rPr>
              <a:t> = Client()</a:t>
            </a:r>
          </a:p>
        </p:txBody>
      </p:sp>
    </p:spTree>
    <p:extLst>
      <p:ext uri="{BB962C8B-B14F-4D97-AF65-F5344CB8AC3E}">
        <p14:creationId xmlns:p14="http://schemas.microsoft.com/office/powerpoint/2010/main" val="82508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F9B681-D62B-465F-A95D-3CC2EB777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16CCB-0A9E-41E0-A24C-D87655AEF1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99579"/>
          </a:xfrm>
        </p:spPr>
        <p:txBody>
          <a:bodyPr>
            <a:spAutoFit/>
          </a:bodyPr>
          <a:lstStyle/>
          <a:p>
            <a:r>
              <a:rPr lang="en-US" dirty="0"/>
              <a:t>Render template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3385CA-35B3-447C-8DA6-43A96426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Views GET Examples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AB5775-69A8-4988-9034-7091CBF7B5B2}"/>
              </a:ext>
            </a:extLst>
          </p:cNvPr>
          <p:cNvSpPr/>
          <p:nvPr/>
        </p:nvSpPr>
        <p:spPr>
          <a:xfrm>
            <a:off x="2261982" y="1934783"/>
            <a:ext cx="8750144" cy="11727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altLang="en-US" sz="2000" b="1" noProof="1">
                <a:latin typeface="Consolas" pitchFamily="49" charset="0"/>
              </a:rPr>
              <a:t>def test_getProfilesIndex_shouldRenderTemplate(self):</a:t>
            </a:r>
          </a:p>
          <a:p>
            <a:pPr defTabSz="1218438">
              <a:lnSpc>
                <a:spcPct val="105000"/>
              </a:lnSpc>
            </a:pPr>
            <a:r>
              <a:rPr lang="en-US" altLang="en-US" sz="2000" b="1" noProof="1">
                <a:latin typeface="Consolas" pitchFamily="49" charset="0"/>
              </a:rPr>
              <a:t>    response = self.test_client.get('')</a:t>
            </a:r>
          </a:p>
          <a:p>
            <a:pPr defTabSz="1218438">
              <a:lnSpc>
                <a:spcPct val="105000"/>
              </a:lnSpc>
            </a:pPr>
            <a:r>
              <a:rPr lang="en-US" altLang="en-US" sz="2000" b="1" noProof="1">
                <a:latin typeface="Consolas" pitchFamily="49" charset="0"/>
              </a:rPr>
              <a:t>    self.assertTemplateUsed(response, 'testing/index.html')</a:t>
            </a:r>
            <a:endParaRPr lang="en-US" sz="2000" b="1" dirty="0">
              <a:latin typeface="Consolas" pitchFamily="49" charset="0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F5F616B-0F7E-44F0-9A78-13E57FE43DCC}"/>
              </a:ext>
            </a:extLst>
          </p:cNvPr>
          <p:cNvSpPr txBox="1">
            <a:spLocks/>
          </p:cNvSpPr>
          <p:nvPr/>
        </p:nvSpPr>
        <p:spPr>
          <a:xfrm>
            <a:off x="1866000" y="3330714"/>
            <a:ext cx="10129234" cy="599579"/>
          </a:xfrm>
          <a:prstGeom prst="rect">
            <a:avLst/>
          </a:prstGeom>
        </p:spPr>
        <p:txBody>
          <a:bodyPr vert="horz" lIns="108000" tIns="36000" rIns="108000" bIns="36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Context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C274D7-1319-452C-BCC9-9571D2F00A53}"/>
              </a:ext>
            </a:extLst>
          </p:cNvPr>
          <p:cNvSpPr/>
          <p:nvPr/>
        </p:nvSpPr>
        <p:spPr>
          <a:xfrm>
            <a:off x="2261982" y="4101253"/>
            <a:ext cx="8750146" cy="1495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altLang="en-US" sz="2000" b="1" noProof="1">
                <a:latin typeface="Consolas" pitchFamily="49" charset="0"/>
              </a:rPr>
              <a:t>def test_getProfilesIndex_shouldReturnCorrectContext(self):</a:t>
            </a:r>
          </a:p>
          <a:p>
            <a:pPr defTabSz="1218438">
              <a:lnSpc>
                <a:spcPct val="105000"/>
              </a:lnSpc>
            </a:pPr>
            <a:r>
              <a:rPr lang="en-US" altLang="en-US" sz="2000" b="1" noProof="1">
                <a:latin typeface="Consolas" pitchFamily="49" charset="0"/>
              </a:rPr>
              <a:t>    response = self.test_client.get('')</a:t>
            </a:r>
          </a:p>
          <a:p>
            <a:pPr defTabSz="1218438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</a:rPr>
              <a:t>    </a:t>
            </a:r>
            <a:r>
              <a:rPr lang="en-US" sz="2000" b="1" dirty="0">
                <a:latin typeface="Consolas" pitchFamily="49" charset="0"/>
              </a:rPr>
              <a:t>profiles = </a:t>
            </a:r>
            <a:r>
              <a:rPr lang="en-US" sz="2000" b="1" dirty="0" err="1">
                <a:latin typeface="Consolas" pitchFamily="49" charset="0"/>
              </a:rPr>
              <a:t>response.context</a:t>
            </a:r>
            <a:r>
              <a:rPr lang="en-US" sz="2000" b="1" dirty="0">
                <a:latin typeface="Consolas" pitchFamily="49" charset="0"/>
              </a:rPr>
              <a:t>['profiles']</a:t>
            </a:r>
          </a:p>
          <a:p>
            <a:pPr defTabSz="1218438">
              <a:lnSpc>
                <a:spcPct val="105000"/>
              </a:lnSpc>
            </a:pPr>
            <a:r>
              <a:rPr lang="en-US" sz="2000" b="1" dirty="0">
                <a:latin typeface="Consolas" pitchFamily="49" charset="0"/>
              </a:rPr>
              <a:t>    </a:t>
            </a:r>
            <a:r>
              <a:rPr lang="en-US" sz="2000" b="1" i="1" dirty="0">
                <a:solidFill>
                  <a:schemeClr val="accent2"/>
                </a:solidFill>
                <a:latin typeface="Consolas" pitchFamily="49" charset="0"/>
              </a:rPr>
              <a:t># regular asserts</a:t>
            </a:r>
          </a:p>
        </p:txBody>
      </p:sp>
    </p:spTree>
    <p:extLst>
      <p:ext uri="{BB962C8B-B14F-4D97-AF65-F5344CB8AC3E}">
        <p14:creationId xmlns:p14="http://schemas.microsoft.com/office/powerpoint/2010/main" val="132533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F9B681-D62B-465F-A95D-3CC2EB777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16CCB-0A9E-41E0-A24C-D87655AEF1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99579"/>
          </a:xfrm>
        </p:spPr>
        <p:txBody>
          <a:bodyPr>
            <a:spAutoFit/>
          </a:bodyPr>
          <a:lstStyle/>
          <a:p>
            <a:r>
              <a:rPr lang="en-US" dirty="0"/>
              <a:t>Render template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3385CA-35B3-447C-8DA6-43A96426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Views POST Examples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AB5775-69A8-4988-9034-7091CBF7B5B2}"/>
              </a:ext>
            </a:extLst>
          </p:cNvPr>
          <p:cNvSpPr/>
          <p:nvPr/>
        </p:nvSpPr>
        <p:spPr>
          <a:xfrm>
            <a:off x="2153829" y="1934783"/>
            <a:ext cx="9841405" cy="28224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altLang="en-US" b="1" noProof="1">
                <a:latin typeface="Consolas" pitchFamily="49" charset="0"/>
              </a:rPr>
              <a:t>def test_profilesIndex_whenValidData_shouldCreateAndRedirectToIndex(self):</a:t>
            </a:r>
          </a:p>
          <a:p>
            <a:pPr defTabSz="1218438">
              <a:lnSpc>
                <a:spcPct val="105000"/>
              </a:lnSpc>
            </a:pPr>
            <a:r>
              <a:rPr lang="en-US" altLang="en-US" b="1" noProof="1">
                <a:latin typeface="Consolas" pitchFamily="49" charset="0"/>
              </a:rPr>
              <a:t>    data = {</a:t>
            </a:r>
          </a:p>
          <a:p>
            <a:pPr defTabSz="1218438">
              <a:lnSpc>
                <a:spcPct val="105000"/>
              </a:lnSpc>
            </a:pPr>
            <a:r>
              <a:rPr lang="en-US" altLang="en-US" b="1" noProof="1">
                <a:latin typeface="Consolas" pitchFamily="49" charset="0"/>
              </a:rPr>
              <a:t>        'name': 'Doncho',</a:t>
            </a:r>
          </a:p>
          <a:p>
            <a:pPr defTabSz="1218438">
              <a:lnSpc>
                <a:spcPct val="105000"/>
              </a:lnSpc>
            </a:pPr>
            <a:r>
              <a:rPr lang="en-US" altLang="en-US" b="1" noProof="1">
                <a:latin typeface="Consolas" pitchFamily="49" charset="0"/>
              </a:rPr>
              <a:t>        'age': 19,</a:t>
            </a:r>
          </a:p>
          <a:p>
            <a:pPr defTabSz="1218438">
              <a:lnSpc>
                <a:spcPct val="105000"/>
              </a:lnSpc>
            </a:pPr>
            <a:r>
              <a:rPr lang="en-US" altLang="en-US" b="1" noProof="1">
                <a:latin typeface="Consolas" pitchFamily="49" charset="0"/>
              </a:rPr>
              <a:t>        'egn': '8906231234',</a:t>
            </a:r>
          </a:p>
          <a:p>
            <a:pPr defTabSz="1218438">
              <a:lnSpc>
                <a:spcPct val="105000"/>
              </a:lnSpc>
            </a:pPr>
            <a:r>
              <a:rPr lang="en-US" altLang="en-US" b="1" noProof="1"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endParaRPr lang="en-US" altLang="en-US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altLang="en-US" b="1" noProof="1">
                <a:latin typeface="Consolas" pitchFamily="49" charset="0"/>
              </a:rPr>
              <a:t>    response = self.test_client.post('/', data)</a:t>
            </a:r>
          </a:p>
          <a:p>
            <a:pPr defTabSz="1218438">
              <a:lnSpc>
                <a:spcPct val="105000"/>
              </a:lnSpc>
            </a:pPr>
            <a:r>
              <a:rPr lang="en-US" altLang="en-US" b="1" noProof="1">
                <a:latin typeface="Consolas" pitchFamily="49" charset="0"/>
              </a:rPr>
              <a:t>    self.assertRedirects(response, '/')</a:t>
            </a:r>
            <a:endParaRPr lang="en-US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53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299604"/>
            <a:ext cx="9049234" cy="5207396"/>
          </a:xfrm>
        </p:spPr>
        <p:txBody>
          <a:bodyPr>
            <a:normAutofit/>
          </a:bodyPr>
          <a:lstStyle/>
          <a:p>
            <a:r>
              <a:rPr lang="en-US" sz="3000" dirty="0"/>
              <a:t>Unit vs. Integration Testing</a:t>
            </a:r>
          </a:p>
          <a:p>
            <a:r>
              <a:rPr lang="en-US" sz="3000" dirty="0"/>
              <a:t>Best Practices</a:t>
            </a:r>
          </a:p>
          <a:p>
            <a:r>
              <a:rPr lang="en-US" sz="3000" dirty="0"/>
              <a:t>Structure</a:t>
            </a:r>
          </a:p>
          <a:p>
            <a:r>
              <a:rPr lang="en-US" sz="3000" dirty="0"/>
              <a:t>Testing Django components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EA473C-B4E7-42F1-97D0-18D6E9ECB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BC3CF92-733F-4E8A-AF8B-2E47C8FC16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68865"/>
          </a:xfrm>
        </p:spPr>
        <p:txBody>
          <a:bodyPr>
            <a:spAutoFit/>
          </a:bodyPr>
          <a:lstStyle/>
          <a:p>
            <a:r>
              <a:rPr lang="en-US" sz="3200" dirty="0"/>
              <a:t>Given the validator: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697614-67F5-47E7-A113-51E6C1B69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B7679C-A4E5-410B-8AF4-16988EB23D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6" y="1830361"/>
            <a:ext cx="9211022" cy="1452337"/>
          </a:xfrm>
        </p:spPr>
        <p:txBody>
          <a:bodyPr/>
          <a:lstStyle/>
          <a:p>
            <a:r>
              <a:rPr lang="en-US" sz="2000" dirty="0"/>
              <a:t>def </a:t>
            </a:r>
            <a:r>
              <a:rPr lang="en-US" sz="2000" dirty="0" err="1"/>
              <a:t>egn_validator</a:t>
            </a:r>
            <a:r>
              <a:rPr lang="en-US" sz="2000" dirty="0"/>
              <a:t>(value: str):</a:t>
            </a:r>
          </a:p>
          <a:p>
            <a:r>
              <a:rPr lang="en-US" sz="2000" dirty="0"/>
              <a:t>    result = all(</a:t>
            </a:r>
            <a:r>
              <a:rPr lang="en-US" sz="2000" dirty="0" err="1"/>
              <a:t>d.isdigit</a:t>
            </a:r>
            <a:r>
              <a:rPr lang="en-US" sz="2000" dirty="0"/>
              <a:t>() for d in value)</a:t>
            </a:r>
          </a:p>
          <a:p>
            <a:r>
              <a:rPr lang="en-US" sz="2000" dirty="0"/>
              <a:t>    if not result:</a:t>
            </a:r>
          </a:p>
          <a:p>
            <a:r>
              <a:rPr lang="en-US" sz="2000" dirty="0"/>
              <a:t>        raise </a:t>
            </a:r>
            <a:r>
              <a:rPr lang="en-US" sz="2000" dirty="0" err="1"/>
              <a:t>ValidationError</a:t>
            </a:r>
            <a:r>
              <a:rPr lang="en-US" sz="2000" dirty="0"/>
              <a:t>('</a:t>
            </a:r>
            <a:r>
              <a:rPr lang="en-US" sz="2000" dirty="0" err="1"/>
              <a:t>Egn</a:t>
            </a:r>
            <a:r>
              <a:rPr lang="en-US" sz="2000" dirty="0"/>
              <a:t> should contain only digits')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B4FAE7-F273-4BA2-9CB4-9607EF9A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Other Code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CDE88BE-7DC0-4640-990D-AFCB7124BFBF}"/>
              </a:ext>
            </a:extLst>
          </p:cNvPr>
          <p:cNvSpPr txBox="1">
            <a:spLocks/>
          </p:cNvSpPr>
          <p:nvPr/>
        </p:nvSpPr>
        <p:spPr>
          <a:xfrm>
            <a:off x="190501" y="3282698"/>
            <a:ext cx="11811097" cy="568865"/>
          </a:xfrm>
          <a:prstGeom prst="rect">
            <a:avLst/>
          </a:prstGeom>
        </p:spPr>
        <p:txBody>
          <a:bodyPr vert="horz" lIns="108000" tIns="36000" rIns="108000" bIns="36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The tests: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E46966F-0F11-4CD6-864F-4E2BC8CDE766}"/>
              </a:ext>
            </a:extLst>
          </p:cNvPr>
          <p:cNvSpPr txBox="1">
            <a:spLocks/>
          </p:cNvSpPr>
          <p:nvPr/>
        </p:nvSpPr>
        <p:spPr>
          <a:xfrm>
            <a:off x="621235" y="3935732"/>
            <a:ext cx="9211023" cy="27886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def </a:t>
            </a:r>
            <a:r>
              <a:rPr lang="en-US" sz="2000" dirty="0" err="1"/>
              <a:t>test_egnValidator_whenAllIsDigit_shouldDoNothing</a:t>
            </a:r>
            <a:r>
              <a:rPr lang="en-US" sz="2000" dirty="0"/>
              <a:t>(self):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egn_validator</a:t>
            </a:r>
            <a:r>
              <a:rPr lang="en-US" sz="2000" dirty="0"/>
              <a:t>('1234567890')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self.assertTrue</a:t>
            </a:r>
            <a:r>
              <a:rPr lang="en-US" sz="2000" dirty="0"/>
              <a:t>(True)</a:t>
            </a:r>
          </a:p>
          <a:p>
            <a:endParaRPr lang="en-US" sz="2000" dirty="0"/>
          </a:p>
          <a:p>
            <a:r>
              <a:rPr lang="en-US" sz="2000" dirty="0"/>
              <a:t>def </a:t>
            </a:r>
            <a:r>
              <a:rPr lang="en-US" sz="2000" dirty="0" err="1"/>
              <a:t>test_egnValidator_whenOneNonDigit_shouldRaise</a:t>
            </a:r>
            <a:r>
              <a:rPr lang="en-US" sz="2000" dirty="0"/>
              <a:t>(self):</a:t>
            </a:r>
          </a:p>
          <a:p>
            <a:r>
              <a:rPr lang="en-US" sz="2000" dirty="0"/>
              <a:t>    with </a:t>
            </a:r>
            <a:r>
              <a:rPr lang="en-US" sz="2000" dirty="0" err="1"/>
              <a:t>self.assertRaises</a:t>
            </a:r>
            <a:r>
              <a:rPr lang="en-US" sz="2000" dirty="0"/>
              <a:t>(</a:t>
            </a:r>
            <a:r>
              <a:rPr lang="en-US" sz="2000" dirty="0" err="1"/>
              <a:t>ValidationError</a:t>
            </a:r>
            <a:r>
              <a:rPr lang="en-US" sz="2000" dirty="0"/>
              <a:t>) as context: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egn_validator</a:t>
            </a:r>
            <a:r>
              <a:rPr lang="en-US" sz="2000" dirty="0"/>
              <a:t>('12345678s0')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self.assertIsNotNone</a:t>
            </a:r>
            <a:r>
              <a:rPr lang="en-US" sz="2000" dirty="0"/>
              <a:t>(</a:t>
            </a:r>
            <a:r>
              <a:rPr lang="en-US" sz="2000" dirty="0" err="1"/>
              <a:t>context.exception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973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2A8B89-142F-4873-9C6F-9C1D924C5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07254-C34C-46C6-8DC3-F6B704E189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6284" y="1121143"/>
            <a:ext cx="10018950" cy="5546589"/>
          </a:xfrm>
        </p:spPr>
        <p:txBody>
          <a:bodyPr>
            <a:normAutofit fontScale="92500"/>
          </a:bodyPr>
          <a:lstStyle/>
          <a:p>
            <a:r>
              <a:rPr lang="en-US" dirty="0"/>
              <a:t>All model, form and view tests are </a:t>
            </a:r>
            <a:r>
              <a:rPr lang="en-US" b="1" dirty="0">
                <a:solidFill>
                  <a:schemeClr val="bg1"/>
                </a:solidFill>
              </a:rPr>
              <a:t>integration</a:t>
            </a:r>
            <a:r>
              <a:rPr lang="en-US" dirty="0"/>
              <a:t> tests</a:t>
            </a:r>
          </a:p>
          <a:p>
            <a:pPr lvl="1"/>
            <a:r>
              <a:rPr lang="en-US" dirty="0"/>
              <a:t>They </a:t>
            </a:r>
            <a:r>
              <a:rPr lang="en-US" b="1" dirty="0">
                <a:solidFill>
                  <a:schemeClr val="bg1"/>
                </a:solidFill>
              </a:rPr>
              <a:t>depend on Django </a:t>
            </a:r>
            <a:r>
              <a:rPr lang="en-US" dirty="0"/>
              <a:t>itself, so making them </a:t>
            </a:r>
            <a:r>
              <a:rPr lang="en-US" b="1" dirty="0">
                <a:solidFill>
                  <a:schemeClr val="bg1"/>
                </a:solidFill>
              </a:rPr>
              <a:t>unit tests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impossible</a:t>
            </a:r>
          </a:p>
          <a:p>
            <a:r>
              <a:rPr lang="en-US" dirty="0"/>
              <a:t>Validation tests can be unit tests</a:t>
            </a:r>
          </a:p>
          <a:p>
            <a:pPr lvl="1"/>
            <a:r>
              <a:rPr lang="en-US" dirty="0"/>
              <a:t>If they </a:t>
            </a:r>
            <a:r>
              <a:rPr lang="en-US" b="1" dirty="0">
                <a:solidFill>
                  <a:schemeClr val="bg1"/>
                </a:solidFill>
              </a:rPr>
              <a:t>do not have </a:t>
            </a:r>
            <a:r>
              <a:rPr lang="en-US" dirty="0"/>
              <a:t>external </a:t>
            </a:r>
            <a:r>
              <a:rPr lang="en-US" b="1" dirty="0">
                <a:solidFill>
                  <a:schemeClr val="bg1"/>
                </a:solidFill>
              </a:rPr>
              <a:t>dependencies</a:t>
            </a:r>
          </a:p>
          <a:p>
            <a:pPr lvl="1"/>
            <a:r>
              <a:rPr lang="en-US" dirty="0"/>
              <a:t>Or if </a:t>
            </a:r>
            <a:r>
              <a:rPr lang="en-US" b="1" dirty="0">
                <a:solidFill>
                  <a:schemeClr val="bg1"/>
                </a:solidFill>
              </a:rPr>
              <a:t>mocking</a:t>
            </a:r>
            <a:r>
              <a:rPr lang="en-US" dirty="0"/>
              <a:t> their </a:t>
            </a:r>
            <a:r>
              <a:rPr lang="en-US" b="1" dirty="0">
                <a:solidFill>
                  <a:schemeClr val="bg1"/>
                </a:solidFill>
              </a:rPr>
              <a:t>external dependencies</a:t>
            </a:r>
          </a:p>
          <a:p>
            <a:r>
              <a:rPr lang="en-US" dirty="0"/>
              <a:t>The </a:t>
            </a:r>
            <a:r>
              <a:rPr lang="en-US" sz="3198" b="1" dirty="0">
                <a:solidFill>
                  <a:schemeClr val="bg1"/>
                </a:solidFill>
              </a:rPr>
              <a:t>bigger the flow </a:t>
            </a:r>
            <a:r>
              <a:rPr lang="en-US" dirty="0"/>
              <a:t>of an integration test, the more unit tests and smaller integration tests become redundant</a:t>
            </a:r>
            <a:endParaRPr lang="bg-BG" dirty="0"/>
          </a:p>
          <a:p>
            <a:pPr lvl="2"/>
            <a:r>
              <a:rPr lang="en-US" dirty="0"/>
              <a:t>i.e., view tests cover forms and models as well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217326-6B66-4A86-9369-262A83A75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Notes</a:t>
            </a:r>
          </a:p>
        </p:txBody>
      </p:sp>
    </p:spTree>
    <p:extLst>
      <p:ext uri="{BB962C8B-B14F-4D97-AF65-F5344CB8AC3E}">
        <p14:creationId xmlns:p14="http://schemas.microsoft.com/office/powerpoint/2010/main" val="161260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48E8E3F1-71E8-41F8-A6AB-1B2EA4DB5FD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Unit Tests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688B251-29EF-4BC9-9193-4072363C2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24023"/>
            <a:ext cx="7811785" cy="5100868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Unit Testing </a:t>
            </a:r>
            <a:r>
              <a:rPr lang="en-US" dirty="0"/>
              <a:t>- isolated tests that test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one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specific function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Integration Testing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- larger tests that focus on user behavior and testing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entire applications</a:t>
            </a:r>
          </a:p>
          <a:p>
            <a:pPr marL="0" indent="0">
              <a:lnSpc>
                <a:spcPct val="130000"/>
              </a:lnSpc>
              <a:buNone/>
            </a:pPr>
            <a:endParaRPr lang="en-US" sz="3400" dirty="0"/>
          </a:p>
          <a:p>
            <a:pPr>
              <a:lnSpc>
                <a:spcPct val="130000"/>
              </a:lnSpc>
            </a:pPr>
            <a:endParaRPr lang="en-US" sz="3400" dirty="0"/>
          </a:p>
          <a:p>
            <a:pPr>
              <a:lnSpc>
                <a:spcPct val="130000"/>
              </a:lnSpc>
            </a:pP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3608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CAE7D1C-5B81-45DE-9EC3-CC4696633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/>
              <a:t>© SoftUni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2193BD-FFB5-47FE-8578-FDA2549D3F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0753D4A-29B6-4134-BE9E-516DC1D1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799B01-201D-434D-AB80-B1CCB96ED3F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Unit vs. Integration Testing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C11141-CCBD-4305-954D-80F6F01113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8" name="Picture 7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6AAD48FF-782A-4B2A-A5C3-F040AEA4F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392" y="1594338"/>
            <a:ext cx="2205215" cy="220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528DCD-7A63-4019-B2E8-246769D7B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950DCD-CA44-4650-9B12-605A966F01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Integration tests</a:t>
            </a:r>
          </a:p>
          <a:p>
            <a:pPr lvl="1"/>
            <a:r>
              <a:rPr lang="en-US" dirty="0"/>
              <a:t>Entire application flow i.e., integration of functions</a:t>
            </a:r>
          </a:p>
          <a:p>
            <a:pPr lvl="1"/>
            <a:r>
              <a:rPr lang="en-US" dirty="0"/>
              <a:t>Slower execution</a:t>
            </a:r>
          </a:p>
          <a:p>
            <a:pPr lvl="1"/>
            <a:r>
              <a:rPr lang="en-US" dirty="0"/>
              <a:t>Less in number</a:t>
            </a:r>
          </a:p>
          <a:p>
            <a:pPr lvl="1"/>
            <a:r>
              <a:rPr lang="en-US" dirty="0"/>
              <a:t>Practical for user stories</a:t>
            </a:r>
          </a:p>
          <a:p>
            <a:pPr lvl="2"/>
            <a:r>
              <a:rPr lang="en-US" dirty="0"/>
              <a:t>User registration</a:t>
            </a:r>
          </a:p>
          <a:p>
            <a:pPr lvl="2"/>
            <a:r>
              <a:rPr lang="en-US" dirty="0"/>
              <a:t>Course signup after payment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8D7425-5D66-4B76-8F95-66DABA8A8B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Unit tests</a:t>
            </a:r>
          </a:p>
          <a:p>
            <a:pPr lvl="1"/>
            <a:r>
              <a:rPr lang="en-US" dirty="0"/>
              <a:t>Isolated code i.e., specific function</a:t>
            </a:r>
          </a:p>
          <a:p>
            <a:pPr lvl="1"/>
            <a:r>
              <a:rPr lang="en-US" dirty="0"/>
              <a:t>Faster execution</a:t>
            </a:r>
          </a:p>
          <a:p>
            <a:pPr lvl="1"/>
            <a:r>
              <a:rPr lang="en-US" dirty="0"/>
              <a:t>More in number</a:t>
            </a:r>
          </a:p>
          <a:p>
            <a:pPr lvl="1"/>
            <a:r>
              <a:rPr lang="en-US" dirty="0"/>
              <a:t>Practical for pure functions</a:t>
            </a:r>
          </a:p>
          <a:p>
            <a:pPr lvl="2"/>
            <a:r>
              <a:rPr lang="en-US" dirty="0"/>
              <a:t>String transformations</a:t>
            </a:r>
          </a:p>
          <a:p>
            <a:pPr lvl="2"/>
            <a:r>
              <a:rPr lang="en-US" dirty="0"/>
              <a:t>Validators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3C3A49-F22F-43EC-9CDD-51FCD3F05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vs Integration tests</a:t>
            </a:r>
          </a:p>
        </p:txBody>
      </p:sp>
    </p:spTree>
    <p:extLst>
      <p:ext uri="{BB962C8B-B14F-4D97-AF65-F5344CB8AC3E}">
        <p14:creationId xmlns:p14="http://schemas.microsoft.com/office/powerpoint/2010/main" val="192218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EAE2F1-CF24-4D24-855F-4B8F42A717C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15CD76-955C-4F31-A1E2-6FF54F4B4A5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pic>
        <p:nvPicPr>
          <p:cNvPr id="10" name="Picture 9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F018B668-9907-4BC5-A703-D87BE75ED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145" y="1305170"/>
            <a:ext cx="2623709" cy="26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4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8C52CB-6B5F-4197-B80F-2C4DF857D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C726B-949A-4B36-905C-0B47365589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6708" y="1121143"/>
            <a:ext cx="9908526" cy="5546589"/>
          </a:xfrm>
        </p:spPr>
        <p:txBody>
          <a:bodyPr/>
          <a:lstStyle/>
          <a:p>
            <a:r>
              <a:rPr lang="en-US" dirty="0"/>
              <a:t>If a piece of code can break, you </a:t>
            </a:r>
            <a:r>
              <a:rPr lang="en-US" b="1" dirty="0">
                <a:solidFill>
                  <a:schemeClr val="bg1"/>
                </a:solidFill>
              </a:rPr>
              <a:t>must test </a:t>
            </a:r>
            <a:r>
              <a:rPr lang="en-US" dirty="0"/>
              <a:t>it</a:t>
            </a:r>
          </a:p>
          <a:p>
            <a:r>
              <a:rPr lang="en-US" dirty="0"/>
              <a:t>Each test should:</a:t>
            </a:r>
          </a:p>
          <a:p>
            <a:pPr lvl="1"/>
            <a:r>
              <a:rPr lang="en-US" dirty="0"/>
              <a:t>Cover only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function (unit) or flow (integration)</a:t>
            </a:r>
          </a:p>
          <a:p>
            <a:pPr lvl="1"/>
            <a:r>
              <a:rPr lang="en-US"/>
              <a:t>Assert </a:t>
            </a:r>
            <a:r>
              <a:rPr lang="en-US" dirty="0"/>
              <a:t>only one case</a:t>
            </a:r>
            <a:endParaRPr lang="bg-BG" dirty="0"/>
          </a:p>
          <a:p>
            <a:r>
              <a:rPr lang="en-US" dirty="0"/>
              <a:t>Keep it </a:t>
            </a:r>
            <a:r>
              <a:rPr lang="en-US" b="1" dirty="0">
                <a:solidFill>
                  <a:schemeClr val="bg1"/>
                </a:solidFill>
              </a:rPr>
              <a:t>simple</a:t>
            </a:r>
          </a:p>
          <a:p>
            <a:r>
              <a:rPr lang="en-US" dirty="0"/>
              <a:t>Arrange, Act, Assert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B0E045-6112-426C-8189-73B93B89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8138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D0AB8B-AC49-4894-A9AE-AC7F51DA04E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F9D732-0B41-4E22-95B6-94750B7B53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pic>
        <p:nvPicPr>
          <p:cNvPr id="8" name="Picture 7" descr="A picture containing drawing, white&#10;&#10;Description automatically generated">
            <a:extLst>
              <a:ext uri="{FF2B5EF4-FFF2-40B4-BE49-F238E27FC236}">
                <a16:creationId xmlns:a16="http://schemas.microsoft.com/office/drawing/2014/main" id="{33BD57CE-7C5A-4EE6-866C-BF00EA26A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351" y="844062"/>
            <a:ext cx="3413064" cy="341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5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D51CE-71E4-4125-8A1E-6CBF771D0A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several ways to write tests</a:t>
            </a:r>
          </a:p>
          <a:p>
            <a:pPr lvl="1"/>
            <a:r>
              <a:rPr lang="en-US" dirty="0"/>
              <a:t>Putting everything 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tests.py</a:t>
            </a:r>
            <a:r>
              <a:rPr lang="en-US" dirty="0"/>
              <a:t> file and grouping tests by what they test (</a:t>
            </a:r>
            <a:r>
              <a:rPr lang="en-US" b="1" dirty="0">
                <a:solidFill>
                  <a:schemeClr val="bg1"/>
                </a:solidFill>
              </a:rPr>
              <a:t>models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views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forms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Or creating a folder test with the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/>
              <a:t> test </a:t>
            </a:r>
            <a:r>
              <a:rPr lang="en-US" b="1" dirty="0">
                <a:solidFill>
                  <a:schemeClr val="bg1"/>
                </a:solidFill>
              </a:rPr>
              <a:t>files</a:t>
            </a:r>
            <a:r>
              <a:rPr lang="en-US" dirty="0"/>
              <a:t> for the different functionality that they test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test_forms.py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test_models.py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test_views.py</a:t>
            </a:r>
            <a:r>
              <a:rPr lang="en-US" dirty="0"/>
              <a:t>)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57BCE0-857C-4770-B261-7BB62941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6371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7308B3-F487-4D56-B07B-F176FBB108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A418E2-2F68-4E50-9021-E119F41719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6DA865-5C6B-4888-897A-02A06D062434}">
  <ds:schemaRefs>
    <ds:schemaRef ds:uri="b1da4528-fe13-414f-b133-a49aeaaa47fa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http://www.w3.org/XML/1998/namespace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1020</TotalTime>
  <Words>974</Words>
  <Application>Microsoft Office PowerPoint</Application>
  <PresentationFormat>Widescreen</PresentationFormat>
  <Paragraphs>211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Unit and Integration Testing</vt:lpstr>
      <vt:lpstr>Table of Contents</vt:lpstr>
      <vt:lpstr>Have a Question?</vt:lpstr>
      <vt:lpstr>Unit vs. Integration Testing</vt:lpstr>
      <vt:lpstr>Unit tests vs Integration tests</vt:lpstr>
      <vt:lpstr>Best Practices</vt:lpstr>
      <vt:lpstr>Best Practices</vt:lpstr>
      <vt:lpstr>Structure</vt:lpstr>
      <vt:lpstr>Structure</vt:lpstr>
      <vt:lpstr>Example</vt:lpstr>
      <vt:lpstr>What should be tested?</vt:lpstr>
      <vt:lpstr>What Should be Tested?</vt:lpstr>
      <vt:lpstr>Testing Models</vt:lpstr>
      <vt:lpstr>Testing Models</vt:lpstr>
      <vt:lpstr>Testing Models</vt:lpstr>
      <vt:lpstr>Testing Forms</vt:lpstr>
      <vt:lpstr>Views Testing</vt:lpstr>
      <vt:lpstr>Testing Views GET Examples</vt:lpstr>
      <vt:lpstr>Testing Views POST Examples</vt:lpstr>
      <vt:lpstr>Testing Other Code</vt:lpstr>
      <vt:lpstr>Final Notes</vt:lpstr>
      <vt:lpstr>Live Demo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Basics - Unit and Integration Testing</dc:title>
  <dc:subject>Python Advanced – Practical Training Course @ SoftUni</dc:subject>
  <dc:creator>Software University</dc:creator>
  <cp:keywords>python web;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122</cp:revision>
  <dcterms:created xsi:type="dcterms:W3CDTF">2018-05-23T13:08:44Z</dcterms:created>
  <dcterms:modified xsi:type="dcterms:W3CDTF">2021-05-27T13:14:48Z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