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4"/>
  </p:sldMasterIdLst>
  <p:notesMasterIdLst>
    <p:notesMasterId r:id="rId34"/>
  </p:notesMasterIdLst>
  <p:handoutMasterIdLst>
    <p:handoutMasterId r:id="rId35"/>
  </p:handoutMasterIdLst>
  <p:sldIdLst>
    <p:sldId id="274" r:id="rId5"/>
    <p:sldId id="276" r:id="rId6"/>
    <p:sldId id="492" r:id="rId7"/>
    <p:sldId id="494" r:id="rId8"/>
    <p:sldId id="495" r:id="rId9"/>
    <p:sldId id="496" r:id="rId10"/>
    <p:sldId id="524" r:id="rId11"/>
    <p:sldId id="513" r:id="rId12"/>
    <p:sldId id="512" r:id="rId13"/>
    <p:sldId id="523" r:id="rId14"/>
    <p:sldId id="500" r:id="rId15"/>
    <p:sldId id="501" r:id="rId16"/>
    <p:sldId id="515" r:id="rId17"/>
    <p:sldId id="516" r:id="rId18"/>
    <p:sldId id="504" r:id="rId19"/>
    <p:sldId id="519" r:id="rId20"/>
    <p:sldId id="520" r:id="rId21"/>
    <p:sldId id="525" r:id="rId22"/>
    <p:sldId id="526" r:id="rId23"/>
    <p:sldId id="527" r:id="rId24"/>
    <p:sldId id="529" r:id="rId25"/>
    <p:sldId id="530" r:id="rId26"/>
    <p:sldId id="531" r:id="rId27"/>
    <p:sldId id="532" r:id="rId28"/>
    <p:sldId id="533" r:id="rId29"/>
    <p:sldId id="522" r:id="rId30"/>
    <p:sldId id="401" r:id="rId31"/>
    <p:sldId id="493" r:id="rId32"/>
    <p:sldId id="4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Forms" id="{1BD3C67C-9CD6-46A9-8A91-89E91EF20347}">
          <p14:sldIdLst>
            <p14:sldId id="494"/>
            <p14:sldId id="495"/>
            <p14:sldId id="496"/>
            <p14:sldId id="524"/>
          </p14:sldIdLst>
        </p14:section>
        <p14:section name="Django Forms" id="{CFCF6C84-1249-4A5E-B83C-700B3AB52969}">
          <p14:sldIdLst>
            <p14:sldId id="513"/>
            <p14:sldId id="512"/>
            <p14:sldId id="523"/>
          </p14:sldIdLst>
        </p14:section>
        <p14:section name="Built-in widgets" id="{4EE55A00-76F3-451D-88F5-1817AE4C2203}">
          <p14:sldIdLst>
            <p14:sldId id="500"/>
            <p14:sldId id="501"/>
            <p14:sldId id="515"/>
            <p14:sldId id="516"/>
          </p14:sldIdLst>
        </p14:section>
        <p14:section name="Forms with Views" id="{5C01ED17-3EF1-4D47-83E7-AE8E9E6C108A}">
          <p14:sldIdLst>
            <p14:sldId id="504"/>
            <p14:sldId id="519"/>
            <p14:sldId id="520"/>
          </p14:sldIdLst>
        </p14:section>
        <p14:section name="Custom Form Validators" id="{3B109C69-2BB0-43D7-8AFB-5F9E3457090C}">
          <p14:sldIdLst>
            <p14:sldId id="525"/>
            <p14:sldId id="526"/>
            <p14:sldId id="527"/>
            <p14:sldId id="529"/>
          </p14:sldIdLst>
        </p14:section>
        <p14:section name="Bots and Bot Catchers" id="{E9359502-AA16-4202-AF90-FB036A5DBF16}">
          <p14:sldIdLst>
            <p14:sldId id="530"/>
            <p14:sldId id="531"/>
            <p14:sldId id="532"/>
            <p14:sldId id="533"/>
          </p14:sldIdLst>
        </p14:section>
        <p14:section name="Conclusion" id="{7D32E3DF-1A08-4833-9DA6-C32B88FF8FC3}">
          <p14:sldIdLst>
            <p14:sldId id="522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BB642-8FEB-FF9F-6297-08FF6BD67BCA}" v="342" dt="2020-03-06T09:38:09.646"/>
    <p1510:client id="{19DAFFE0-EE11-46F9-E347-BA68D555D81E}" v="1514" dt="2020-03-05T14:45:42.551"/>
    <p1510:client id="{7C549BA0-803D-1251-2800-9D07FB75B25F}" v="491" dt="2020-03-06T11:05:55.597"/>
    <p1510:client id="{84053605-6B3E-3183-6DA0-A9CC3AF23AAB}" v="161" dt="2020-03-04T09:17:26.90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798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122C674-5065-429B-B39B-410AB8B0C4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F98BDE-5C4F-42CC-A1DD-0F806E2F7D4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75E973-6771-4550-8636-EEED7112B58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3C3BDA1-5FA5-4898-BB1B-5324F77B23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B8BB508-2981-4F47-9487-8857452B075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E65A14C2-F9C4-4A12-B248-5F30B23660F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97A7A9E-C0D4-4C4D-8465-DF3AF974001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E4C134FF-498D-49CC-B29C-AFC1441C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6FBD9A8-CA2F-446A-8BBB-33FB5650C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E5AE1AE9-7DFE-4705-A67D-62F5F21D2F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1C82791-AC39-46B4-8F39-A5B14FC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47DFC805-90AC-401C-82CF-BADCF6C2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346A55E-D7BC-4C16-A97C-F400C4A68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D4FF484-D2D4-4E0B-9D9D-E8E72CA11B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4CF24BF-B9C0-4B20-87FF-4693E0A4BE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FC959E27-54B2-4E2F-B8F3-7E3C9B12D42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7EFC448-A1A3-4E62-BA88-04BB50C8F3A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2AAB4C-288D-44D1-85E8-1AD0F9F41CC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1A3D658-54E5-469C-81C2-9DFF4BDA3FD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FF9CF6D-670E-479F-80C8-84A6C8AF6E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2162829-3EDC-4D7C-B084-29C4188C75F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23C4B3E-7623-4E08-B699-23DE3F14C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ABD32E9-CF1F-4DB1-859C-956B4FCA1F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2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082F1FD-67CC-4D3A-89FD-F89A07FAA1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68CB889-529E-4F8C-987A-0597263463C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C2A208F6-4AAB-4CBB-89D5-80A6C944DA2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512965D-D3CE-48F7-9C38-59E1F52D2B2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93F3486-E211-4EB9-A9F3-EBDB8F647D0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042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FB97BA3-A98F-4BD0-8A79-8073E3D6DF0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1F079F5B-0291-422B-AA3E-37425C6424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B9DD150-E7A3-44E6-AE17-25D1339A9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30B0FB9-3AA6-4C57-9BB6-DEB47E2D6A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D4AB1CC-EFE0-4275-A8D2-5E3CD45BC9E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412D6C7-3789-4163-985A-3E10E6BE71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6F332E1-775E-41AE-9E83-63538099DB9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E62EDA6-963B-400F-A9ED-F0C5C3BB43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4E6EE19-751B-4C5B-8232-E734FAB213B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3A5403A-01E8-4A1E-9DCE-DFBA066E51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6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C8F6858-1835-4756-AC83-D098B6E3E8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EE03817-91FA-4901-A411-3FA72B321A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F54439-15A4-4016-B79D-A7624453F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0/ref/forms/widgets/#built-in-widget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uarefree.com/securitytips/web-developers.html#CSRF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Forms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5AC508-1A5D-4F54-B44A-77FA1382B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77" y="2424289"/>
            <a:ext cx="2018830" cy="20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cs typeface="Calibri"/>
              </a:rPr>
              <a:t>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404101"/>
            <a:ext cx="10517030" cy="5123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6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Built-in Widgets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811097" cy="553222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Django's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representation </a:t>
            </a:r>
            <a:r>
              <a:rPr lang="en-US" sz="3350" dirty="0">
                <a:cs typeface="Calibri"/>
              </a:rPr>
              <a:t>of an HTML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input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rgbClr val="234465"/>
                </a:solidFill>
                <a:cs typeface="Calibri"/>
                <a:hlinkClick r:id="rId2"/>
              </a:rPr>
              <a:t>Widgets</a:t>
            </a:r>
            <a:r>
              <a:rPr lang="en-US" sz="3350" b="1" dirty="0">
                <a:solidFill>
                  <a:schemeClr val="accent1"/>
                </a:solidFill>
                <a:cs typeface="Calibri"/>
                <a:hlinkClick r:id="rId2"/>
              </a:rPr>
              <a:t>'</a:t>
            </a:r>
            <a:r>
              <a:rPr lang="en-US" sz="3350" dirty="0">
                <a:cs typeface="Calibri"/>
              </a:rPr>
              <a:t> documentation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Types of widgets:</a:t>
            </a:r>
          </a:p>
          <a:p>
            <a:pPr marL="1066165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b="1" dirty="0" err="1">
                <a:solidFill>
                  <a:schemeClr val="accent1"/>
                </a:solidFill>
                <a:cs typeface="Calibri"/>
              </a:rPr>
              <a:t>Textarea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1066165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b="1" dirty="0" err="1">
                <a:solidFill>
                  <a:schemeClr val="accent1"/>
                </a:solidFill>
                <a:cs typeface="Calibri"/>
              </a:rPr>
              <a:t>PasswordInput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It handles:</a:t>
            </a:r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sz="3150" dirty="0">
                <a:cs typeface="Calibri"/>
              </a:rPr>
              <a:t>the </a:t>
            </a:r>
            <a:r>
              <a:rPr lang="en-US" sz="3150" b="1" dirty="0">
                <a:solidFill>
                  <a:schemeClr val="accent1"/>
                </a:solidFill>
                <a:cs typeface="Calibri"/>
              </a:rPr>
              <a:t>rendering</a:t>
            </a:r>
            <a:r>
              <a:rPr lang="en-US" sz="3150" dirty="0">
                <a:cs typeface="Calibri"/>
              </a:rPr>
              <a:t> of the HTML</a:t>
            </a: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the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extraction</a:t>
            </a:r>
            <a:r>
              <a:rPr lang="en-US" sz="3150" dirty="0">
                <a:ea typeface="+mn-lt"/>
                <a:cs typeface="+mn-lt"/>
              </a:rPr>
              <a:t> of data from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GET/POST dictionary</a:t>
            </a: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Widgets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811097" cy="147238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Used to larger text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Able to be expanded</a:t>
            </a:r>
          </a:p>
          <a:p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Widget: </a:t>
            </a:r>
            <a:r>
              <a:rPr lang="en-US" sz="3950" dirty="0" err="1">
                <a:cs typeface="Calibri"/>
              </a:rPr>
              <a:t>Textarea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70A2C7-D1B7-4245-8B35-57FDACD9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0" y="2978187"/>
            <a:ext cx="5148009" cy="2749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8EBF203-6389-4D24-BBD5-1E9488A14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65" y="4059000"/>
            <a:ext cx="2173930" cy="21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3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811097" cy="76035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Converts the text into password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Widget: </a:t>
            </a:r>
            <a:r>
              <a:rPr lang="en-US" sz="3950" dirty="0" err="1">
                <a:cs typeface="Calibri"/>
              </a:rPr>
              <a:t>PasswordInput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B6D57A58-FD3A-496D-BCCC-421283B6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2257819"/>
            <a:ext cx="4482796" cy="706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C6B52E3-197E-47E7-A954-5F33EFB6E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0" y="3802981"/>
            <a:ext cx="4482796" cy="705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5F4CD6C-52A5-4EAD-8FCF-4BBFA5098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00" y="3782594"/>
            <a:ext cx="2421185" cy="24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Forms with Views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7681245" cy="561688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b="1" dirty="0">
                <a:cs typeface="Calibri"/>
              </a:rPr>
              <a:t>CSS </a:t>
            </a:r>
            <a:r>
              <a:rPr lang="en-US" sz="3350" dirty="0">
                <a:cs typeface="Calibri"/>
              </a:rPr>
              <a:t>Framework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Developing Responsive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Mobile-first </a:t>
            </a:r>
            <a:r>
              <a:rPr lang="en-US" sz="3350" dirty="0" err="1">
                <a:cs typeface="Calibri"/>
              </a:rPr>
              <a:t>websitesa</a:t>
            </a:r>
            <a:endParaRPr lang="en-US" sz="335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  <a:hlinkClick r:id="rId2"/>
              </a:rPr>
              <a:t>Booststrap 4</a:t>
            </a:r>
            <a:r>
              <a:rPr lang="en-US" sz="3350" dirty="0">
                <a:cs typeface="Calibri"/>
              </a:rPr>
              <a:t> website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cs typeface="Calibri"/>
            </a:endParaRP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Bootstrap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" name="Picture 2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801FD8F0-6A3A-457B-8FC3-0002F99F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064" y="1460297"/>
            <a:ext cx="3935634" cy="39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585317" cy="406466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solidFill>
                  <a:schemeClr val="tx2"/>
                </a:solidFill>
                <a:cs typeface="Calibri"/>
              </a:rPr>
              <a:t>Cross-site Request Forgery</a:t>
            </a:r>
            <a:r>
              <a:rPr lang="en-US" sz="3350" dirty="0">
                <a:cs typeface="Calibri"/>
              </a:rPr>
              <a:t> protection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Cross-site request forgeries:</a:t>
            </a: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 type of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malicious exploit 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en-US" sz="3150" dirty="0">
                <a:solidFill>
                  <a:srgbClr val="234465"/>
                </a:solidFill>
                <a:ea typeface="+mn-lt"/>
                <a:cs typeface="+mn-lt"/>
              </a:rPr>
              <a:t> 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unauthorized commands</a:t>
            </a:r>
            <a:r>
              <a:rPr lang="en-US" sz="3150" dirty="0">
                <a:ea typeface="+mn-lt"/>
                <a:cs typeface="+mn-lt"/>
              </a:rPr>
              <a:t> are performed on behalf of an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authenticated users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More about</a:t>
            </a:r>
            <a:r>
              <a:rPr lang="en-US" sz="3350" b="1" dirty="0">
                <a:cs typeface="Calibri"/>
              </a:rPr>
              <a:t> </a:t>
            </a:r>
            <a:r>
              <a:rPr lang="en-US" sz="3350" b="1" dirty="0">
                <a:ea typeface="+mn-lt"/>
                <a:cs typeface="+mn-lt"/>
                <a:hlinkClick r:id="rId2"/>
              </a:rPr>
              <a:t>Cross-site Request Forgery</a:t>
            </a:r>
            <a:endParaRPr lang="en-US" sz="3350" b="1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b="1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cs typeface="Calibri"/>
            </a:endParaRP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CRTF token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/>
            <a:r>
              <a:rPr lang="en-US" sz="5400" b="1" spc="-1" dirty="0">
                <a:solidFill>
                  <a:srgbClr val="234465"/>
                </a:solidFill>
                <a:latin typeface="Calibri"/>
              </a:rPr>
              <a:t>Custom Form Validators</a:t>
            </a:r>
          </a:p>
        </p:txBody>
      </p:sp>
      <p:pic>
        <p:nvPicPr>
          <p:cNvPr id="2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3AAB3B9D-2B25-4F73-8567-62F2C27F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121" y="141058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b="0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Validation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55BA3DB2-5BA6-4E35-945E-93EB6BAE00D5}"/>
              </a:ext>
            </a:extLst>
          </p:cNvPr>
          <p:cNvSpPr/>
          <p:nvPr/>
        </p:nvSpPr>
        <p:spPr>
          <a:xfrm>
            <a:off x="2090880" y="1094459"/>
            <a:ext cx="9820902" cy="2871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Form validation</a:t>
            </a:r>
            <a:r>
              <a:rPr lang="en-US" sz="3400" spc="-1" dirty="0">
                <a:solidFill>
                  <a:schemeClr val="tx2"/>
                </a:solidFill>
                <a:latin typeface="Calibri"/>
              </a:rPr>
              <a:t> happens when the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data is cleaned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Validators are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functions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Takes a single argument and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raises </a:t>
            </a:r>
            <a:r>
              <a:rPr lang="en-US" sz="3400" b="1" spc="-1" dirty="0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ValidationError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on invalid input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lvl="1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264D43-8108-403C-9820-672160DC6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/>
          <a:stretch/>
        </p:blipFill>
        <p:spPr>
          <a:xfrm>
            <a:off x="2541000" y="4078048"/>
            <a:ext cx="7245960" cy="97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0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179000"/>
            <a:ext cx="9049234" cy="5400000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513715" indent="-513715"/>
            <a:r>
              <a:rPr lang="en-US" dirty="0"/>
              <a:t>Forms</a:t>
            </a:r>
          </a:p>
          <a:p>
            <a:pPr marL="513715" indent="-513715"/>
            <a:r>
              <a:rPr lang="en-US" dirty="0"/>
              <a:t>Django Forms</a:t>
            </a:r>
            <a:endParaRPr lang="en-US" dirty="0">
              <a:cs typeface="Calibri"/>
            </a:endParaRPr>
          </a:p>
          <a:p>
            <a:pPr marL="513715" indent="-513715"/>
            <a:r>
              <a:rPr lang="en-US" dirty="0"/>
              <a:t>Built-in widgets</a:t>
            </a:r>
            <a:endParaRPr lang="en-US" dirty="0">
              <a:cs typeface="Calibri"/>
            </a:endParaRPr>
          </a:p>
          <a:p>
            <a:pPr marL="513715" indent="-513715"/>
            <a:r>
              <a:rPr lang="en-US" dirty="0"/>
              <a:t>Forms with views</a:t>
            </a:r>
            <a:endParaRPr lang="en-US" dirty="0">
              <a:cs typeface="Calibri"/>
            </a:endParaRPr>
          </a:p>
          <a:p>
            <a:pPr marL="513715" indent="-513715"/>
            <a:r>
              <a:rPr lang="en-US" dirty="0">
                <a:cs typeface="Calibri"/>
              </a:rPr>
              <a:t>CRTF token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Bots and bot catchers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Custom validation functions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Django Validators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b="0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Built-in Validators</a:t>
            </a:r>
            <a:endParaRPr lang="en-US" dirty="0"/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B7610D86-BD47-49F5-8AE4-56F865C48568}"/>
              </a:ext>
            </a:extLst>
          </p:cNvPr>
          <p:cNvSpPr/>
          <p:nvPr/>
        </p:nvSpPr>
        <p:spPr>
          <a:xfrm>
            <a:off x="2090880" y="1121040"/>
            <a:ext cx="9820902" cy="5352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</a:rPr>
              <a:t>Collection of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 callable validators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Form validation</a:t>
            </a:r>
            <a:r>
              <a:rPr lang="en-US" sz="3400" spc="-1" dirty="0">
                <a:solidFill>
                  <a:schemeClr val="tx2"/>
                </a:solidFill>
                <a:latin typeface="Calibri"/>
              </a:rPr>
              <a:t> happens when the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data is cleaned</a:t>
            </a:r>
            <a:endParaRPr lang="en-US" dirty="0">
              <a:solidFill>
                <a:schemeClr val="accent1"/>
              </a:solidFill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Validators are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functions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Takes a single argument and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raises </a:t>
            </a:r>
            <a:r>
              <a:rPr lang="en-US" sz="3400" b="1" spc="-1" dirty="0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ValidationError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on invalid input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Validators can be used for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reusing validation logic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between different types of fields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79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Calibri"/>
              </a:rPr>
              <a:t>Django Validators</a:t>
            </a:r>
            <a:endParaRPr lang="en-US" sz="4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91DB0D17-49FC-4B12-88BD-F2DDB07450EB}"/>
              </a:ext>
            </a:extLst>
          </p:cNvPr>
          <p:cNvSpPr/>
          <p:nvPr/>
        </p:nvSpPr>
        <p:spPr>
          <a:xfrm>
            <a:off x="141578" y="1369133"/>
            <a:ext cx="9820902" cy="5352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</a:rPr>
              <a:t>EmailValidator</a:t>
            </a:r>
            <a:endParaRPr lang="en-US" sz="3400" b="1" spc="-1" dirty="0">
              <a:solidFill>
                <a:schemeClr val="tx2"/>
              </a:solidFill>
              <a:latin typeface="Calibri"/>
              <a:cs typeface="Arial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URLValidator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MinValueValidator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/ </a:t>
            </a: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MaxValueValidator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MinLengthValidator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 / </a:t>
            </a: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MaxLengthValidator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RegexValidator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rgbClr val="234465"/>
              </a:solidFill>
              <a:latin typeface="Calibri"/>
              <a:ea typeface="+mn-lt"/>
              <a:cs typeface="Arial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6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/>
            <a:r>
              <a:rPr lang="en-US" sz="5400" b="1" spc="-1" dirty="0">
                <a:solidFill>
                  <a:srgbClr val="234465"/>
                </a:solidFill>
                <a:latin typeface="Calibri"/>
              </a:rPr>
              <a:t>Bots and Bot Catchers</a:t>
            </a:r>
            <a:endParaRPr lang="en-US" dirty="0"/>
          </a:p>
        </p:txBody>
      </p:sp>
      <p:pic>
        <p:nvPicPr>
          <p:cNvPr id="2" name="Picture 2" descr="A picture containing graphics, drawing, clock&#10;&#10;Description generated with very high confidence">
            <a:extLst>
              <a:ext uri="{FF2B5EF4-FFF2-40B4-BE49-F238E27FC236}">
                <a16:creationId xmlns:a16="http://schemas.microsoft.com/office/drawing/2014/main" id="{BECBF46E-53A0-44F7-8A1F-7EE744F3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7230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7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395600" cy="5303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ea typeface="+mn-lt"/>
                <a:cs typeface="+mn-lt"/>
              </a:rPr>
              <a:t>Also called </a:t>
            </a:r>
            <a:r>
              <a:rPr lang="en-US" sz="3400" b="1" spc="-1" dirty="0">
                <a:solidFill>
                  <a:schemeClr val="accent1"/>
                </a:solidFill>
                <a:ea typeface="+mn-lt"/>
                <a:cs typeface="+mn-lt"/>
              </a:rPr>
              <a:t>"web crawlers"</a:t>
            </a:r>
            <a:endParaRPr lang="en-US" sz="3400" b="1" spc="-1" dirty="0">
              <a:solidFill>
                <a:schemeClr val="accent1"/>
              </a:solidFill>
              <a:latin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Bots </a:t>
            </a:r>
            <a:r>
              <a:rPr lang="en-US" sz="3400" spc="-1" dirty="0">
                <a:solidFill>
                  <a:srgbClr val="234465"/>
                </a:solidFill>
                <a:latin typeface="Calibri"/>
              </a:rPr>
              <a:t>are software application that run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automated scripts</a:t>
            </a:r>
            <a:endParaRPr lang="en-US" dirty="0">
              <a:solidFill>
                <a:schemeClr val="accent1"/>
              </a:solidFill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rgbClr val="234465"/>
                </a:solidFill>
                <a:latin typeface="Calibri"/>
                <a:ea typeface="+mn-lt"/>
                <a:cs typeface="+mn-lt"/>
              </a:rPr>
              <a:t>Perform simple and structurally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repetitive tasks</a:t>
            </a:r>
            <a:endParaRPr lang="en-US" dirty="0">
              <a:solidFill>
                <a:schemeClr val="accent1"/>
              </a:solidFill>
            </a:endParaRP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Indexing a search engine</a:t>
            </a:r>
            <a:endParaRPr lang="en-US" dirty="0">
              <a:solidFill>
                <a:schemeClr val="tx2"/>
              </a:solidFill>
            </a:endParaRP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Gathering information much faster</a:t>
            </a:r>
          </a:p>
          <a:p>
            <a:pPr lvl="1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What are bots?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36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FFFFFF"/>
                </a:solidFill>
                <a:latin typeface="Calibri"/>
              </a:rPr>
              <a:t>What are bots? (2)</a:t>
            </a:r>
            <a:endParaRPr lang="en-US" sz="40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24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A518485-2ACD-43C3-B83B-02B8F12D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98" y="1702279"/>
            <a:ext cx="8165804" cy="1740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9CB8350-60E3-4C70-A0F2-3D3E0E11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859" y="4599000"/>
            <a:ext cx="4288281" cy="666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579B4D78-8053-41E4-A179-D022BA1D2F40}"/>
              </a:ext>
            </a:extLst>
          </p:cNvPr>
          <p:cNvSpPr/>
          <p:nvPr/>
        </p:nvSpPr>
        <p:spPr bwMode="auto">
          <a:xfrm rot="2037082">
            <a:off x="7413947" y="3577680"/>
            <a:ext cx="450000" cy="88632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8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Bot catchers</a:t>
            </a:r>
            <a:endParaRPr lang="en-US" sz="4000" b="1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7231B0D8-0715-43FA-B696-E5356C35146C}"/>
              </a:ext>
            </a:extLst>
          </p:cNvPr>
          <p:cNvSpPr/>
          <p:nvPr/>
        </p:nvSpPr>
        <p:spPr>
          <a:xfrm>
            <a:off x="2090880" y="1121040"/>
            <a:ext cx="9395600" cy="16528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</a:rPr>
              <a:t>User created forms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</a:rPr>
              <a:t>Used to catch malicious bots on our website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3" name="Picture 3" descr="A picture containing indoor, table, bird&#10;&#10;Description generated with very high confidence">
            <a:extLst>
              <a:ext uri="{FF2B5EF4-FFF2-40B4-BE49-F238E27FC236}">
                <a16:creationId xmlns:a16="http://schemas.microsoft.com/office/drawing/2014/main" id="{4DA236E7-4156-4FD2-8FEB-A4FF7C51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00" y="2912113"/>
            <a:ext cx="6475406" cy="1926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0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04000"/>
            <a:ext cx="8632995" cy="5300339"/>
            <a:chOff x="472011" y="1417300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417300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9274" y="1795155"/>
            <a:ext cx="7907864" cy="500884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  <a:latin typeface="+mj-lt"/>
                <a:cs typeface="Calibri"/>
              </a:rPr>
              <a:t>Forms</a:t>
            </a:r>
          </a:p>
          <a:p>
            <a:pPr marL="456565" indent="-456565"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  <a:latin typeface="+mj-lt"/>
                <a:cs typeface="Calibri"/>
              </a:rPr>
              <a:t>Widgets</a:t>
            </a:r>
          </a:p>
          <a:p>
            <a:pPr marL="456565" indent="-456565">
              <a:lnSpc>
                <a:spcPct val="100000"/>
              </a:lnSpc>
              <a:buClr>
                <a:schemeClr val="accent6"/>
              </a:buClr>
            </a:pPr>
            <a:r>
              <a:rPr lang="en-US" sz="2800" b="1">
                <a:solidFill>
                  <a:schemeClr val="bg2"/>
                </a:solidFill>
                <a:latin typeface="+mj-lt"/>
                <a:cs typeface="Calibri"/>
              </a:rPr>
              <a:t>CRTF</a:t>
            </a:r>
            <a:endParaRPr lang="en-US" sz="2800" b="1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2800" b="1" spc="-1" dirty="0">
                <a:solidFill>
                  <a:schemeClr val="bg2"/>
                </a:solidFill>
                <a:latin typeface="+mj-lt"/>
              </a:rPr>
              <a:t>Bots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2800" b="1" spc="-1" dirty="0" err="1">
                <a:solidFill>
                  <a:schemeClr val="bg2"/>
                </a:solidFill>
                <a:latin typeface="+mj-lt"/>
              </a:rPr>
              <a:t>Botcatchers</a:t>
            </a:r>
            <a:endParaRPr lang="en-US" sz="2800" b="1" spc="-1" dirty="0">
              <a:solidFill>
                <a:schemeClr val="bg2"/>
              </a:solidFill>
              <a:latin typeface="+mj-lt"/>
            </a:endParaRP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2800" b="1" spc="-1" dirty="0">
                <a:solidFill>
                  <a:schemeClr val="bg2"/>
                </a:solidFill>
                <a:latin typeface="+mj-lt"/>
              </a:rPr>
              <a:t>Validating data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2800" b="1" spc="-1" dirty="0">
                <a:solidFill>
                  <a:schemeClr val="bg2"/>
                </a:solidFill>
                <a:latin typeface="+mj-lt"/>
              </a:rPr>
              <a:t>Django Validators</a:t>
            </a:r>
          </a:p>
        </p:txBody>
      </p:sp>
    </p:spTree>
    <p:extLst>
      <p:ext uri="{BB962C8B-B14F-4D97-AF65-F5344CB8AC3E}">
        <p14:creationId xmlns:p14="http://schemas.microsoft.com/office/powerpoint/2010/main" val="6467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/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Forms</a:t>
            </a:r>
            <a:endParaRPr lang="en-US" dirty="0"/>
          </a:p>
        </p:txBody>
      </p:sp>
      <p:pic>
        <p:nvPicPr>
          <p:cNvPr id="3" name="Picture 3" descr="A picture containing drawing, light&#10;&#10;Description generated with very high confidence">
            <a:extLst>
              <a:ext uri="{FF2B5EF4-FFF2-40B4-BE49-F238E27FC236}">
                <a16:creationId xmlns:a16="http://schemas.microsoft.com/office/drawing/2014/main" id="{3C83E3F5-3AC4-42D9-9B64-F084D07B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956" y="123895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Document which stores information of a user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on a web</a:t>
            </a:r>
            <a:r>
              <a:rPr lang="en-US" sz="335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server</a:t>
            </a:r>
            <a:r>
              <a:rPr lang="en-US" sz="3350" b="1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using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interactive controls</a:t>
            </a:r>
          </a:p>
          <a:p>
            <a:pPr marL="360045" indent="-360045"/>
            <a:r>
              <a:rPr lang="en-US" sz="3350" dirty="0">
                <a:ea typeface="+mn-lt"/>
                <a:cs typeface="+mn-lt"/>
              </a:rPr>
              <a:t>Contains different kind of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information</a:t>
            </a:r>
            <a:r>
              <a:rPr lang="en-US" sz="3350" dirty="0">
                <a:ea typeface="+mn-lt"/>
                <a:cs typeface="+mn-lt"/>
              </a:rPr>
              <a:t>: username, password, etc.</a:t>
            </a:r>
          </a:p>
          <a:p>
            <a:pPr marL="360045" indent="-360045"/>
            <a:r>
              <a:rPr lang="en-US" sz="3350" dirty="0">
                <a:ea typeface="+mn-lt"/>
                <a:cs typeface="+mn-lt"/>
              </a:rPr>
              <a:t>The elements used in an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HTML form</a:t>
            </a:r>
            <a:r>
              <a:rPr lang="en-US" sz="3350" b="1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are check box, input box, radio buttons, submit buttons etc.</a:t>
            </a:r>
            <a:endParaRPr lang="en-US" sz="3350" dirty="0">
              <a:cs typeface="Calibri"/>
            </a:endParaRPr>
          </a:p>
          <a:p>
            <a:pPr marL="360045" indent="-360045"/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What is a </a:t>
            </a:r>
            <a:r>
              <a:rPr lang="en-US" sz="3950" dirty="0">
                <a:solidFill>
                  <a:schemeClr val="accent1"/>
                </a:solidFill>
              </a:rPr>
              <a:t>HTML form</a:t>
            </a:r>
            <a:r>
              <a:rPr lang="en-US" sz="3950" dirty="0"/>
              <a:t>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A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Form </a:t>
            </a:r>
            <a:r>
              <a:rPr lang="en-US" sz="3400" dirty="0">
                <a:ea typeface="+mn-lt"/>
                <a:cs typeface="+mn-lt"/>
              </a:rPr>
              <a:t>instance is either </a:t>
            </a:r>
            <a:r>
              <a:rPr lang="en-US" sz="3400" b="1" dirty="0">
                <a:solidFill>
                  <a:schemeClr val="accent1"/>
                </a:solidFill>
                <a:ea typeface="+mn-lt"/>
                <a:cs typeface="+mn-lt"/>
              </a:rPr>
              <a:t>bound</a:t>
            </a:r>
            <a:r>
              <a:rPr lang="en-US" sz="34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3400" dirty="0">
                <a:ea typeface="+mn-lt"/>
                <a:cs typeface="+mn-lt"/>
              </a:rPr>
              <a:t>to a set of data, or </a:t>
            </a:r>
            <a:r>
              <a:rPr lang="en-US" sz="3400" b="1" dirty="0">
                <a:solidFill>
                  <a:schemeClr val="accent1"/>
                </a:solidFill>
                <a:ea typeface="+mn-lt"/>
                <a:cs typeface="+mn-lt"/>
              </a:rPr>
              <a:t>unbound</a:t>
            </a:r>
            <a:endParaRPr lang="en-US" sz="3400" dirty="0">
              <a:ea typeface="+mn-lt"/>
              <a:cs typeface="+mn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234465"/>
                </a:solidFill>
                <a:ea typeface="+mn-lt"/>
                <a:cs typeface="+mn-lt"/>
              </a:rPr>
              <a:t>Bound</a:t>
            </a:r>
            <a:r>
              <a:rPr lang="en-US" sz="3200" dirty="0">
                <a:solidFill>
                  <a:srgbClr val="234465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to a set of data</a:t>
            </a: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bg-BG" sz="3400" dirty="0">
                <a:ea typeface="+mn-lt"/>
                <a:cs typeface="+mn-lt"/>
              </a:rPr>
              <a:t> </a:t>
            </a:r>
            <a:r>
              <a:rPr lang="en-US" sz="3300" dirty="0">
                <a:ea typeface="+mn-lt"/>
                <a:cs typeface="+mn-lt"/>
              </a:rPr>
              <a:t>Capable of </a:t>
            </a:r>
            <a:r>
              <a:rPr lang="en-US" sz="3300" b="1" dirty="0">
                <a:solidFill>
                  <a:schemeClr val="accent1"/>
                </a:solidFill>
                <a:ea typeface="+mn-lt"/>
                <a:cs typeface="+mn-lt"/>
              </a:rPr>
              <a:t>validating</a:t>
            </a:r>
            <a:r>
              <a:rPr lang="en-US" sz="33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3300" dirty="0">
                <a:ea typeface="+mn-lt"/>
                <a:cs typeface="+mn-lt"/>
              </a:rPr>
              <a:t>that data and </a:t>
            </a:r>
            <a:r>
              <a:rPr lang="en-US" sz="3300" b="1" dirty="0">
                <a:solidFill>
                  <a:schemeClr val="accent1"/>
                </a:solidFill>
                <a:ea typeface="+mn-lt"/>
                <a:cs typeface="+mn-lt"/>
              </a:rPr>
              <a:t>rendering</a:t>
            </a:r>
            <a:r>
              <a:rPr lang="en-US" sz="3300" dirty="0">
                <a:ea typeface="+mn-lt"/>
                <a:cs typeface="+mn-lt"/>
              </a:rPr>
              <a:t> the form as HTML with the data displayed in the HTML</a:t>
            </a:r>
            <a:endParaRPr lang="en-US" sz="3400" dirty="0">
              <a:ea typeface="+mn-lt"/>
              <a:cs typeface="+mn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234465"/>
                </a:solidFill>
                <a:ea typeface="+mn-lt"/>
                <a:cs typeface="+mn-lt"/>
              </a:rPr>
              <a:t>Unbound</a:t>
            </a: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bg-BG" sz="3400" dirty="0">
                <a:ea typeface="+mn-lt"/>
                <a:cs typeface="+mn-lt"/>
              </a:rPr>
              <a:t> </a:t>
            </a:r>
            <a:r>
              <a:rPr lang="en-US" sz="3300" dirty="0">
                <a:ea typeface="+mn-lt"/>
                <a:cs typeface="+mn-lt"/>
              </a:rPr>
              <a:t>Cannot do </a:t>
            </a:r>
            <a:r>
              <a:rPr lang="en-US" sz="3300" b="1" dirty="0">
                <a:solidFill>
                  <a:schemeClr val="bg1"/>
                </a:solidFill>
                <a:ea typeface="+mn-lt"/>
                <a:cs typeface="+mn-lt"/>
              </a:rPr>
              <a:t>Validation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Bound and Unbound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cs typeface="Calibri"/>
              </a:rPr>
              <a:t>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7" y="1809000"/>
            <a:ext cx="113919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>
                <a:cs typeface="Arial"/>
              </a:rPr>
              <a:t>Django Forms</a:t>
            </a:r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560FA87-AD3A-4FB9-BA8C-C1AB57B7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15799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Django Forms Advantages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53440D0-3912-44B7-9ED0-5039EE310C03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5A47386-F067-450B-9387-AF723AAF9546}"/>
              </a:ext>
            </a:extLst>
          </p:cNvPr>
          <p:cNvSpPr txBox="1">
            <a:spLocks/>
          </p:cNvSpPr>
          <p:nvPr/>
        </p:nvSpPr>
        <p:spPr>
          <a:xfrm>
            <a:off x="342901" y="1134000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Quickly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generate HTML</a:t>
            </a:r>
            <a:r>
              <a:rPr lang="en-US" sz="3350" dirty="0">
                <a:ea typeface="+mn-lt"/>
                <a:cs typeface="+mn-lt"/>
              </a:rPr>
              <a:t> form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widgets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solidFill>
                  <a:srgbClr val="234465"/>
                </a:solidFill>
                <a:cs typeface="Calibri"/>
              </a:rPr>
              <a:t>Validate </a:t>
            </a:r>
            <a:r>
              <a:rPr lang="en-US" sz="3350" dirty="0">
                <a:cs typeface="Calibri"/>
              </a:rPr>
              <a:t>data and process it into a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Python data structure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Create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form versions</a:t>
            </a:r>
            <a:r>
              <a:rPr lang="en-US" sz="3350" dirty="0">
                <a:cs typeface="Calibri"/>
              </a:rPr>
              <a:t> of our Models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Quickly update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models from Forms</a:t>
            </a:r>
          </a:p>
        </p:txBody>
      </p:sp>
      <p:pic>
        <p:nvPicPr>
          <p:cNvPr id="7" name="Picture 12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539C04EB-0AC6-4248-AF36-35B044C7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00" y="4104000"/>
            <a:ext cx="4784935" cy="2214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5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084ED-021B-4751-A8F8-2D62CFCBCE6A}">
  <ds:schemaRefs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3382</TotalTime>
  <Words>613</Words>
  <Application>Microsoft Office PowerPoint</Application>
  <PresentationFormat>Widescreen</PresentationFormat>
  <Paragraphs>155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DejaVu Sans</vt:lpstr>
      <vt:lpstr>Wingdings</vt:lpstr>
      <vt:lpstr>Wingdings 2</vt:lpstr>
      <vt:lpstr>Wingdings,Sans-Serif</vt:lpstr>
      <vt:lpstr>2_SoftUni</vt:lpstr>
      <vt:lpstr>Forms</vt:lpstr>
      <vt:lpstr>Table of Contents</vt:lpstr>
      <vt:lpstr>Have a Question?</vt:lpstr>
      <vt:lpstr>Forms</vt:lpstr>
      <vt:lpstr>What is a HTML form?</vt:lpstr>
      <vt:lpstr>Bound and Unbound</vt:lpstr>
      <vt:lpstr>Example</vt:lpstr>
      <vt:lpstr>Django Forms</vt:lpstr>
      <vt:lpstr>Django Forms Advantages</vt:lpstr>
      <vt:lpstr>Example</vt:lpstr>
      <vt:lpstr>Built-in Widgets</vt:lpstr>
      <vt:lpstr>Widgets</vt:lpstr>
      <vt:lpstr>Widget: Textarea</vt:lpstr>
      <vt:lpstr>Widget: PasswordInput</vt:lpstr>
      <vt:lpstr>Forms with Views</vt:lpstr>
      <vt:lpstr>Bootstrap</vt:lpstr>
      <vt:lpstr>CRTF token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Basics - Forms Basics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476</cp:revision>
  <dcterms:created xsi:type="dcterms:W3CDTF">2018-05-23T13:08:44Z</dcterms:created>
  <dcterms:modified xsi:type="dcterms:W3CDTF">2021-05-27T13:08:47Z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