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1149" r:id="rId5"/>
    <p:sldId id="1147" r:id="rId6"/>
    <p:sldId id="1148" r:id="rId7"/>
    <p:sldId id="327" r:id="rId8"/>
    <p:sldId id="337" r:id="rId9"/>
    <p:sldId id="331" r:id="rId10"/>
    <p:sldId id="286" r:id="rId11"/>
    <p:sldId id="333" r:id="rId12"/>
    <p:sldId id="1159" r:id="rId13"/>
    <p:sldId id="288" r:id="rId14"/>
    <p:sldId id="310" r:id="rId15"/>
    <p:sldId id="311" r:id="rId16"/>
    <p:sldId id="315" r:id="rId17"/>
    <p:sldId id="1150" r:id="rId18"/>
    <p:sldId id="269" r:id="rId19"/>
    <p:sldId id="320" r:id="rId20"/>
    <p:sldId id="322" r:id="rId21"/>
    <p:sldId id="323" r:id="rId22"/>
    <p:sldId id="279" r:id="rId23"/>
    <p:sldId id="1145" r:id="rId24"/>
    <p:sldId id="1152" r:id="rId25"/>
    <p:sldId id="1151" r:id="rId26"/>
    <p:sldId id="277" r:id="rId27"/>
    <p:sldId id="336" r:id="rId28"/>
    <p:sldId id="326" r:id="rId29"/>
    <p:sldId id="1153" r:id="rId30"/>
    <p:sldId id="1146" r:id="rId31"/>
    <p:sldId id="1160" r:id="rId32"/>
    <p:sldId id="1154" r:id="rId33"/>
    <p:sldId id="1157" r:id="rId34"/>
    <p:sldId id="1156" r:id="rId35"/>
    <p:sldId id="1158" r:id="rId36"/>
    <p:sldId id="496" r:id="rId37"/>
    <p:sldId id="349" r:id="rId38"/>
    <p:sldId id="301" r:id="rId39"/>
    <p:sldId id="317" r:id="rId40"/>
    <p:sldId id="316" r:id="rId41"/>
    <p:sldId id="303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1323C9A-33BC-444D-8ACA-61B24F459EFD}">
          <p14:sldIdLst>
            <p14:sldId id="256"/>
            <p14:sldId id="257"/>
            <p14:sldId id="258"/>
          </p14:sldIdLst>
        </p14:section>
        <p14:section name="Lexical Structure in PSQL" id="{680C9AE4-0553-419F-BEA9-27C3F7C41F03}">
          <p14:sldIdLst>
            <p14:sldId id="1149"/>
            <p14:sldId id="1147"/>
            <p14:sldId id="1148"/>
          </p14:sldIdLst>
        </p14:section>
        <p14:section name="Data Manipulation" id="{C611B701-4BD2-4F70-834F-CF3C3705BA63}">
          <p14:sldIdLst>
            <p14:sldId id="327"/>
            <p14:sldId id="337"/>
            <p14:sldId id="331"/>
            <p14:sldId id="286"/>
            <p14:sldId id="333"/>
            <p14:sldId id="1159"/>
            <p14:sldId id="288"/>
          </p14:sldIdLst>
        </p14:section>
        <p14:section name="Retrieving Data" id="{B62140F4-1507-4AA1-BBBD-0D28125801F5}">
          <p14:sldIdLst>
            <p14:sldId id="310"/>
            <p14:sldId id="311"/>
            <p14:sldId id="315"/>
            <p14:sldId id="1150"/>
            <p14:sldId id="269"/>
            <p14:sldId id="320"/>
            <p14:sldId id="322"/>
            <p14:sldId id="323"/>
            <p14:sldId id="279"/>
            <p14:sldId id="1145"/>
          </p14:sldIdLst>
        </p14:section>
        <p14:section name="Views" id="{728CA0CE-E62F-4D8E-9F1F-7EFA8A739EB1}">
          <p14:sldIdLst>
            <p14:sldId id="1152"/>
            <p14:sldId id="1151"/>
            <p14:sldId id="277"/>
            <p14:sldId id="336"/>
            <p14:sldId id="326"/>
          </p14:sldIdLst>
        </p14:section>
        <p14:section name="Aggregate Functions" id="{F74C8BC8-2181-4585-9C71-7B39A5434F47}">
          <p14:sldIdLst>
            <p14:sldId id="1153"/>
            <p14:sldId id="1146"/>
            <p14:sldId id="1160"/>
          </p14:sldIdLst>
        </p14:section>
        <p14:section name="Python and PostgreSQL" id="{57C0D77C-1DFD-4E49-AEE6-4BE41E92E84F}">
          <p14:sldIdLst>
            <p14:sldId id="1154"/>
            <p14:sldId id="1157"/>
            <p14:sldId id="1156"/>
            <p14:sldId id="1158"/>
            <p14:sldId id="496"/>
          </p14:sldIdLst>
        </p14:section>
        <p14:section name="Conclusion" id="{BD21CAE9-8D03-4298-BB5C-E391D7051CDE}">
          <p14:sldIdLst>
            <p14:sldId id="349"/>
            <p14:sldId id="301"/>
            <p14:sldId id="317"/>
            <p14:sldId id="316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5214" autoAdjust="0"/>
  </p:normalViewPr>
  <p:slideViewPr>
    <p:cSldViewPr showGuides="1">
      <p:cViewPr varScale="1">
        <p:scale>
          <a:sx n="51" d="100"/>
          <a:sy n="51" d="100"/>
        </p:scale>
        <p:origin x="734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D25F89-D88C-455F-8A69-83D987A61408}" type="slidenum">
              <a:rPr lang="en-US"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anose="02070309020205020404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2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7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2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3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8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3F4482-E835-4D6D-A703-2ECE310B629A}" type="slidenum">
              <a:rPr lang="en-US"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anose="02070309020205020404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710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C52957-6182-4E9B-A2CC-870C5CF9040D}" type="slidenum">
              <a:rPr lang="en-US"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anose="02070309020205020404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anose="02070309020205020404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73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67CD7-A18F-4980-AB6D-286E4AF98F86}" type="slidenum">
              <a:rPr lang="en-US"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anose="02070309020205020404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8164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583E75-DA76-4813-B316-C64EF6206043}" type="slidenum">
              <a:rPr lang="en-US"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anose="02070309020205020404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anose="02070309020205020404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903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C00336-F467-488C-BA9A-FF63DD7FC134}" type="slidenum">
              <a:rPr lang="en-US"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anose="02070309020205020404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248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B94B86-3DA5-46B8-8FBD-74471E7AFF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1AB2FD55-8D6A-487A-B821-6829DD9F6F4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5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35B304-4E35-4926-B3A5-3D0DE33DB3F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988EBA0-53EF-40F9-AD4F-7AB7A252A9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CA46776-7656-402E-A372-3C1DB678D55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36F484B-3EEF-441D-AEC3-D58762715D1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049D11D0-ADBA-4070-AC1F-32BDC0B1B31A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67B8FE3-C68E-45F9-B7C4-9E576336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1BDC32F-A41A-488C-B191-50A1CEEDCC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B9028FD3-6BAA-4F72-8634-CBD32CBE1D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CC9BB45-40D4-467E-AF91-8B7FE3B5A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67AD7B1-B5A8-4B94-B4EA-A52CD1B06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28AA8F42-EF9E-49CC-AFB7-4FFE8FFC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F190742-F2FB-4024-AFBB-73BFF38D21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D526915B-E0A2-407E-AE32-2C3FC483C7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07A9D73-F9F5-4C9C-BAA0-DC2BD267A58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1502ADE0-3D07-499B-901F-57DEBB7782B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83D58D-BA94-4BFC-9701-5DE9E93D54B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A217E12C-1DB6-4077-A306-D8ABD93772A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C9B68C8-69F0-4398-82B2-16EED8B3C5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257C4C9-D67C-4689-A63A-63E29C534D7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9EA7276-80A2-43B5-86B4-34348A9AE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FC46BAB-D109-400E-87CF-E0C4AD1AD9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C8E24A7-78D1-4965-910C-AED2AFA40D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5081CBE-CD5B-403E-BA87-82569CEB96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0C35F424-F026-4BF9-BA8A-CF8C35E09C0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4BB35FA5-BB56-4FB9-B93B-F36F9BCAEAF5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E358297-DDE9-4290-888E-518DB1B9419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409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8E0207B-4A71-4C22-9BA9-6BE4ABFAAB9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F360ABEF-B643-4ECC-88A2-A13168B353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1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C06D00D-D497-4668-981C-E9DE84A3C2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68B3BD4-06C4-4E18-82F7-8A1749F7E2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312455C-432B-4611-9C0E-58F2C1D9DF3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A95D3F3E-F3A2-4529-BB2D-D88B5D6693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16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F877373-E5D7-4ADD-9A92-2F396860373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6CBCC4D-9764-4755-BEA4-3FC03BAA04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00AE7EF-3265-46A1-A677-89C530E1616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5CD4230-1530-4FD4-88DA-9B2D49922A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1960CB-0A11-46EC-BB80-FF78943BB9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4376D99-62BD-4556-850D-4D8E741B40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3243389-FA1A-444F-B711-BB9F0AB12D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c/CodeItUpwithIvo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Working with Data in PostgreSQL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971375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</a:t>
            </a:r>
            <a:r>
              <a:rPr lang="en-GB" dirty="0"/>
              <a:t> all employees' salaries whose </a:t>
            </a:r>
            <a:r>
              <a:rPr lang="en-GB" b="1" dirty="0">
                <a:solidFill>
                  <a:schemeClr val="bg1"/>
                </a:solidFill>
              </a:rPr>
              <a:t>job_title </a:t>
            </a:r>
            <a:r>
              <a:rPr lang="en-GB" dirty="0"/>
              <a:t>is "</a:t>
            </a:r>
            <a:r>
              <a:rPr lang="en-GB" sz="3400" b="1" spc="-1" dirty="0">
                <a:solidFill>
                  <a:schemeClr val="bg1"/>
                </a:solidFill>
              </a:rPr>
              <a:t>Manager</a:t>
            </a:r>
            <a:r>
              <a:rPr lang="en-GB" dirty="0"/>
              <a:t>" with </a:t>
            </a:r>
            <a:r>
              <a:rPr lang="en-GB" b="1" dirty="0">
                <a:solidFill>
                  <a:schemeClr val="bg1"/>
                </a:solidFill>
              </a:rPr>
              <a:t>100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GB" dirty="0"/>
              <a:t>Update Employees Salary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56600" y="2798651"/>
            <a:ext cx="5278799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 = salary + 100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</a:t>
            </a:r>
            <a:r>
              <a:rPr lang="en-US" sz="2500" b="1" spc="-1" dirty="0" err="1">
                <a:solidFill>
                  <a:srgbClr val="234465"/>
                </a:solidFill>
                <a:latin typeface="Consolas"/>
                <a:ea typeface="DejaVu Sans"/>
              </a:rPr>
              <a:t>job_title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= 'Manager';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FROM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employees;</a:t>
            </a:r>
            <a:endParaRPr lang="en-US" sz="2500" spc="-1" dirty="0">
              <a:latin typeface="Arial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a table</a:t>
            </a:r>
          </a:p>
          <a:p>
            <a:pPr>
              <a:lnSpc>
                <a:spcPct val="100000"/>
              </a:lnSpc>
            </a:pPr>
            <a:endParaRPr lang="en-US" sz="6000" dirty="0"/>
          </a:p>
          <a:p>
            <a:pPr lvl="1">
              <a:lnSpc>
                <a:spcPct val="100000"/>
              </a:lnSpc>
            </a:pPr>
            <a:r>
              <a:rPr lang="en-US" dirty="0"/>
              <a:t>Note: If you </a:t>
            </a:r>
            <a:r>
              <a:rPr lang="en-US" b="1" dirty="0">
                <a:solidFill>
                  <a:schemeClr val="bg1"/>
                </a:solidFill>
              </a:rPr>
              <a:t>left out the</a:t>
            </a:r>
            <a:r>
              <a:rPr lang="en-US" dirty="0"/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clause, </a:t>
            </a: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table will be updated </a:t>
            </a:r>
          </a:p>
          <a:p>
            <a:pPr>
              <a:lnSpc>
                <a:spcPct val="100000"/>
              </a:lnSpc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9614" y="1947894"/>
            <a:ext cx="822959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employee_id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79614" y="5343814"/>
            <a:ext cx="82295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 TABLE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6906000" y="1714244"/>
            <a:ext cx="1791184" cy="679926"/>
          </a:xfrm>
          <a:prstGeom prst="wedgeRoundRectCallout">
            <a:avLst>
              <a:gd name="adj1" fmla="val -59163"/>
              <a:gd name="adj2" fmla="val 4130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74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4"/>
            <a:ext cx="11664058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all foreign-key references </a:t>
            </a:r>
            <a:r>
              <a:rPr lang="en-US" dirty="0"/>
              <a:t>to a record when that record is deleted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4500" dirty="0"/>
          </a:p>
          <a:p>
            <a:pPr>
              <a:lnSpc>
                <a:spcPct val="100000"/>
              </a:lnSpc>
            </a:pPr>
            <a:r>
              <a:rPr lang="en-US" dirty="0"/>
              <a:t>When a department is deleted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from the employee table </a:t>
            </a:r>
            <a:r>
              <a:rPr lang="en-US" b="1" dirty="0">
                <a:solidFill>
                  <a:schemeClr val="bg1"/>
                </a:solidFill>
              </a:rPr>
              <a:t>will also be removed</a:t>
            </a: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statement 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06000" y="2382559"/>
            <a:ext cx="10533061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CREATE TABLE department(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dep_id SERIAL PRIMARY KEY,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name VARCHAR(20));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ALTER TABLE employee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dep_fk REFERENCES department ON DELETE CASCADE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3895B30-5DC8-4568-A2B0-3B791962B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5859000"/>
            <a:ext cx="1053306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DELETE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department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name='Accounting';</a:t>
            </a:r>
          </a:p>
        </p:txBody>
      </p:sp>
    </p:spTree>
    <p:extLst>
      <p:ext uri="{BB962C8B-B14F-4D97-AF65-F5344CB8AC3E}">
        <p14:creationId xmlns:p14="http://schemas.microsoft.com/office/powerpoint/2010/main" val="3390264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</a:t>
            </a:r>
            <a:r>
              <a:rPr lang="en-GB" dirty="0"/>
              <a:t> all employees from the "</a:t>
            </a:r>
            <a:r>
              <a:rPr lang="en-GB" b="1" dirty="0">
                <a:solidFill>
                  <a:schemeClr val="bg1"/>
                </a:solidFill>
              </a:rPr>
              <a:t>employees</a:t>
            </a:r>
            <a:r>
              <a:rPr lang="en-GB" dirty="0"/>
              <a:t>" table who are in department </a:t>
            </a:r>
            <a:r>
              <a:rPr lang="en-GB" b="1" dirty="0">
                <a:solidFill>
                  <a:schemeClr val="bg1"/>
                </a:solidFill>
              </a:rPr>
              <a:t>2 or 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Delete from 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2" name="AutoShape 22">
            <a:extLst>
              <a:ext uri="{FF2B5EF4-FFF2-40B4-BE49-F238E27FC236}">
                <a16:creationId xmlns:a16="http://schemas.microsoft.com/office/drawing/2014/main" id="{6C648D55-D45E-4E79-96A5-32C9E318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000" y="3879000"/>
            <a:ext cx="1902027" cy="956911"/>
          </a:xfrm>
          <a:prstGeom prst="wedgeRoundRectCallout">
            <a:avLst>
              <a:gd name="adj1" fmla="val 66314"/>
              <a:gd name="adj2" fmla="val 2668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OR Condition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3" name="AutoShape 22">
            <a:extLst>
              <a:ext uri="{FF2B5EF4-FFF2-40B4-BE49-F238E27FC236}">
                <a16:creationId xmlns:a16="http://schemas.microsoft.com/office/drawing/2014/main" id="{1CA35864-82F5-49F3-A6A1-47024758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000" y="2429034"/>
            <a:ext cx="2636523" cy="596911"/>
          </a:xfrm>
          <a:prstGeom prst="wedgeRoundRectCallout">
            <a:avLst>
              <a:gd name="adj1" fmla="val -18209"/>
              <a:gd name="adj2" fmla="val 7029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Delete Data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3622B32-F2B0-4C84-8D92-14A24A9B1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283" y="3492050"/>
            <a:ext cx="5148479" cy="21698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DELETE FROM</a:t>
            </a:r>
            <a:r>
              <a:rPr lang="en-US" sz="2700" b="1" dirty="0">
                <a:latin typeface="Consolas" panose="020B0609020204030204" pitchFamily="49" charset="0"/>
              </a:rPr>
              <a:t> employees</a:t>
            </a:r>
          </a:p>
          <a:p>
            <a:pPr>
              <a:lnSpc>
                <a:spcPct val="100000"/>
              </a:lnSpc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700" b="1" dirty="0">
                <a:latin typeface="Consolas" panose="020B0609020204030204" pitchFamily="49" charset="0"/>
              </a:rPr>
              <a:t> </a:t>
            </a:r>
            <a:r>
              <a:rPr lang="en-US" sz="2700" b="1" dirty="0" err="1">
                <a:latin typeface="Consolas" panose="020B0609020204030204" pitchFamily="49" charset="0"/>
              </a:rPr>
              <a:t>department_id</a:t>
            </a:r>
            <a:r>
              <a:rPr lang="en-US" sz="2700" b="1" dirty="0">
                <a:latin typeface="Consolas" panose="020B0609020204030204" pitchFamily="49" charset="0"/>
              </a:rPr>
              <a:t> = 1</a:t>
            </a:r>
          </a:p>
          <a:p>
            <a:pPr>
              <a:lnSpc>
                <a:spcPct val="100000"/>
              </a:lnSpc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700" b="1" dirty="0">
                <a:latin typeface="Consolas" panose="020B0609020204030204" pitchFamily="49" charset="0"/>
              </a:rPr>
              <a:t> </a:t>
            </a:r>
            <a:r>
              <a:rPr lang="en-US" sz="2700" b="1" dirty="0" err="1">
                <a:latin typeface="Consolas" panose="020B0609020204030204" pitchFamily="49" charset="0"/>
              </a:rPr>
              <a:t>department_id</a:t>
            </a:r>
            <a:r>
              <a:rPr lang="en-US" sz="2700" b="1" dirty="0">
                <a:latin typeface="Consolas" panose="020B0609020204030204" pitchFamily="49" charset="0"/>
              </a:rPr>
              <a:t> = 2;</a:t>
            </a:r>
          </a:p>
          <a:p>
            <a:pPr>
              <a:lnSpc>
                <a:spcPct val="100000"/>
              </a:lnSpc>
            </a:pPr>
            <a:endParaRPr lang="en-US" sz="27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700" b="1" dirty="0">
                <a:latin typeface="Consolas" panose="020B0609020204030204" pitchFamily="49" charset="0"/>
              </a:rPr>
              <a:t>SELECT * FROM employees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SQL SELECT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Retrieving Data</a:t>
            </a:r>
          </a:p>
        </p:txBody>
      </p:sp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40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92837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/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8712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/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Projection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8713" y="4417506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/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/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some column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2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3513" y="1143001"/>
            <a:ext cx="11649517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CONCAT()</a:t>
            </a:r>
            <a:r>
              <a:rPr lang="en-US" sz="3200" dirty="0"/>
              <a:t> - returns the string that results from concatenating the arguments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CONCAT_WS()</a:t>
            </a:r>
            <a:r>
              <a:rPr lang="en-US" sz="3200" dirty="0"/>
              <a:t> - concatenates with separator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Skips any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 values after the separator argument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561000" y="2349000"/>
            <a:ext cx="108822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(first_name,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,last_name)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full_name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40D50AC-A1A4-4CD0-97CD-76A33932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1" y="4948429"/>
            <a:ext cx="108822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bg-BG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full_name, 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340583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>
              <a:lnSpc>
                <a:spcPct val="150000"/>
              </a:lnSpc>
              <a:spcBef>
                <a:spcPts val="9000"/>
              </a:spcBef>
              <a:buClr>
                <a:schemeClr val="tx1"/>
              </a:buClr>
            </a:pPr>
            <a:r>
              <a:rPr lang="en-US" b="1" dirty="0">
                <a:solidFill>
                  <a:srgbClr val="FFA72A"/>
                </a:solidFill>
              </a:rPr>
              <a:t>Logical </a:t>
            </a:r>
            <a:r>
              <a:rPr lang="en-US" dirty="0"/>
              <a:t>and</a:t>
            </a:r>
            <a:r>
              <a:rPr lang="en-US" b="1" dirty="0">
                <a:solidFill>
                  <a:srgbClr val="FFA72A"/>
                </a:solidFill>
              </a:rPr>
              <a:t> comparison operators </a:t>
            </a:r>
            <a:r>
              <a:rPr lang="en-US" dirty="0"/>
              <a:t>can be used for better 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424000" y="3431061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department_id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department_id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2424000" y="5413378"/>
            <a:ext cx="8082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salary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salary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10000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salary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424001" y="1828800"/>
            <a:ext cx="73440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department_id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6161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bldLvl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information about all employees, listing their </a:t>
            </a:r>
            <a:r>
              <a:rPr lang="en-US" b="1" dirty="0">
                <a:solidFill>
                  <a:schemeClr val="bg1"/>
                </a:solidFill>
              </a:rPr>
              <a:t>Full Name, Job title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Salary </a:t>
            </a:r>
            <a:r>
              <a:rPr lang="en-US" dirty="0"/>
              <a:t>if their salary is more than 1000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Select Employees with Filter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59AAD-0B28-48E9-882C-3AF9F2861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71" y="3443915"/>
            <a:ext cx="11201400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(first_name,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,last_name)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Full 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	job_title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salary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salary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1000;</a:t>
            </a:r>
          </a:p>
        </p:txBody>
      </p:sp>
      <p:sp>
        <p:nvSpPr>
          <p:cNvPr id="7" name="AutoShape 22">
            <a:extLst>
              <a:ext uri="{FF2B5EF4-FFF2-40B4-BE49-F238E27FC236}">
                <a16:creationId xmlns:a16="http://schemas.microsoft.com/office/drawing/2014/main" id="{C8171886-D85B-492E-B817-002748AA3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029" y="2568514"/>
            <a:ext cx="2439945" cy="646687"/>
          </a:xfrm>
          <a:prstGeom prst="wedgeRoundRectCallout">
            <a:avLst>
              <a:gd name="adj1" fmla="val -30946"/>
              <a:gd name="adj2" fmla="val 7743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Concatenation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AutoShape 22">
            <a:extLst>
              <a:ext uri="{FF2B5EF4-FFF2-40B4-BE49-F238E27FC236}">
                <a16:creationId xmlns:a16="http://schemas.microsoft.com/office/drawing/2014/main" id="{3E8C69B4-79A3-4C5A-A1DB-262BAC7B6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771" y="5628514"/>
            <a:ext cx="2652151" cy="646687"/>
          </a:xfrm>
          <a:prstGeom prst="wedgeRoundRectCallout">
            <a:avLst>
              <a:gd name="adj1" fmla="val -30304"/>
              <a:gd name="adj2" fmla="val -8194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 alias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Conditions can be combined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4000" y="35886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salary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salary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4000" y="5341204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first_name, last_name, manager_id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manager_id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18360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(manager_id = 3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manager_id = 4);</a:t>
            </a:r>
          </a:p>
        </p:txBody>
      </p:sp>
    </p:spTree>
    <p:extLst>
      <p:ext uri="{BB962C8B-B14F-4D97-AF65-F5344CB8AC3E}">
        <p14:creationId xmlns:p14="http://schemas.microsoft.com/office/powerpoint/2010/main" val="850063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Lexical Structure in PSQL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Aggregate Functions</a:t>
            </a:r>
          </a:p>
          <a:p>
            <a:r>
              <a:rPr lang="en-US" dirty="0"/>
              <a:t>Python and PostgreSQL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0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Not the same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values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80838" y="4090999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manager_id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manager_id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80838" y="5417777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manager_id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manager_id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80838" y="2767732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manager_id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manager_id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6201" y="3472823"/>
            <a:ext cx="3188837" cy="523812"/>
          </a:xfrm>
          <a:prstGeom prst="wedgeRoundRectCallout">
            <a:avLst>
              <a:gd name="adj1" fmla="val 53769"/>
              <a:gd name="adj2" fmla="val 1959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4400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hire_date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hire_date;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56898"/>
              </p:ext>
            </p:extLst>
          </p:nvPr>
        </p:nvGraphicFramePr>
        <p:xfrm>
          <a:off x="7559050" y="207060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4400" y="4953000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hire_date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hire_date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70748"/>
              </p:ext>
            </p:extLst>
          </p:nvPr>
        </p:nvGraphicFramePr>
        <p:xfrm>
          <a:off x="7559050" y="4490763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 are useful when combined with JOINS</a:t>
            </a:r>
          </a:p>
          <a:p>
            <a:r>
              <a:rPr lang="en-US" dirty="0"/>
              <a:t>With JOINS we can get data from two tables </a:t>
            </a:r>
            <a:r>
              <a:rPr lang="en-US" b="1" dirty="0">
                <a:solidFill>
                  <a:srgbClr val="FFA000"/>
                </a:solidFill>
              </a:rPr>
              <a:t>simultaneously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b="1" dirty="0">
                <a:solidFill>
                  <a:srgbClr val="FFA000"/>
                </a:solidFill>
              </a:rPr>
              <a:t>join condition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9600" y="3962400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table_a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table_b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table_b.common_column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6800" y="5702106"/>
            <a:ext cx="2971800" cy="558485"/>
          </a:xfrm>
          <a:prstGeom prst="wedgeRoundRectCallout">
            <a:avLst>
              <a:gd name="adj1" fmla="val -29340"/>
              <a:gd name="adj2" fmla="val -8755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13550" y="3331645"/>
            <a:ext cx="2971800" cy="558485"/>
          </a:xfrm>
          <a:prstGeom prst="wedgeRoundRectCallout">
            <a:avLst>
              <a:gd name="adj1" fmla="val -34513"/>
              <a:gd name="adj2" fmla="val 8250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from Tables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F765CCBB-A4F6-47EF-9BF2-092FD231C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Old-style syntax</a:t>
            </a:r>
          </a:p>
          <a:p>
            <a:endParaRPr lang="en-US" dirty="0"/>
          </a:p>
          <a:p>
            <a:endParaRPr lang="en-US" sz="2500" dirty="0"/>
          </a:p>
          <a:p>
            <a:r>
              <a:rPr lang="en-US" dirty="0"/>
              <a:t>Newer explicit syntax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03642" y="3804233"/>
            <a:ext cx="10224263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weather.city, weather.temp_lo,   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weather.temp_hi, weather.prcp, 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weather.date, cities.location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weather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cities 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weather.city = cities.name;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65027" y="3242170"/>
            <a:ext cx="3099444" cy="1286119"/>
          </a:xfrm>
          <a:prstGeom prst="wedgeRoundRectCallout">
            <a:avLst>
              <a:gd name="adj1" fmla="val -35546"/>
              <a:gd name="adj2" fmla="val 6611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exact columns to avoid duplication of names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6302B7A-B9A9-479C-B2CD-E337E286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42" y="1912329"/>
            <a:ext cx="10224263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000" b="1" noProof="1">
                <a:latin typeface="Consolas" panose="020B0609020204030204" pitchFamily="49" charset="0"/>
              </a:rPr>
              <a:t> *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3000" b="1" noProof="1">
                <a:latin typeface="Consolas" panose="020B0609020204030204" pitchFamily="49" charset="0"/>
              </a:rPr>
              <a:t> weather, cities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city = name;</a:t>
            </a:r>
          </a:p>
        </p:txBody>
      </p:sp>
    </p:spTree>
    <p:extLst>
      <p:ext uri="{BB962C8B-B14F-4D97-AF65-F5344CB8AC3E}">
        <p14:creationId xmlns:p14="http://schemas.microsoft.com/office/powerpoint/2010/main" val="41086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CREATE VIEW … AS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8" y="4644000"/>
            <a:ext cx="10961783" cy="768084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0A3B8A-B6DF-471F-B5EC-9C03FB22F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06" y="1467707"/>
            <a:ext cx="2456293" cy="24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0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D28B0-F390-4CFF-94ED-C47DF498B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10080000" cy="5561125"/>
          </a:xfrm>
        </p:spPr>
        <p:txBody>
          <a:bodyPr>
            <a:normAutofit/>
          </a:bodyPr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virtual tables </a:t>
            </a:r>
            <a:r>
              <a:rPr lang="en-US" dirty="0"/>
              <a:t>made from other tables, views or joins between them</a:t>
            </a:r>
          </a:p>
          <a:p>
            <a:r>
              <a:rPr lang="en-US" dirty="0"/>
              <a:t>When you create a view, you basically </a:t>
            </a:r>
            <a:r>
              <a:rPr lang="en-US" b="1" dirty="0">
                <a:solidFill>
                  <a:schemeClr val="bg1"/>
                </a:solidFill>
              </a:rPr>
              <a:t>create a query and assign a name </a:t>
            </a:r>
            <a:r>
              <a:rPr lang="en-US" dirty="0"/>
              <a:t>to the query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simplify</a:t>
            </a:r>
            <a:r>
              <a:rPr lang="en-US" dirty="0"/>
              <a:t> writing complex queries 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limit access </a:t>
            </a:r>
            <a:r>
              <a:rPr lang="en-US" dirty="0"/>
              <a:t>to data for certain users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7F29AF-FE29-4D8F-A16B-F197F02A7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graphicFrame>
        <p:nvGraphicFramePr>
          <p:cNvPr id="5" name="Group 26"/>
          <p:cNvGraphicFramePr>
            <a:graphicFrameLocks noGrp="1"/>
          </p:cNvGraphicFramePr>
          <p:nvPr/>
        </p:nvGraphicFramePr>
        <p:xfrm>
          <a:off x="762001" y="427395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1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/>
        </p:nvGraphicFramePr>
        <p:xfrm>
          <a:off x="762000" y="18288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50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/>
        </p:nvGraphicFramePr>
        <p:xfrm>
          <a:off x="6996002" y="28956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67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v_table1_table2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Arrow: Right 2"/>
          <p:cNvSpPr/>
          <p:nvPr/>
        </p:nvSpPr>
        <p:spPr>
          <a:xfrm>
            <a:off x="5918889" y="3468624"/>
            <a:ext cx="552136" cy="47131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all information about the </a:t>
            </a:r>
            <a:r>
              <a:rPr lang="en-US" sz="3200" b="1" dirty="0">
                <a:solidFill>
                  <a:schemeClr val="bg1"/>
                </a:solidFill>
              </a:rPr>
              <a:t>top paid employee</a:t>
            </a:r>
          </a:p>
          <a:p>
            <a:pPr marL="608965" lvl="1" indent="0">
              <a:buNone/>
            </a:pPr>
            <a:endParaRPr lang="en-US" sz="4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AF9B1-723D-406E-9B7E-CB1489F27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217" y="2217189"/>
            <a:ext cx="7772400" cy="138499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top_paid_employee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 LIMIT 1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>
            <a:extLst>
              <a:ext uri="{FF2B5EF4-FFF2-40B4-BE49-F238E27FC236}">
                <a16:creationId xmlns:a16="http://schemas.microsoft.com/office/drawing/2014/main" id="{2E0205D2-BCF0-4ABD-9311-9D79BF186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0" y="4143603"/>
            <a:ext cx="3228989" cy="640710"/>
          </a:xfrm>
          <a:prstGeom prst="wedgeRoundRectCallout">
            <a:avLst>
              <a:gd name="adj1" fmla="val -31599"/>
              <a:gd name="adj2" fmla="val -8785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Greatest value first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>
            <a:extLst>
              <a:ext uri="{FF2B5EF4-FFF2-40B4-BE49-F238E27FC236}">
                <a16:creationId xmlns:a16="http://schemas.microsoft.com/office/drawing/2014/main" id="{F018C68E-E013-4D62-BEEA-D70B0FD5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217" y="4143603"/>
            <a:ext cx="2743200" cy="640710"/>
          </a:xfrm>
          <a:prstGeom prst="wedgeRoundRectCallout">
            <a:avLst>
              <a:gd name="adj1" fmla="val 30752"/>
              <a:gd name="adj2" fmla="val -741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Sorting column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08041-39EF-4592-BA90-777305B31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00" y="5499000"/>
            <a:ext cx="777573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top_paid_employee;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7" y="1997307"/>
            <a:ext cx="11187000" cy="1938992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hr_result_set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(employee.first_name,' ', employee.last_name)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"Full Name",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salary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salaries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department_id;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8657" y="4154527"/>
            <a:ext cx="11187000" cy="52322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hr_result_set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8" y="4644000"/>
            <a:ext cx="10961783" cy="768084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Aggregate Functions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884F54D-BFA2-4C85-A7E5-6F196DED6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46" y="1445916"/>
            <a:ext cx="2412308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#python-web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 a single result from multiple input rows:</a:t>
            </a:r>
          </a:p>
          <a:p>
            <a:r>
              <a:rPr lang="en-US" dirty="0"/>
              <a:t>They 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avg()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  <a:p>
            <a:r>
              <a:rPr lang="en-US" sz="3200" dirty="0">
                <a:latin typeface="+mj-lt"/>
              </a:rPr>
              <a:t>Example: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Open Sans" panose="020B0606030504020204" pitchFamily="34" charset="0"/>
              </a:rPr>
              <a:t>Aggregate Functions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54886-850A-467C-807F-1B97741E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15" y="3564000"/>
            <a:ext cx="8364970" cy="156966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name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highest_salary =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(salary)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417344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800" dirty="0"/>
              <a:t> Live Exercise in Class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199" y="414000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6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8" y="4644000"/>
            <a:ext cx="10961783" cy="768084"/>
          </a:xfrm>
        </p:spPr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Python and PostgreSQL</a:t>
            </a:r>
            <a:endParaRPr lang="en-US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0F304D05-018B-4458-9AA4-7A48A046B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21" y="1584000"/>
            <a:ext cx="2136757" cy="21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D28B0-F390-4CFF-94ED-C47DF498B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10080000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PostgreSQL database </a:t>
            </a:r>
            <a:r>
              <a:rPr lang="en-US" sz="3200" b="1" dirty="0">
                <a:solidFill>
                  <a:schemeClr val="bg1"/>
                </a:solidFill>
              </a:rPr>
              <a:t>adapter</a:t>
            </a:r>
            <a:r>
              <a:rPr lang="en-US" sz="3200" dirty="0"/>
              <a:t> for the Python programming language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Use the Psycopg2 module 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Connect</a:t>
            </a:r>
            <a:r>
              <a:rPr lang="en-US" sz="3000" dirty="0"/>
              <a:t> to PostgreSQL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Perform SQL </a:t>
            </a:r>
            <a:r>
              <a:rPr lang="en-US" sz="3000" b="1" dirty="0">
                <a:solidFill>
                  <a:schemeClr val="bg1"/>
                </a:solidFill>
              </a:rPr>
              <a:t>queries</a:t>
            </a:r>
            <a:r>
              <a:rPr lang="en-US" sz="3000" dirty="0"/>
              <a:t> and database </a:t>
            </a:r>
            <a:r>
              <a:rPr lang="en-US" sz="3000" b="1" dirty="0">
                <a:solidFill>
                  <a:schemeClr val="bg1"/>
                </a:solidFill>
              </a:rPr>
              <a:t>operations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It is an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/>
              <a:t> module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Psycopg2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7F29AF-FE29-4D8F-A16B-F197F02A7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 </a:t>
            </a:r>
            <a:r>
              <a:rPr lang="en-US" b="1" dirty="0">
                <a:solidFill>
                  <a:schemeClr val="bg1"/>
                </a:solidFill>
              </a:rPr>
              <a:t>new database session </a:t>
            </a:r>
          </a:p>
          <a:p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new instance </a:t>
            </a:r>
            <a:r>
              <a:rPr lang="en-US" dirty="0"/>
              <a:t>of the connection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Note: Do not forget to </a:t>
            </a:r>
            <a:r>
              <a:rPr lang="en-US" b="1" dirty="0">
                <a:solidFill>
                  <a:schemeClr val="bg1"/>
                </a:solidFill>
              </a:rPr>
              <a:t>close the connection </a:t>
            </a:r>
            <a:r>
              <a:rPr lang="en-US" dirty="0"/>
              <a:t>at the 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onnect()</a:t>
            </a:r>
            <a:r>
              <a:rPr lang="en-US" b="1" i="0" dirty="0">
                <a:effectLst/>
              </a:rPr>
              <a:t>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54886-850A-467C-807F-1B97741E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378" y="2699649"/>
            <a:ext cx="6861243" cy="2985433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psycopg2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conn = psycopg2.connect(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host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="localhost",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="database_name",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="user_name",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="password")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conn.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307442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 </a:t>
            </a:r>
            <a:r>
              <a:rPr lang="en-US" b="1" dirty="0">
                <a:solidFill>
                  <a:schemeClr val="bg1"/>
                </a:solidFill>
              </a:rPr>
              <a:t>cursor object </a:t>
            </a:r>
            <a:r>
              <a:rPr lang="en-US" dirty="0"/>
              <a:t>using the connection object to </a:t>
            </a:r>
            <a:r>
              <a:rPr lang="en-US" b="1" dirty="0">
                <a:solidFill>
                  <a:schemeClr val="bg1"/>
                </a:solidFill>
              </a:rPr>
              <a:t>execute PostgreSQL queries </a:t>
            </a:r>
            <a:r>
              <a:rPr lang="en-US" dirty="0"/>
              <a:t>from Python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r>
              <a:rPr lang="en-US" dirty="0"/>
              <a:t>If you want to </a:t>
            </a:r>
            <a:r>
              <a:rPr lang="en-US" b="1" dirty="0">
                <a:solidFill>
                  <a:schemeClr val="bg1"/>
                </a:solidFill>
              </a:rPr>
              <a:t>commit all changes</a:t>
            </a:r>
            <a:r>
              <a:rPr lang="en-US" dirty="0"/>
              <a:t> to the PostgreSQL database </a:t>
            </a:r>
            <a:r>
              <a:rPr lang="en-US" b="1" dirty="0">
                <a:solidFill>
                  <a:schemeClr val="bg1"/>
                </a:solidFill>
              </a:rPr>
              <a:t>permanently</a:t>
            </a:r>
            <a:r>
              <a:rPr lang="en-US" dirty="0"/>
              <a:t>, you call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commit()</a:t>
            </a:r>
            <a:r>
              <a:rPr lang="en-US" sz="3200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</a:t>
            </a:r>
            <a:r>
              <a:rPr lang="en-US" b="1" i="0" dirty="0">
                <a:effectLst/>
              </a:rPr>
              <a:t>he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cursor()</a:t>
            </a:r>
            <a:r>
              <a:rPr lang="en-US" b="1" i="0" dirty="0">
                <a:effectLst/>
              </a:rPr>
              <a:t>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54886-850A-467C-807F-1B97741E9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67" y="2709000"/>
            <a:ext cx="9455066" cy="2308324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cur = conn.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cursor()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cur.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execute(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"CREATE TABLE employee(name varchar(20))"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conn.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cur.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73972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800" dirty="0"/>
              <a:t> Connect to PostgreSQL server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199" y="414000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90788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GB" sz="3600" dirty="0"/>
              <a:t>Lexical Structure in PSQL</a:t>
            </a:r>
          </a:p>
          <a:p>
            <a:r>
              <a:rPr lang="en-US" sz="3600" dirty="0"/>
              <a:t>Data Manipulation</a:t>
            </a:r>
          </a:p>
          <a:p>
            <a:r>
              <a:rPr lang="en-US" sz="3600" dirty="0"/>
              <a:t>Retrieving Data</a:t>
            </a:r>
          </a:p>
          <a:p>
            <a:r>
              <a:rPr lang="en-US" sz="3600" dirty="0"/>
              <a:t>Views</a:t>
            </a:r>
          </a:p>
          <a:p>
            <a:r>
              <a:rPr lang="en-US" sz="3600" dirty="0"/>
              <a:t>Aggregate Functions</a:t>
            </a:r>
          </a:p>
          <a:p>
            <a:r>
              <a:rPr lang="en-US" sz="3600" dirty="0"/>
              <a:t>Python and PostgreSQL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Lexical Structure in PostgreSQL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4DF3D52-D133-4A71-AC3F-B8653950D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64" b="19048"/>
          <a:stretch/>
        </p:blipFill>
        <p:spPr>
          <a:xfrm>
            <a:off x="4971001" y="1449000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D28B0-F390-4CFF-94ED-C47DF498B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10080000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Key words and unquoted table/column names are </a:t>
            </a:r>
            <a:r>
              <a:rPr lang="en-US" sz="3200" b="1" dirty="0">
                <a:solidFill>
                  <a:schemeClr val="bg1"/>
                </a:solidFill>
              </a:rPr>
              <a:t>case insensitive. </a:t>
            </a:r>
            <a:r>
              <a:rPr lang="en-US" sz="3200" dirty="0"/>
              <a:t>For example, these are equivalent: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The convention is to write the </a:t>
            </a:r>
            <a:r>
              <a:rPr lang="en-US" sz="3200" b="1" dirty="0">
                <a:solidFill>
                  <a:schemeClr val="bg1"/>
                </a:solidFill>
              </a:rPr>
              <a:t>key words in upper case </a:t>
            </a:r>
            <a:r>
              <a:rPr lang="en-US" sz="3200" dirty="0"/>
              <a:t>and the </a:t>
            </a:r>
            <a:r>
              <a:rPr lang="en-US" sz="3200" b="1" dirty="0">
                <a:solidFill>
                  <a:schemeClr val="bg1"/>
                </a:solidFill>
              </a:rPr>
              <a:t>unquoted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names in lower case</a:t>
            </a:r>
            <a:r>
              <a:rPr lang="en-US" sz="3200" dirty="0"/>
              <a:t>, e.g.: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Structure in PostgreSQL (1)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7F29AF-FE29-4D8F-A16B-F197F02A7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D2106-E9E0-45D5-96A6-8EB57B1B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500" y="2437234"/>
            <a:ext cx="6795000" cy="1477328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latin typeface="Consolas" panose="020B0609020204030204" pitchFamily="49" charset="0"/>
              </a:rPr>
              <a:t>CREATE TABLE CUSTOMER;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latin typeface="Consolas" panose="020B0609020204030204" pitchFamily="49" charset="0"/>
              </a:rPr>
              <a:t>create table customer;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 err="1">
                <a:latin typeface="Consolas" panose="020B0609020204030204" pitchFamily="49" charset="0"/>
              </a:rPr>
              <a:t>CrEaTe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b="1" dirty="0" err="1">
                <a:latin typeface="Consolas" panose="020B0609020204030204" pitchFamily="49" charset="0"/>
              </a:rPr>
              <a:t>tAbLe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b="1" dirty="0" err="1">
                <a:latin typeface="Consolas" panose="020B0609020204030204" pitchFamily="49" charset="0"/>
              </a:rPr>
              <a:t>CuStOmEr</a:t>
            </a:r>
            <a:r>
              <a:rPr lang="en-US" sz="30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B0B9E-B18D-4539-A578-618E85C2A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500" y="5447001"/>
            <a:ext cx="6795000" cy="553998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3000" b="1" dirty="0">
                <a:latin typeface="Consolas" panose="020B0609020204030204" pitchFamily="49" charset="0"/>
              </a:rPr>
              <a:t>CREATE TABLE customer;</a:t>
            </a:r>
          </a:p>
        </p:txBody>
      </p:sp>
    </p:spTree>
    <p:extLst>
      <p:ext uri="{BB962C8B-B14F-4D97-AF65-F5344CB8AC3E}">
        <p14:creationId xmlns:p14="http://schemas.microsoft.com/office/powerpoint/2010/main" val="18705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D28B0-F390-4CFF-94ED-C47DF498B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10080000" cy="5561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String literals </a:t>
            </a:r>
            <a:r>
              <a:rPr lang="en-US" sz="3200" dirty="0"/>
              <a:t>are enclosed in [</a:t>
            </a:r>
            <a:r>
              <a:rPr lang="en-US" sz="32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/>
              <a:t>](single quotes)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Two string literals separated by one or more </a:t>
            </a:r>
            <a:r>
              <a:rPr lang="en-US" b="1" dirty="0">
                <a:solidFill>
                  <a:schemeClr val="bg1"/>
                </a:solidFill>
              </a:rPr>
              <a:t>newlines 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  <a:r>
              <a:rPr lang="en-US" dirty="0"/>
              <a:t> as one string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</a:t>
            </a:r>
            <a:r>
              <a:rPr lang="en-US" sz="3400" dirty="0"/>
              <a:t> names containing</a:t>
            </a:r>
            <a:r>
              <a:rPr lang="en-US" sz="3400" b="1" dirty="0">
                <a:solidFill>
                  <a:schemeClr val="bg1"/>
                </a:solidFill>
              </a:rPr>
              <a:t> special symbols</a:t>
            </a:r>
            <a:r>
              <a:rPr lang="en-US" sz="3400" dirty="0"/>
              <a:t> use 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[</a:t>
            </a:r>
            <a:r>
              <a:rPr lang="en-US" sz="3400" b="1" dirty="0">
                <a:solidFill>
                  <a:srgbClr val="FFA72A"/>
                </a:solidFill>
              </a:rPr>
              <a:t>"</a:t>
            </a:r>
            <a:r>
              <a:rPr lang="en-US" sz="3400" dirty="0"/>
              <a:t>]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(double quotes)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constructing names that would otherwise not be possible e.g.,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"select"</a:t>
            </a:r>
            <a:r>
              <a:rPr lang="en-US" sz="36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"Full Name"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Makes them </a:t>
            </a:r>
            <a:r>
              <a:rPr lang="en-US" b="1" dirty="0">
                <a:solidFill>
                  <a:schemeClr val="bg1"/>
                </a:solidFill>
              </a:rPr>
              <a:t>case-sensitive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Structure in PostgreSQL (2)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7F29AF-FE29-4D8F-A16B-F197F02A7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F5BA15-45DB-4DC6-B635-1D8844D2C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00" y="2754000"/>
            <a:ext cx="86400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customer(name)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('Bartho'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'lomew');</a:t>
            </a:r>
          </a:p>
        </p:txBody>
      </p:sp>
    </p:spTree>
    <p:extLst>
      <p:ext uri="{BB962C8B-B14F-4D97-AF65-F5344CB8AC3E}">
        <p14:creationId xmlns:p14="http://schemas.microsoft.com/office/powerpoint/2010/main" val="287136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SQL INSERT, UPDATE, DELETE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15" y="1553130"/>
            <a:ext cx="2706373" cy="23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You can use existing records to create a </a:t>
            </a:r>
            <a:r>
              <a:rPr lang="en-US" sz="3000" b="1" dirty="0">
                <a:solidFill>
                  <a:schemeClr val="bg1"/>
                </a:solidFill>
              </a:rPr>
              <a:t>new table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</a:pPr>
            <a:r>
              <a:rPr lang="en-US" sz="30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2044" y="4785874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CONCAT(name,' ', ' Restructuring'),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1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customer_contacts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customer_id, first_name, email, phone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customers;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048500" y="1723108"/>
            <a:ext cx="2819400" cy="596911"/>
          </a:xfrm>
          <a:prstGeom prst="wedgeRoundRectCallout">
            <a:avLst>
              <a:gd name="adj1" fmla="val -55810"/>
              <a:gd name="adj2" fmla="val 248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048001" y="3350392"/>
            <a:ext cx="2636523" cy="596911"/>
          </a:xfrm>
          <a:prstGeom prst="wedgeRoundRectCallout">
            <a:avLst>
              <a:gd name="adj1" fmla="val -34249"/>
              <a:gd name="adj2" fmla="val -7573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6411000" y="4081324"/>
            <a:ext cx="2452800" cy="596911"/>
          </a:xfrm>
          <a:prstGeom prst="wedgeRoundRectCallout">
            <a:avLst>
              <a:gd name="adj1" fmla="val -29464"/>
              <a:gd name="adj2" fmla="val 7282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44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505" indent="-357505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If you </a:t>
            </a:r>
            <a:r>
              <a:rPr lang="en-US" b="1" dirty="0">
                <a:solidFill>
                  <a:schemeClr val="bg1"/>
                </a:solidFill>
              </a:rPr>
              <a:t>left out 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clause, </a:t>
            </a: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table will be updated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7934" y="1981201"/>
            <a:ext cx="972993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last_name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employee_id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6085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job_title = CONCAT('Senior',' ', job_title)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department_id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092903" y="1551295"/>
            <a:ext cx="2060498" cy="679926"/>
          </a:xfrm>
          <a:prstGeom prst="wedgeRoundRectCallout">
            <a:avLst>
              <a:gd name="adj1" fmla="val -93605"/>
              <a:gd name="adj2" fmla="val 7822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2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2812</Words>
  <Application>Microsoft Office PowerPoint</Application>
  <PresentationFormat>Widescreen</PresentationFormat>
  <Paragraphs>429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Courier New</vt:lpstr>
      <vt:lpstr>DejaVu Sans</vt:lpstr>
      <vt:lpstr>Open Sans</vt:lpstr>
      <vt:lpstr>Wingdings</vt:lpstr>
      <vt:lpstr>Wingdings 2</vt:lpstr>
      <vt:lpstr>1_SoftUni</vt:lpstr>
      <vt:lpstr>Working with Data in PostgreSQL</vt:lpstr>
      <vt:lpstr>Table of Contents</vt:lpstr>
      <vt:lpstr>Questions</vt:lpstr>
      <vt:lpstr>Lexical Structure in PostgreSQL</vt:lpstr>
      <vt:lpstr>Lexical Structure in PostgreSQL (1)</vt:lpstr>
      <vt:lpstr>Lexical Structure in PostgreSQL (2)</vt:lpstr>
      <vt:lpstr>Data Manipulation</vt:lpstr>
      <vt:lpstr>Inserting Data</vt:lpstr>
      <vt:lpstr>Updating Data</vt:lpstr>
      <vt:lpstr>Example: Update Employees Salary</vt:lpstr>
      <vt:lpstr>Deleting Data</vt:lpstr>
      <vt:lpstr>DELETE CASCADE statement </vt:lpstr>
      <vt:lpstr>Example: Delete from Table</vt:lpstr>
      <vt:lpstr>Retrieving Data</vt:lpstr>
      <vt:lpstr>Capabilities of SQL SELECT </vt:lpstr>
      <vt:lpstr>Concatenation</vt:lpstr>
      <vt:lpstr>Filtering the Selected Rows</vt:lpstr>
      <vt:lpstr>Example: Select Employees with Filter</vt:lpstr>
      <vt:lpstr>Other Comparison Conditions</vt:lpstr>
      <vt:lpstr>Comparing with NULL</vt:lpstr>
      <vt:lpstr>Sorting with ORDER BY</vt:lpstr>
      <vt:lpstr>Joins</vt:lpstr>
      <vt:lpstr>Joins</vt:lpstr>
      <vt:lpstr>Views</vt:lpstr>
      <vt:lpstr>Definition and Usage</vt:lpstr>
      <vt:lpstr>Views</vt:lpstr>
      <vt:lpstr>Example (1)</vt:lpstr>
      <vt:lpstr>Example (2)</vt:lpstr>
      <vt:lpstr>Aggregate Functions</vt:lpstr>
      <vt:lpstr>Aggregate Functions</vt:lpstr>
      <vt:lpstr>Live Demo</vt:lpstr>
      <vt:lpstr>Python and PostgreSQL</vt:lpstr>
      <vt:lpstr>Psycopg2</vt:lpstr>
      <vt:lpstr>The connect() function</vt:lpstr>
      <vt:lpstr>The cursor() method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PostgreSQL</dc:title>
  <dc:subject>DB Basics with MySQL Practical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36</cp:revision>
  <dcterms:created xsi:type="dcterms:W3CDTF">2018-05-23T13:08:44Z</dcterms:created>
  <dcterms:modified xsi:type="dcterms:W3CDTF">2022-01-05T19:25:30Z</dcterms:modified>
  <cp:category>© SoftUni – https://softuni.org</cp:category>
</cp:coreProperties>
</file>