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2"/>
  </p:notesMasterIdLst>
  <p:handoutMasterIdLst>
    <p:handoutMasterId r:id="rId43"/>
  </p:handoutMasterIdLst>
  <p:sldIdLst>
    <p:sldId id="274" r:id="rId5"/>
    <p:sldId id="276" r:id="rId6"/>
    <p:sldId id="492" r:id="rId7"/>
    <p:sldId id="504" r:id="rId8"/>
    <p:sldId id="499" r:id="rId9"/>
    <p:sldId id="494" r:id="rId10"/>
    <p:sldId id="512" r:id="rId11"/>
    <p:sldId id="513" r:id="rId12"/>
    <p:sldId id="527" r:id="rId13"/>
    <p:sldId id="515" r:id="rId14"/>
    <p:sldId id="516" r:id="rId15"/>
    <p:sldId id="528" r:id="rId16"/>
    <p:sldId id="518" r:id="rId17"/>
    <p:sldId id="498" r:id="rId18"/>
    <p:sldId id="524" r:id="rId19"/>
    <p:sldId id="519" r:id="rId20"/>
    <p:sldId id="532" r:id="rId21"/>
    <p:sldId id="522" r:id="rId22"/>
    <p:sldId id="533" r:id="rId23"/>
    <p:sldId id="537" r:id="rId24"/>
    <p:sldId id="535" r:id="rId25"/>
    <p:sldId id="536" r:id="rId26"/>
    <p:sldId id="538" r:id="rId27"/>
    <p:sldId id="521" r:id="rId28"/>
    <p:sldId id="539" r:id="rId29"/>
    <p:sldId id="523" r:id="rId30"/>
    <p:sldId id="540" r:id="rId31"/>
    <p:sldId id="520" r:id="rId32"/>
    <p:sldId id="501" r:id="rId33"/>
    <p:sldId id="541" r:id="rId34"/>
    <p:sldId id="496" r:id="rId35"/>
    <p:sldId id="349" r:id="rId36"/>
    <p:sldId id="401" r:id="rId37"/>
    <p:sldId id="317" r:id="rId38"/>
    <p:sldId id="316" r:id="rId39"/>
    <p:sldId id="493" r:id="rId40"/>
    <p:sldId id="4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Creating a New Project" id="{E602BA27-C3BD-4356-91BD-384225B01D2D}">
          <p14:sldIdLst>
            <p14:sldId id="504"/>
            <p14:sldId id="499"/>
          </p14:sldIdLst>
        </p14:section>
        <p14:section name="URLs in Django" id="{32080409-9F52-4FCE-8050-08A89662D585}">
          <p14:sldIdLst>
            <p14:sldId id="494"/>
            <p14:sldId id="512"/>
            <p14:sldId id="513"/>
            <p14:sldId id="527"/>
            <p14:sldId id="515"/>
            <p14:sldId id="516"/>
            <p14:sldId id="528"/>
            <p14:sldId id="518"/>
          </p14:sldIdLst>
        </p14:section>
        <p14:section name="Function-Based Views" id="{74E935CA-9132-4328-8740-F7AE4B4A4885}">
          <p14:sldIdLst>
            <p14:sldId id="498"/>
            <p14:sldId id="524"/>
            <p14:sldId id="519"/>
            <p14:sldId id="532"/>
            <p14:sldId id="522"/>
            <p14:sldId id="533"/>
            <p14:sldId id="537"/>
            <p14:sldId id="535"/>
            <p14:sldId id="536"/>
          </p14:sldIdLst>
        </p14:section>
        <p14:section name="Dynamic Views" id="{41384231-994D-495D-95F2-ED48EA89563B}">
          <p14:sldIdLst>
            <p14:sldId id="538"/>
            <p14:sldId id="521"/>
            <p14:sldId id="539"/>
            <p14:sldId id="523"/>
            <p14:sldId id="540"/>
            <p14:sldId id="520"/>
          </p14:sldIdLst>
        </p14:section>
        <p14:section name="URL Reversing" id="{FCD8EA45-B0E9-4B73-AF1F-132D1D6E30A3}">
          <p14:sldIdLst>
            <p14:sldId id="501"/>
            <p14:sldId id="541"/>
            <p14:sldId id="496"/>
          </p14:sldIdLst>
        </p14:section>
        <p14:section name="Conclusion" id="{FF81BD71-7D4B-4578-A94F-9AF177F9D6AB}">
          <p14:sldIdLst>
            <p14:sldId id="349"/>
            <p14:sldId id="401"/>
            <p14:sldId id="317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939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023D9147-5205-4447-BE3E-821741DF13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39D83B6E-FCBC-4E96-841C-030E4276871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7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CECA220-B8B4-42BE-8962-B19FC44A260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F139F766-3137-49A1-AB1E-F4CB2C52BC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3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A65FF928-2740-44A5-8979-10A8472319B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06ED1DE3-4E6B-460F-9456-6FF3E408A536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6BF2F5B-3F94-47E5-B539-40E9B4B8C8F6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855F92F-9FCD-4813-A934-FFD3DD537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2DAD513B-3C2A-44F3-A4B5-C521E9539D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6BC6BBCC-009B-4013-AAA3-375A9D3AD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F55F1100-2140-49B6-B0DA-B723F77C9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AC0AF51B-770C-4306-AAD4-E766D987F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A5683F74-FB7E-4C35-8F6C-9CA3DF884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93665515-E164-4C19-9EFD-9877D92B0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39075BB9-DE96-470D-8B65-A313389CBF4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F00AF5E-9D54-4EFD-98A0-EAEC4D84BA0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F1827005-7BD4-4E48-854F-DE1CB96DA75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F2E7B21-4BF6-4EA0-81A3-72913A99B27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A2AF945-7202-4AE8-9883-D89BFA6F6B3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5B811B6-6087-4EEE-98E3-C3FB724131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EE0E8794-E4D5-4E8D-A760-CAE96136C80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04992B48-D78B-4490-8897-9DF204A13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7938AB7-3850-4726-8D41-063B5F49658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2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38C3F76C-1EC6-44E0-B3DA-C428625E88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CBC5301-EF71-4198-AB64-A1FE19A5EA9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44E9891B-4F25-4C9C-86A0-05F7E58C8F4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509854D6-3B8F-4319-99E5-978A0E87288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F191C57-FE58-45BA-838B-10F69CF9E4C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6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0023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785B30A4-44F5-4EE8-8EA7-94ED7A06010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30564347-BCDC-4F54-99B2-3356E42354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9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0E525AB9-7DEA-45E6-99C2-EA427E4EA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1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9D70F651-97B8-432F-95D4-C674B14EC3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094FA5AC-E775-4924-8335-E0C32E3AE95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4CE659C1-DF03-4C81-B0D4-131EFD74EC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76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4825DBC-5020-4297-8A6E-80C9428D515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9A564C2-2F70-4A26-AACE-0736448566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4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6BAAE62-0EBF-4610-A38C-3789B3DFA4C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FBFE10F7-D655-4C53-B42D-555BE66D26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7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2EB3496-4879-4848-B964-39FE4367E30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C7CBA6D-B421-43FA-A84C-60DB0FD02DF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059B7A1-9A32-4B78-AFCD-87DF770B9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0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33.jp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40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23" Type="http://schemas.openxmlformats.org/officeDocument/2006/relationships/image" Target="../media/image43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www.youtube.com/c/CodeItUpwithIvo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URL's and Templates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5DE61C-1A8F-4FC0-8508-4AB17682A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940488"/>
            <a:ext cx="2175018" cy="21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595" y="1121143"/>
            <a:ext cx="10129234" cy="5546589"/>
          </a:xfrm>
        </p:spPr>
        <p:txBody>
          <a:bodyPr/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dirty="0"/>
              <a:t> – matches any </a:t>
            </a:r>
            <a:r>
              <a:rPr lang="en-US" b="1" dirty="0">
                <a:solidFill>
                  <a:schemeClr val="bg1"/>
                </a:solidFill>
              </a:rPr>
              <a:t>non-empty string</a:t>
            </a:r>
            <a:r>
              <a:rPr lang="en-US" dirty="0"/>
              <a:t>, excluding "/"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– matches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  <a:r>
              <a:rPr lang="en-US" dirty="0"/>
              <a:t> or any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/>
              <a:t> integer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slug</a:t>
            </a:r>
            <a:r>
              <a:rPr lang="en-US" dirty="0"/>
              <a:t> – matches any slug string consisting of ASCII </a:t>
            </a:r>
            <a:r>
              <a:rPr lang="en-US" b="1" dirty="0">
                <a:solidFill>
                  <a:schemeClr val="bg1"/>
                </a:solidFill>
              </a:rPr>
              <a:t>letters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hyphen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underscore</a:t>
            </a:r>
            <a:r>
              <a:rPr lang="en-US" dirty="0"/>
              <a:t> characters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dirty="0"/>
              <a:t> - matches any </a:t>
            </a:r>
            <a:r>
              <a:rPr lang="en-US" b="1" dirty="0">
                <a:solidFill>
                  <a:schemeClr val="bg1"/>
                </a:solidFill>
              </a:rPr>
              <a:t>non-empty string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including "/"</a:t>
            </a:r>
          </a:p>
          <a:p>
            <a:pPr marL="1123569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Allows you to </a:t>
            </a:r>
            <a:r>
              <a:rPr lang="en-US" b="1" dirty="0">
                <a:solidFill>
                  <a:schemeClr val="bg1"/>
                </a:solidFill>
              </a:rPr>
              <a:t>match a complete URL path</a:t>
            </a:r>
          </a:p>
          <a:p>
            <a:pPr marL="680657" indent="-514350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uuid</a:t>
            </a:r>
            <a:r>
              <a:rPr lang="en-US" dirty="0"/>
              <a:t> – matches a formatted UUID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Path Converters</a:t>
            </a:r>
            <a:endParaRPr lang="bg-BG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DCF958B-2D8F-4600-9FF0-0C73746F7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09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5F190-49F8-457F-AD8B-C668E4289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re_path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instead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path()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Makes the matching </a:t>
            </a:r>
            <a:r>
              <a:rPr lang="en-US" b="1" dirty="0">
                <a:solidFill>
                  <a:schemeClr val="bg1"/>
                </a:solidFill>
              </a:rPr>
              <a:t>limited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Each captured argument is sent to the view as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unnamed</a:t>
            </a:r>
            <a:r>
              <a:rPr lang="en-US" dirty="0"/>
              <a:t> </a:t>
            </a:r>
            <a:r>
              <a:rPr lang="en-US" dirty="0" err="1"/>
              <a:t>RegEx</a:t>
            </a:r>
            <a:r>
              <a:rPr lang="en-US" dirty="0"/>
              <a:t> groups </a:t>
            </a:r>
            <a:r>
              <a:rPr lang="en-US" b="1" dirty="0">
                <a:solidFill>
                  <a:schemeClr val="bg1"/>
                </a:solidFill>
              </a:rPr>
              <a:t>isn't</a:t>
            </a:r>
            <a:r>
              <a:rPr lang="en-US" dirty="0"/>
              <a:t> recommended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dirty="0"/>
              <a:t>When both styles are </a:t>
            </a:r>
            <a:r>
              <a:rPr lang="en-US" b="1" dirty="0">
                <a:solidFill>
                  <a:schemeClr val="bg1"/>
                </a:solidFill>
              </a:rPr>
              <a:t>mixed</a:t>
            </a:r>
            <a:r>
              <a:rPr lang="en-US" dirty="0"/>
              <a:t>, any </a:t>
            </a:r>
            <a:r>
              <a:rPr lang="en-US" b="1" dirty="0">
                <a:solidFill>
                  <a:schemeClr val="bg1"/>
                </a:solidFill>
              </a:rPr>
              <a:t>unnamed groups are ignored </a:t>
            </a:r>
            <a:r>
              <a:rPr lang="en-US" dirty="0"/>
              <a:t>and only named groups are passed to the view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81FD09A-BEAE-4A16-B160-7D6648E71D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2488" y="1918118"/>
            <a:ext cx="10987024" cy="591620"/>
          </a:xfrm>
        </p:spPr>
        <p:txBody>
          <a:bodyPr/>
          <a:lstStyle/>
          <a:p>
            <a:r>
              <a:rPr lang="en-US" sz="2200" dirty="0" err="1">
                <a:solidFill>
                  <a:schemeClr val="bg1"/>
                </a:solidFill>
              </a:rPr>
              <a:t>re_path</a:t>
            </a:r>
            <a:r>
              <a:rPr lang="en-US" sz="2200" dirty="0"/>
              <a:t>(</a:t>
            </a:r>
            <a:r>
              <a:rPr lang="en-US" sz="2200" dirty="0" err="1">
                <a:solidFill>
                  <a:schemeClr val="bg1"/>
                </a:solidFill>
              </a:rPr>
              <a:t>r'^</a:t>
            </a:r>
            <a:r>
              <a:rPr lang="en-US" sz="2200" dirty="0" err="1"/>
              <a:t>employees</a:t>
            </a:r>
            <a:r>
              <a:rPr lang="en-US" sz="2200" dirty="0"/>
              <a:t>/(</a:t>
            </a:r>
            <a:r>
              <a:rPr lang="en-US" sz="2200" dirty="0">
                <a:solidFill>
                  <a:schemeClr val="bg1"/>
                </a:solidFill>
              </a:rPr>
              <a:t>?P&lt;</a:t>
            </a:r>
            <a:r>
              <a:rPr lang="en-US" sz="2200" dirty="0" err="1"/>
              <a:t>department_id</a:t>
            </a:r>
            <a:r>
              <a:rPr lang="en-US" sz="2200" dirty="0">
                <a:solidFill>
                  <a:schemeClr val="bg1"/>
                </a:solidFill>
              </a:rPr>
              <a:t>&gt;</a:t>
            </a:r>
            <a:r>
              <a:rPr lang="en-US" sz="2200" dirty="0"/>
              <a:t>[1-5])</a:t>
            </a:r>
            <a:r>
              <a:rPr lang="en-US" sz="2200" dirty="0">
                <a:solidFill>
                  <a:schemeClr val="bg1"/>
                </a:solidFill>
              </a:rPr>
              <a:t>/$'</a:t>
            </a:r>
            <a:r>
              <a:rPr lang="en-US" sz="2200" dirty="0"/>
              <a:t>, </a:t>
            </a:r>
            <a:r>
              <a:rPr lang="en-US" sz="2200" dirty="0" err="1"/>
              <a:t>views.year_archive</a:t>
            </a:r>
            <a:r>
              <a:rPr lang="en-US" sz="2200" dirty="0"/>
              <a:t>)</a:t>
            </a:r>
            <a:endParaRPr lang="bg-BG" sz="2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</a:t>
            </a:r>
            <a:r>
              <a:rPr lang="en-US" dirty="0"/>
              <a:t> in URLs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6480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8412" y="1130870"/>
            <a:ext cx="9345673" cy="5546589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At any point</a:t>
            </a:r>
            <a:r>
              <a:rPr lang="en-US" sz="3200" dirty="0"/>
              <a:t>, you can </a:t>
            </a:r>
            <a:r>
              <a:rPr lang="en-US" sz="3200" b="1" dirty="0">
                <a:solidFill>
                  <a:schemeClr val="bg1"/>
                </a:solidFill>
              </a:rPr>
              <a:t>include</a:t>
            </a:r>
            <a:r>
              <a:rPr lang="en-US" sz="3200" dirty="0"/>
              <a:t> other URL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It </a:t>
            </a:r>
            <a:r>
              <a:rPr lang="en-US" sz="3200" b="1" dirty="0">
                <a:solidFill>
                  <a:schemeClr val="bg1"/>
                </a:solidFill>
              </a:rPr>
              <a:t>chops off </a:t>
            </a:r>
            <a:r>
              <a:rPr lang="en-US" sz="3200" dirty="0"/>
              <a:t>the part of the matched URL ("employees/") and </a:t>
            </a:r>
            <a:r>
              <a:rPr lang="en-US" sz="3200" b="1" dirty="0">
                <a:solidFill>
                  <a:schemeClr val="bg1"/>
                </a:solidFill>
              </a:rPr>
              <a:t>sends the remaining string</a:t>
            </a:r>
            <a:r>
              <a:rPr lang="en-US" sz="3200" dirty="0"/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included url.py file </a:t>
            </a:r>
            <a:r>
              <a:rPr lang="en-US" sz="3200" dirty="0"/>
              <a:t>for further processing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URL modules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02972B-F421-4DCC-93AA-BE5DDAC28859}"/>
              </a:ext>
            </a:extLst>
          </p:cNvPr>
          <p:cNvSpPr txBox="1">
            <a:spLocks/>
          </p:cNvSpPr>
          <p:nvPr/>
        </p:nvSpPr>
        <p:spPr>
          <a:xfrm>
            <a:off x="2593221" y="2014793"/>
            <a:ext cx="8444614" cy="2221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>
                <a:solidFill>
                  <a:schemeClr val="bg1"/>
                </a:solidFill>
              </a:rPr>
              <a:t>django.urls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/>
              <a:t>import </a:t>
            </a:r>
            <a:r>
              <a:rPr lang="en-US" sz="2200" dirty="0">
                <a:solidFill>
                  <a:schemeClr val="bg1"/>
                </a:solidFill>
              </a:rPr>
              <a:t>include</a:t>
            </a:r>
            <a:r>
              <a:rPr lang="en-US" sz="2200" dirty="0"/>
              <a:t>, path </a:t>
            </a:r>
          </a:p>
          <a:p>
            <a:endParaRPr lang="en-US" sz="1500" dirty="0"/>
          </a:p>
          <a:p>
            <a:r>
              <a:rPr lang="en-US" sz="2200" dirty="0" err="1"/>
              <a:t>urlpatterns</a:t>
            </a:r>
            <a:r>
              <a:rPr lang="en-US" sz="2200" dirty="0"/>
              <a:t> = [ </a:t>
            </a:r>
          </a:p>
          <a:p>
            <a:r>
              <a:rPr lang="en-US" sz="2200" dirty="0"/>
              <a:t>    ... </a:t>
            </a:r>
          </a:p>
          <a:p>
            <a:r>
              <a:rPr lang="en-US" sz="2200" dirty="0"/>
              <a:t>    path('employees/', </a:t>
            </a:r>
            <a:r>
              <a:rPr lang="en-US" sz="2200" dirty="0">
                <a:solidFill>
                  <a:schemeClr val="bg1"/>
                </a:solidFill>
              </a:rPr>
              <a:t>include</a:t>
            </a:r>
            <a:r>
              <a:rPr lang="en-US" sz="2200" dirty="0"/>
              <a:t>('</a:t>
            </a:r>
            <a:r>
              <a:rPr lang="en-US" sz="2200" dirty="0" err="1"/>
              <a:t>departments.urls</a:t>
            </a:r>
            <a:r>
              <a:rPr lang="en-US" sz="2200" dirty="0"/>
              <a:t>')), </a:t>
            </a:r>
          </a:p>
          <a:p>
            <a:r>
              <a:rPr lang="en-US" sz="2200" dirty="0"/>
              <a:t>]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920E087-8B3C-4367-8491-62A691E49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065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595" y="1121143"/>
            <a:ext cx="9345673" cy="5546589"/>
          </a:xfrm>
        </p:spPr>
        <p:txBody>
          <a:bodyPr/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Removes redundancy </a:t>
            </a:r>
            <a:r>
              <a:rPr lang="en-US" sz="3200" dirty="0"/>
              <a:t>from URL configuration modules where a single pattern prefix is </a:t>
            </a:r>
            <a:r>
              <a:rPr lang="en-US" sz="3200" b="1" dirty="0">
                <a:solidFill>
                  <a:schemeClr val="bg1"/>
                </a:solidFill>
              </a:rPr>
              <a:t>used repeatedly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90268"/>
            <a:ext cx="8625520" cy="882654"/>
          </a:xfrm>
        </p:spPr>
        <p:txBody>
          <a:bodyPr/>
          <a:lstStyle/>
          <a:p>
            <a:r>
              <a:rPr lang="en-US" dirty="0"/>
              <a:t>Including </a:t>
            </a:r>
            <a:r>
              <a:rPr lang="en-US" sz="3800" dirty="0" err="1"/>
              <a:t>URLpatterns</a:t>
            </a:r>
            <a:r>
              <a:rPr lang="en-US" dirty="0"/>
              <a:t> List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02972B-F421-4DCC-93AA-BE5DDAC28859}"/>
              </a:ext>
            </a:extLst>
          </p:cNvPr>
          <p:cNvSpPr txBox="1">
            <a:spLocks/>
          </p:cNvSpPr>
          <p:nvPr/>
        </p:nvSpPr>
        <p:spPr>
          <a:xfrm>
            <a:off x="2764325" y="2934435"/>
            <a:ext cx="8185579" cy="3045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urlpatterns</a:t>
            </a:r>
            <a:r>
              <a:rPr lang="en-US" sz="2200" dirty="0"/>
              <a:t> = [</a:t>
            </a:r>
          </a:p>
          <a:p>
            <a:r>
              <a:rPr lang="en-US" sz="2200" dirty="0"/>
              <a:t>    path('&lt;</a:t>
            </a:r>
            <a:r>
              <a:rPr lang="en-US" sz="2200" dirty="0" err="1"/>
              <a:t>page_name</a:t>
            </a:r>
            <a:r>
              <a:rPr lang="en-US" sz="2200" dirty="0"/>
              <a:t>&gt;-&lt;</a:t>
            </a:r>
            <a:r>
              <a:rPr lang="en-US" sz="2200" dirty="0" err="1"/>
              <a:t>page_id</a:t>
            </a:r>
            <a:r>
              <a:rPr lang="en-US" sz="2200" dirty="0"/>
              <a:t>&gt;/', </a:t>
            </a:r>
            <a:r>
              <a:rPr lang="en-US" sz="2200" dirty="0">
                <a:solidFill>
                  <a:schemeClr val="bg1"/>
                </a:solidFill>
              </a:rPr>
              <a:t>include([</a:t>
            </a:r>
          </a:p>
          <a:p>
            <a:r>
              <a:rPr lang="en-US" sz="2200" dirty="0"/>
              <a:t>        path('add/', </a:t>
            </a:r>
            <a:r>
              <a:rPr lang="en-US" sz="2200" dirty="0" err="1"/>
              <a:t>views.add</a:t>
            </a:r>
            <a:r>
              <a:rPr lang="en-US" sz="2200" dirty="0"/>
              <a:t>),</a:t>
            </a:r>
          </a:p>
          <a:p>
            <a:r>
              <a:rPr lang="en-US" sz="2200" dirty="0"/>
              <a:t>        path('edit/', </a:t>
            </a:r>
            <a:r>
              <a:rPr lang="en-US" sz="2200" dirty="0" err="1"/>
              <a:t>views.edit</a:t>
            </a:r>
            <a:r>
              <a:rPr lang="en-US" sz="2200" dirty="0"/>
              <a:t>),</a:t>
            </a:r>
          </a:p>
          <a:p>
            <a:r>
              <a:rPr lang="en-US" sz="2200" dirty="0"/>
              <a:t>        path('delete/', </a:t>
            </a:r>
            <a:r>
              <a:rPr lang="en-US" sz="2200" dirty="0" err="1"/>
              <a:t>views.delete</a:t>
            </a:r>
            <a:r>
              <a:rPr lang="en-US" sz="2200" dirty="0"/>
              <a:t>),</a:t>
            </a:r>
          </a:p>
          <a:p>
            <a:r>
              <a:rPr lang="en-US" sz="2200" dirty="0"/>
              <a:t>        path('details/', </a:t>
            </a:r>
            <a:r>
              <a:rPr lang="en-US" sz="2200" dirty="0" err="1"/>
              <a:t>views.details</a:t>
            </a:r>
            <a:r>
              <a:rPr lang="en-US" sz="2200" dirty="0"/>
              <a:t>),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])</a:t>
            </a:r>
            <a:r>
              <a:rPr lang="en-US" sz="2200" dirty="0"/>
              <a:t>),</a:t>
            </a:r>
          </a:p>
          <a:p>
            <a:r>
              <a:rPr lang="en-US" sz="2200" dirty="0"/>
              <a:t>]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920E087-8B3C-4367-8491-62A691E49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481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B0171A-8002-4C32-9592-38A7EFD6F2B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Function-Based Views</a:t>
            </a:r>
            <a:endParaRPr lang="bg-BG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8BC77B8-E4A5-4272-A36C-208B7C88B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857" y="1385091"/>
            <a:ext cx="2558286" cy="2558286"/>
          </a:xfrm>
          <a:prstGeom prst="rect">
            <a:avLst/>
          </a:prstGeom>
        </p:spPr>
      </p:pic>
      <p:sp>
        <p:nvSpPr>
          <p:cNvPr id="4" name="Subtitle 6">
            <a:extLst>
              <a:ext uri="{FF2B5EF4-FFF2-40B4-BE49-F238E27FC236}">
                <a16:creationId xmlns:a16="http://schemas.microsoft.com/office/drawing/2014/main" id="{BEDEDF98-4E3D-4F56-AF5B-26727FA4665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624827"/>
            <a:ext cx="10961783" cy="768084"/>
          </a:xfrm>
        </p:spPr>
        <p:txBody>
          <a:bodyPr/>
          <a:lstStyle/>
          <a:p>
            <a:r>
              <a:rPr lang="en-US" dirty="0"/>
              <a:t>Returning </a:t>
            </a:r>
            <a:r>
              <a:rPr lang="en-US" dirty="0" err="1"/>
              <a:t>HttpResponse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437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9229" y="983404"/>
            <a:ext cx="10129234" cy="5546589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</a:rPr>
              <a:t>Each view receives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</a:t>
            </a:r>
            <a:r>
              <a:rPr lang="en-US" sz="3200" dirty="0">
                <a:latin typeface="+mj-lt"/>
              </a:rPr>
              <a:t> object as its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first</a:t>
            </a:r>
            <a:r>
              <a:rPr lang="en-US" sz="3200" dirty="0">
                <a:latin typeface="+mj-lt"/>
              </a:rPr>
              <a:t> argument (typically named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request</a:t>
            </a:r>
            <a:r>
              <a:rPr lang="en-US" sz="3200" dirty="0">
                <a:latin typeface="+mj-lt"/>
              </a:rPr>
              <a:t>)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*</a:t>
            </a: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args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- matches from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 named groups </a:t>
            </a:r>
            <a:r>
              <a:rPr lang="en-US" sz="3200" dirty="0">
                <a:latin typeface="+mj-lt"/>
              </a:rPr>
              <a:t>in the URL pattern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**</a:t>
            </a: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kwargs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- matches from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named parts </a:t>
            </a:r>
            <a:r>
              <a:rPr lang="en-US" sz="3200" dirty="0">
                <a:latin typeface="+mj-lt"/>
              </a:rPr>
              <a:t>in the URL pattern</a:t>
            </a:r>
          </a:p>
          <a:p>
            <a:pPr marL="514350" indent="-514350">
              <a:buClr>
                <a:schemeClr val="tx1"/>
              </a:buClr>
            </a:pPr>
            <a:r>
              <a:rPr lang="en-US" sz="3400" dirty="0">
                <a:latin typeface="+mj-lt"/>
              </a:rPr>
              <a:t>Each view returns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HttpResponse</a:t>
            </a:r>
            <a:r>
              <a:rPr lang="en-US" sz="3200" dirty="0">
                <a:latin typeface="+mj-lt"/>
              </a:rPr>
              <a:t> object</a:t>
            </a:r>
            <a:endParaRPr lang="bg-BG" sz="3200" dirty="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in Django</a:t>
            </a:r>
            <a:endParaRPr lang="bg-BG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DCF958B-2D8F-4600-9FF0-0C73746F7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29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5F190-49F8-457F-AD8B-C668E4289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view function </a:t>
            </a:r>
            <a:r>
              <a:rPr lang="en-US" dirty="0"/>
              <a:t>doesn't have to be named in a certain way</a:t>
            </a:r>
            <a:endParaRPr lang="bg-BG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bg-BG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125DE9C-F9DB-46B7-A841-66A71569BFB0}"/>
              </a:ext>
            </a:extLst>
          </p:cNvPr>
          <p:cNvSpPr txBox="1">
            <a:spLocks/>
          </p:cNvSpPr>
          <p:nvPr/>
        </p:nvSpPr>
        <p:spPr>
          <a:xfrm>
            <a:off x="1125976" y="2058683"/>
            <a:ext cx="9940047" cy="4467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django.http</a:t>
            </a:r>
            <a:r>
              <a:rPr lang="en-US" sz="2200" dirty="0"/>
              <a:t> import </a:t>
            </a:r>
            <a:r>
              <a:rPr lang="en-US" sz="2200" dirty="0" err="1">
                <a:solidFill>
                  <a:schemeClr val="bg1"/>
                </a:solidFill>
              </a:rPr>
              <a:t>HttpResponse</a:t>
            </a:r>
            <a:endParaRPr lang="en-US" sz="2200" dirty="0">
              <a:solidFill>
                <a:schemeClr val="bg1"/>
              </a:solidFill>
            </a:endParaRPr>
          </a:p>
          <a:p>
            <a:endParaRPr lang="en-US" sz="1500" dirty="0"/>
          </a:p>
          <a:p>
            <a:r>
              <a:rPr lang="en-US" sz="2200" dirty="0"/>
              <a:t>def </a:t>
            </a:r>
            <a:r>
              <a:rPr lang="en-US" sz="2200" dirty="0" err="1">
                <a:solidFill>
                  <a:schemeClr val="bg1"/>
                </a:solidFill>
              </a:rPr>
              <a:t>employees_by_department_id</a:t>
            </a:r>
            <a:r>
              <a:rPr lang="en-US" sz="2200" dirty="0"/>
              <a:t>(request, </a:t>
            </a:r>
            <a:r>
              <a:rPr lang="en-US" sz="2200" dirty="0" err="1">
                <a:solidFill>
                  <a:schemeClr val="bg1"/>
                </a:solidFill>
              </a:rPr>
              <a:t>department_id</a:t>
            </a:r>
            <a:r>
              <a:rPr lang="en-US" sz="2200" dirty="0"/>
              <a:t>):</a:t>
            </a:r>
          </a:p>
          <a:p>
            <a:r>
              <a:rPr lang="en-US" sz="2200" dirty="0"/>
              <a:t>    employee = None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if </a:t>
            </a:r>
            <a:r>
              <a:rPr lang="en-US" sz="2200" dirty="0" err="1">
                <a:solidFill>
                  <a:schemeClr val="bg1"/>
                </a:solidFill>
              </a:rPr>
              <a:t>department_id</a:t>
            </a:r>
            <a:r>
              <a:rPr lang="en-US" sz="2200" dirty="0"/>
              <a:t> == 1:</a:t>
            </a:r>
          </a:p>
          <a:p>
            <a:r>
              <a:rPr lang="en-US" sz="2200" dirty="0"/>
              <a:t>        employee = "Peter Smith"</a:t>
            </a:r>
          </a:p>
          <a:p>
            <a:r>
              <a:rPr lang="en-US" sz="2200" dirty="0"/>
              <a:t>    </a:t>
            </a:r>
            <a:r>
              <a:rPr lang="en-US" sz="2200" dirty="0" err="1">
                <a:solidFill>
                  <a:schemeClr val="bg1"/>
                </a:solidFill>
              </a:rPr>
              <a:t>elif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department_id</a:t>
            </a:r>
            <a:r>
              <a:rPr lang="en-US" sz="2200" dirty="0"/>
              <a:t> == 2:</a:t>
            </a:r>
          </a:p>
          <a:p>
            <a:r>
              <a:rPr lang="en-US" sz="2200" dirty="0"/>
              <a:t>        employee = "Mariya Brown"</a:t>
            </a:r>
          </a:p>
          <a:p>
            <a:r>
              <a:rPr lang="en-US" sz="2200" dirty="0"/>
              <a:t>    html = "&lt;html&gt;&lt;body&gt;&lt;h1&gt;Employee: %s, " \</a:t>
            </a:r>
          </a:p>
          <a:p>
            <a:r>
              <a:rPr lang="en-US" sz="2200" dirty="0"/>
              <a:t>           "Department: %s&lt;/h1&gt;&lt;/body&gt;&lt;/html&gt;" \</a:t>
            </a:r>
          </a:p>
          <a:p>
            <a:r>
              <a:rPr lang="en-US" sz="2200" dirty="0"/>
              <a:t>           % (employee, </a:t>
            </a:r>
            <a:r>
              <a:rPr lang="en-US" sz="2200" dirty="0" err="1"/>
              <a:t>department_id</a:t>
            </a:r>
            <a:r>
              <a:rPr lang="en-US" sz="2200" dirty="0"/>
              <a:t>)</a:t>
            </a:r>
          </a:p>
          <a:p>
            <a:r>
              <a:rPr lang="en-US" sz="2200" dirty="0"/>
              <a:t>    return </a:t>
            </a:r>
            <a:r>
              <a:rPr lang="en-US" sz="2200" dirty="0" err="1">
                <a:solidFill>
                  <a:schemeClr val="bg1"/>
                </a:solidFill>
              </a:rPr>
              <a:t>HttpResponse</a:t>
            </a:r>
            <a:r>
              <a:rPr lang="en-US" sz="2200" dirty="0"/>
              <a:t>(html)</a:t>
            </a:r>
          </a:p>
        </p:txBody>
      </p:sp>
    </p:spTree>
    <p:extLst>
      <p:ext uri="{BB962C8B-B14F-4D97-AF65-F5344CB8AC3E}">
        <p14:creationId xmlns:p14="http://schemas.microsoft.com/office/powerpoint/2010/main" val="223840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595" y="1121143"/>
            <a:ext cx="10129234" cy="5546589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</a:rPr>
              <a:t>Instead of a normal </a:t>
            </a:r>
            <a:r>
              <a:rPr lang="en-US" sz="3400" dirty="0" err="1">
                <a:latin typeface="+mj-lt"/>
              </a:rPr>
              <a:t>HttpResponse</a:t>
            </a:r>
            <a:r>
              <a:rPr lang="en-US" sz="3400" dirty="0">
                <a:latin typeface="+mj-lt"/>
              </a:rPr>
              <a:t> object, a view can return an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HTTP status code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3200" dirty="0">
                <a:latin typeface="+mj-lt"/>
              </a:rPr>
              <a:t>Using </a:t>
            </a: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HttpResponse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subclasses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3200" dirty="0">
                <a:latin typeface="+mj-lt"/>
              </a:rPr>
              <a:t>Passing an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HTTP status code </a:t>
            </a:r>
            <a:r>
              <a:rPr lang="en-US" sz="3200" dirty="0">
                <a:latin typeface="+mj-lt"/>
              </a:rPr>
              <a:t>to the </a:t>
            </a:r>
            <a:r>
              <a:rPr lang="en-US" sz="3200" dirty="0" err="1">
                <a:latin typeface="+mj-lt"/>
              </a:rPr>
              <a:t>HttpResponse</a:t>
            </a:r>
            <a:r>
              <a:rPr lang="en-US" sz="3200" dirty="0">
                <a:latin typeface="+mj-lt"/>
              </a:rPr>
              <a:t> class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3200" dirty="0">
                <a:latin typeface="+mj-lt"/>
              </a:rPr>
              <a:t>Raising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Http404</a:t>
            </a:r>
            <a:r>
              <a:rPr lang="en-US" sz="3200" dirty="0">
                <a:latin typeface="+mj-lt"/>
              </a:rPr>
              <a:t> exception</a:t>
            </a:r>
            <a:endParaRPr lang="bg-BG" sz="3200" dirty="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Errors</a:t>
            </a:r>
            <a:endParaRPr lang="bg-BG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DCF958B-2D8F-4600-9FF0-0C73746F7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797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5F190-49F8-457F-AD8B-C668E4289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There are list of </a:t>
            </a:r>
            <a:r>
              <a:rPr lang="en-US" sz="3600" dirty="0" err="1">
                <a:latin typeface="+mj-lt"/>
              </a:rPr>
              <a:t>HttpResponse</a:t>
            </a:r>
            <a:r>
              <a:rPr lang="en-US" sz="3600" dirty="0">
                <a:latin typeface="+mj-lt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subclasses</a:t>
            </a:r>
            <a:r>
              <a:rPr lang="en-US" sz="3600" dirty="0">
                <a:latin typeface="+mj-lt"/>
              </a:rPr>
              <a:t> for several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common HTTP status codes </a:t>
            </a:r>
            <a:r>
              <a:rPr lang="en-US" sz="3600" dirty="0">
                <a:latin typeface="+mj-lt"/>
              </a:rPr>
              <a:t>that can be returned to signify an error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bg-BG" sz="3600" dirty="0">
              <a:latin typeface="+mj-lt"/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bg-BG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HttpResponse</a:t>
            </a:r>
            <a:r>
              <a:rPr lang="en-US" dirty="0"/>
              <a:t> Subclasses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125DE9C-F9DB-46B7-A841-66A71569BFB0}"/>
              </a:ext>
            </a:extLst>
          </p:cNvPr>
          <p:cNvSpPr txBox="1">
            <a:spLocks/>
          </p:cNvSpPr>
          <p:nvPr/>
        </p:nvSpPr>
        <p:spPr>
          <a:xfrm>
            <a:off x="916021" y="3170212"/>
            <a:ext cx="10204315" cy="3045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django.http</a:t>
            </a:r>
            <a:r>
              <a:rPr lang="en-US" sz="2200" dirty="0"/>
              <a:t> import </a:t>
            </a:r>
            <a:r>
              <a:rPr lang="en-US" sz="2200" dirty="0" err="1"/>
              <a:t>HttpResponse</a:t>
            </a:r>
            <a:r>
              <a:rPr lang="en-US" sz="2200" dirty="0"/>
              <a:t>, </a:t>
            </a:r>
            <a:r>
              <a:rPr lang="en-US" sz="2200" dirty="0" err="1">
                <a:solidFill>
                  <a:schemeClr val="bg1"/>
                </a:solidFill>
              </a:rPr>
              <a:t>HttpResponseNotFound</a:t>
            </a:r>
            <a:endParaRPr lang="en-US" sz="2200" dirty="0">
              <a:solidFill>
                <a:schemeClr val="bg1"/>
              </a:solidFill>
            </a:endParaRPr>
          </a:p>
          <a:p>
            <a:endParaRPr lang="en-US" sz="2200" dirty="0"/>
          </a:p>
          <a:p>
            <a:r>
              <a:rPr lang="en-US" sz="2200" dirty="0"/>
              <a:t>def </a:t>
            </a:r>
            <a:r>
              <a:rPr lang="en-US" sz="2200" dirty="0" err="1"/>
              <a:t>employees_by_department_id</a:t>
            </a:r>
            <a:r>
              <a:rPr lang="en-US" sz="2200" dirty="0"/>
              <a:t>(request, </a:t>
            </a:r>
            <a:r>
              <a:rPr lang="en-US" sz="2200" dirty="0" err="1"/>
              <a:t>department_id</a:t>
            </a:r>
            <a:r>
              <a:rPr lang="en-US" sz="2200" dirty="0"/>
              <a:t>):</a:t>
            </a:r>
            <a:endParaRPr lang="bg-BG" sz="2200" dirty="0"/>
          </a:p>
          <a:p>
            <a:r>
              <a:rPr lang="en-US" sz="2200" dirty="0"/>
              <a:t>    if ...:</a:t>
            </a:r>
          </a:p>
          <a:p>
            <a:r>
              <a:rPr lang="en-US" sz="2200" dirty="0"/>
              <a:t>        ...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    </a:t>
            </a:r>
            <a:r>
              <a:rPr lang="en-US" sz="2200" dirty="0"/>
              <a:t>return </a:t>
            </a:r>
            <a:r>
              <a:rPr lang="en-US" sz="2200" dirty="0" err="1"/>
              <a:t>HttpResponse</a:t>
            </a:r>
            <a:r>
              <a:rPr lang="en-US" sz="2200" dirty="0"/>
              <a:t>(html)</a:t>
            </a:r>
          </a:p>
          <a:p>
            <a:r>
              <a:rPr lang="en-US" sz="2200" dirty="0"/>
              <a:t>    else:</a:t>
            </a:r>
          </a:p>
          <a:p>
            <a:r>
              <a:rPr lang="en-US" sz="2200" dirty="0"/>
              <a:t>        return </a:t>
            </a:r>
            <a:r>
              <a:rPr lang="en-US" sz="2200" dirty="0" err="1">
                <a:solidFill>
                  <a:schemeClr val="bg1"/>
                </a:solidFill>
              </a:rPr>
              <a:t>HttpResponseNotFound</a:t>
            </a:r>
            <a:r>
              <a:rPr lang="en-US" sz="2200" dirty="0"/>
              <a:t>('Department was not found') </a:t>
            </a:r>
          </a:p>
        </p:txBody>
      </p:sp>
    </p:spTree>
    <p:extLst>
      <p:ext uri="{BB962C8B-B14F-4D97-AF65-F5344CB8AC3E}">
        <p14:creationId xmlns:p14="http://schemas.microsoft.com/office/powerpoint/2010/main" val="141266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5F190-49F8-457F-AD8B-C668E4289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If there is no subclass for specific status code, you could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create a return class </a:t>
            </a:r>
            <a:r>
              <a:rPr lang="en-US" sz="3600" dirty="0">
                <a:latin typeface="+mj-lt"/>
              </a:rPr>
              <a:t>for any status code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bg-BG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j-lt"/>
              </a:rPr>
              <a:t>Passing an HTTP Status Code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125DE9C-F9DB-46B7-A841-66A71569BFB0}"/>
              </a:ext>
            </a:extLst>
          </p:cNvPr>
          <p:cNvSpPr txBox="1">
            <a:spLocks/>
          </p:cNvSpPr>
          <p:nvPr/>
        </p:nvSpPr>
        <p:spPr>
          <a:xfrm>
            <a:off x="993842" y="2693556"/>
            <a:ext cx="10204315" cy="3045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django.http</a:t>
            </a:r>
            <a:r>
              <a:rPr lang="en-US" sz="2200" dirty="0"/>
              <a:t> import </a:t>
            </a:r>
            <a:r>
              <a:rPr lang="en-US" sz="2200" dirty="0" err="1">
                <a:solidFill>
                  <a:schemeClr val="bg1"/>
                </a:solidFill>
              </a:rPr>
              <a:t>HttpResponse</a:t>
            </a:r>
            <a:endParaRPr lang="en-US" sz="2200" dirty="0">
              <a:solidFill>
                <a:schemeClr val="bg1"/>
              </a:solidFill>
            </a:endParaRPr>
          </a:p>
          <a:p>
            <a:endParaRPr lang="en-US" sz="2200" dirty="0"/>
          </a:p>
          <a:p>
            <a:r>
              <a:rPr lang="en-US" sz="2200" dirty="0"/>
              <a:t>def </a:t>
            </a:r>
            <a:r>
              <a:rPr lang="en-US" sz="2200" dirty="0" err="1"/>
              <a:t>employees_by_department_id</a:t>
            </a:r>
            <a:r>
              <a:rPr lang="en-US" sz="2200" dirty="0"/>
              <a:t>(request, </a:t>
            </a:r>
            <a:r>
              <a:rPr lang="en-US" sz="2200" dirty="0" err="1"/>
              <a:t>department_id</a:t>
            </a:r>
            <a:r>
              <a:rPr lang="en-US" sz="2200" dirty="0"/>
              <a:t>):</a:t>
            </a:r>
            <a:endParaRPr lang="bg-BG" sz="2200" dirty="0"/>
          </a:p>
          <a:p>
            <a:r>
              <a:rPr lang="en-US" sz="2200" dirty="0"/>
              <a:t>    if ...:</a:t>
            </a:r>
          </a:p>
          <a:p>
            <a:r>
              <a:rPr lang="en-US" sz="2200" dirty="0"/>
              <a:t>        ...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    </a:t>
            </a:r>
            <a:r>
              <a:rPr lang="en-US" sz="2200" dirty="0"/>
              <a:t>return </a:t>
            </a:r>
            <a:r>
              <a:rPr lang="en-US" sz="2200" dirty="0" err="1"/>
              <a:t>HttpResponse</a:t>
            </a:r>
            <a:r>
              <a:rPr lang="en-US" sz="2200" dirty="0"/>
              <a:t>(html)</a:t>
            </a:r>
          </a:p>
          <a:p>
            <a:r>
              <a:rPr lang="en-US" sz="2200" dirty="0"/>
              <a:t>    else:</a:t>
            </a:r>
          </a:p>
          <a:p>
            <a:r>
              <a:rPr lang="en-US" sz="2200" dirty="0"/>
              <a:t>        return </a:t>
            </a:r>
            <a:r>
              <a:rPr lang="en-US" sz="2200" dirty="0" err="1">
                <a:solidFill>
                  <a:schemeClr val="bg1"/>
                </a:solidFill>
              </a:rPr>
              <a:t>HttpResponse</a:t>
            </a:r>
            <a:r>
              <a:rPr lang="en-US" sz="2200" dirty="0"/>
              <a:t>(</a:t>
            </a:r>
            <a:r>
              <a:rPr lang="en-US" sz="2200" dirty="0">
                <a:solidFill>
                  <a:schemeClr val="bg1"/>
                </a:solidFill>
              </a:rPr>
              <a:t>status=501</a:t>
            </a:r>
            <a:r>
              <a:rPr lang="en-US" sz="22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2538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Creating a New Project</a:t>
            </a:r>
            <a:endParaRPr lang="bg-BG" sz="3000" dirty="0"/>
          </a:p>
          <a:p>
            <a:r>
              <a:rPr lang="en-US" sz="3000" dirty="0"/>
              <a:t>URLs in Django</a:t>
            </a:r>
          </a:p>
          <a:p>
            <a:r>
              <a:rPr lang="en-US" sz="3000" dirty="0"/>
              <a:t>Function-Based Views</a:t>
            </a:r>
          </a:p>
          <a:p>
            <a:r>
              <a:rPr lang="en-US" sz="3000" dirty="0"/>
              <a:t>Writing Dynamic Views</a:t>
            </a:r>
          </a:p>
          <a:p>
            <a:r>
              <a:rPr lang="en-US" sz="3000" dirty="0"/>
              <a:t>URL Reversing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596" y="1121143"/>
            <a:ext cx="9374856" cy="5546589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Unlike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HttpResponseNotFound</a:t>
            </a:r>
            <a:r>
              <a:rPr lang="en-US" sz="3400" dirty="0"/>
              <a:t>, it is an </a:t>
            </a:r>
            <a:r>
              <a:rPr lang="en-US" sz="3400" b="1" dirty="0">
                <a:solidFill>
                  <a:schemeClr val="bg1"/>
                </a:solidFill>
              </a:rPr>
              <a:t>exception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It returns an application's </a:t>
            </a:r>
            <a:r>
              <a:rPr lang="en-US" sz="3400" b="1" dirty="0">
                <a:solidFill>
                  <a:schemeClr val="bg1"/>
                </a:solidFill>
              </a:rPr>
              <a:t>standard error page</a:t>
            </a:r>
            <a:r>
              <a:rPr lang="en-US" sz="3400" dirty="0"/>
              <a:t> and an HTTP</a:t>
            </a:r>
            <a:r>
              <a:rPr lang="en-US" sz="3400" b="1" dirty="0">
                <a:solidFill>
                  <a:schemeClr val="bg1"/>
                </a:solidFill>
              </a:rPr>
              <a:t> 404 status code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Django provides a </a:t>
            </a:r>
            <a:r>
              <a:rPr lang="en-US" sz="3400" b="1" dirty="0">
                <a:solidFill>
                  <a:schemeClr val="bg1"/>
                </a:solidFill>
              </a:rPr>
              <a:t>default 404 page </a:t>
            </a:r>
            <a:r>
              <a:rPr lang="en-US" sz="3400" dirty="0"/>
              <a:t>for this exception</a:t>
            </a:r>
            <a:endParaRPr lang="bg-BG" sz="3400" dirty="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j-lt"/>
              </a:rPr>
              <a:t>Raising Http404 Exception</a:t>
            </a:r>
            <a:endParaRPr lang="bg-BG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DCF958B-2D8F-4600-9FF0-0C73746F7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11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5F190-49F8-457F-AD8B-C668E4289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871" y="1306228"/>
            <a:ext cx="11811097" cy="5561124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</a:rPr>
              <a:t>To show customized HTML, create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404.html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template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This template will be served when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DEBUG</a:t>
            </a:r>
            <a:r>
              <a:rPr lang="en-US" sz="3400" dirty="0"/>
              <a:t> is set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j-lt"/>
              </a:rPr>
              <a:t>Raising Http404 Exception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F557C9-EB34-474B-82C3-99658EE56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236" y="2953097"/>
            <a:ext cx="5401785" cy="27140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31530A-E18B-43CD-BC4F-8A2630127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099" y="4526883"/>
            <a:ext cx="5533771" cy="17403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003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5F190-49F8-457F-AD8B-C668E4289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</a:rPr>
              <a:t>When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DEBUG</a:t>
            </a:r>
            <a:r>
              <a:rPr lang="en-US" sz="3400" dirty="0">
                <a:latin typeface="+mj-lt"/>
              </a:rPr>
              <a:t> is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>
                <a:latin typeface="+mj-lt"/>
              </a:rPr>
              <a:t>, the provided message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Http404</a:t>
            </a:r>
            <a:r>
              <a:rPr lang="en-US" sz="3400" dirty="0">
                <a:latin typeface="+mj-lt"/>
              </a:rPr>
              <a:t> will appear in 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standard 404 debug template</a:t>
            </a:r>
            <a:endParaRPr lang="bg-BG" sz="3400" b="1" dirty="0">
              <a:solidFill>
                <a:schemeClr val="bg1"/>
              </a:solidFill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j-lt"/>
              </a:rPr>
              <a:t>Raising Http404 Exception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CD3E4-6BAE-4769-A544-4B108C2A2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788" y="2665347"/>
            <a:ext cx="8456424" cy="35155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377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B0171A-8002-4C32-9592-38A7EFD6F2B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Writing Dynamic Views</a:t>
            </a:r>
            <a:endParaRPr lang="bg-BG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8BC77B8-E4A5-4272-A36C-208B7C88B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857" y="1385091"/>
            <a:ext cx="2558286" cy="2558286"/>
          </a:xfrm>
          <a:prstGeom prst="rect">
            <a:avLst/>
          </a:prstGeom>
        </p:spPr>
      </p:pic>
      <p:sp>
        <p:nvSpPr>
          <p:cNvPr id="4" name="Subtitle 6">
            <a:extLst>
              <a:ext uri="{FF2B5EF4-FFF2-40B4-BE49-F238E27FC236}">
                <a16:creationId xmlns:a16="http://schemas.microsoft.com/office/drawing/2014/main" id="{BEDEDF98-4E3D-4F56-AF5B-26727FA4665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624827"/>
            <a:ext cx="10961783" cy="768084"/>
          </a:xfrm>
        </p:spPr>
        <p:txBody>
          <a:bodyPr/>
          <a:lstStyle/>
          <a:p>
            <a:r>
              <a:rPr lang="en-US" dirty="0"/>
              <a:t>render() and redirect()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486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595" y="1121143"/>
            <a:ext cx="9345673" cy="5546589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They are </a:t>
            </a:r>
            <a:r>
              <a:rPr lang="en-US" sz="3400" b="1" dirty="0">
                <a:solidFill>
                  <a:schemeClr val="bg1"/>
                </a:solidFill>
              </a:rPr>
              <a:t>helper</a:t>
            </a:r>
            <a:r>
              <a:rPr lang="en-US" sz="3400" dirty="0"/>
              <a:t> functions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Make developing with Django </a:t>
            </a:r>
            <a:r>
              <a:rPr lang="en-US" sz="3400" b="1" dirty="0">
                <a:solidFill>
                  <a:schemeClr val="bg1"/>
                </a:solidFill>
              </a:rPr>
              <a:t>easier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Connect many different levels </a:t>
            </a:r>
            <a:r>
              <a:rPr lang="en-US" sz="3400" dirty="0"/>
              <a:t>of the Model-View-Template paradigm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render()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redirect()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get_object_or_404()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get_list_or_404()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Shortcut Functions</a:t>
            </a:r>
            <a:endParaRPr lang="bg-BG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920E087-8B3C-4367-8491-62A691E49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34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595" y="1121143"/>
            <a:ext cx="9345673" cy="5546589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Combines a </a:t>
            </a:r>
            <a:r>
              <a:rPr lang="en-US" sz="3000" b="1" dirty="0">
                <a:solidFill>
                  <a:schemeClr val="bg1"/>
                </a:solidFill>
              </a:rPr>
              <a:t>template</a:t>
            </a:r>
            <a:r>
              <a:rPr lang="en-US" sz="3000" dirty="0"/>
              <a:t> with a </a:t>
            </a:r>
            <a:r>
              <a:rPr lang="en-US" sz="3000" b="1" dirty="0">
                <a:solidFill>
                  <a:schemeClr val="bg1"/>
                </a:solidFill>
              </a:rPr>
              <a:t>context</a:t>
            </a:r>
            <a:r>
              <a:rPr lang="en-US" sz="3000" dirty="0"/>
              <a:t> dictionary 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Returns an </a:t>
            </a:r>
            <a:r>
              <a:rPr lang="en-US" sz="3000" dirty="0" err="1"/>
              <a:t>HttpResponse</a:t>
            </a:r>
            <a:r>
              <a:rPr lang="en-US" sz="3000" dirty="0"/>
              <a:t> object with the </a:t>
            </a:r>
            <a:r>
              <a:rPr lang="en-US" sz="3000" b="1" dirty="0">
                <a:solidFill>
                  <a:schemeClr val="bg1"/>
                </a:solidFill>
              </a:rPr>
              <a:t>rendered</a:t>
            </a:r>
            <a:r>
              <a:rPr lang="en-US" sz="3000" dirty="0"/>
              <a:t> text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Required arguments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2900" b="1" dirty="0">
                <a:solidFill>
                  <a:schemeClr val="bg1"/>
                </a:solidFill>
              </a:rPr>
              <a:t>request</a:t>
            </a:r>
            <a:r>
              <a:rPr lang="en-US" sz="2900" dirty="0"/>
              <a:t> - generating this response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2900" b="1" dirty="0" err="1">
                <a:solidFill>
                  <a:schemeClr val="bg1"/>
                </a:solidFill>
              </a:rPr>
              <a:t>template_name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en-US" sz="2900" dirty="0"/>
              <a:t>- a full name of a template to use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render() Function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02972B-F421-4DCC-93AA-BE5DDAC28859}"/>
              </a:ext>
            </a:extLst>
          </p:cNvPr>
          <p:cNvSpPr txBox="1">
            <a:spLocks/>
          </p:cNvSpPr>
          <p:nvPr/>
        </p:nvSpPr>
        <p:spPr>
          <a:xfrm>
            <a:off x="2177748" y="4377474"/>
            <a:ext cx="9495443" cy="16236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render(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request</a:t>
            </a:r>
            <a:r>
              <a:rPr lang="en-US" sz="2200" dirty="0"/>
              <a:t>=request, </a:t>
            </a:r>
          </a:p>
          <a:p>
            <a:r>
              <a:rPr lang="en-US" sz="2200" dirty="0"/>
              <a:t>    </a:t>
            </a:r>
            <a:r>
              <a:rPr lang="en-US" sz="2200" dirty="0" err="1">
                <a:solidFill>
                  <a:schemeClr val="bg1"/>
                </a:solidFill>
              </a:rPr>
              <a:t>template_name</a:t>
            </a:r>
            <a:r>
              <a:rPr lang="en-US" sz="2200" dirty="0"/>
              <a:t>='employees/employees_by_department.html',</a:t>
            </a:r>
          </a:p>
          <a:p>
            <a:r>
              <a:rPr lang="en-US" sz="2200" dirty="0"/>
              <a:t>)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920E087-8B3C-4367-8491-62A691E49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28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1DFD812-97D8-4EC1-9525-99D561C9BE0B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b="1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optional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r>
              <a:rPr lang="en-US" sz="3200" dirty="0"/>
              <a:t> (empty dictionary by default)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000" dirty="0"/>
              <a:t>A </a:t>
            </a:r>
            <a:r>
              <a:rPr lang="en-US" sz="3000" b="1" dirty="0">
                <a:solidFill>
                  <a:schemeClr val="bg1"/>
                </a:solidFill>
              </a:rPr>
              <a:t>dictionary</a:t>
            </a:r>
            <a:r>
              <a:rPr lang="en-US" sz="3000" dirty="0"/>
              <a:t> of values to </a:t>
            </a:r>
            <a:r>
              <a:rPr lang="en-US" sz="3000" b="1" dirty="0">
                <a:solidFill>
                  <a:schemeClr val="bg1"/>
                </a:solidFill>
              </a:rPr>
              <a:t>add to the template </a:t>
            </a:r>
            <a:r>
              <a:rPr lang="en-US" sz="3000" dirty="0"/>
              <a:t>context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endParaRPr lang="bg-BG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render() Context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125DE9C-F9DB-46B7-A841-66A71569BFB0}"/>
              </a:ext>
            </a:extLst>
          </p:cNvPr>
          <p:cNvSpPr txBox="1">
            <a:spLocks/>
          </p:cNvSpPr>
          <p:nvPr/>
        </p:nvSpPr>
        <p:spPr>
          <a:xfrm>
            <a:off x="700644" y="2607941"/>
            <a:ext cx="10790712" cy="36434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django.shortcuts</a:t>
            </a:r>
            <a:r>
              <a:rPr lang="en-US" sz="2200" dirty="0"/>
              <a:t> import </a:t>
            </a:r>
            <a:r>
              <a:rPr lang="en-US" sz="2200" dirty="0">
                <a:solidFill>
                  <a:schemeClr val="bg1"/>
                </a:solidFill>
              </a:rPr>
              <a:t>render</a:t>
            </a:r>
          </a:p>
          <a:p>
            <a:endParaRPr lang="en-US" sz="1500" dirty="0"/>
          </a:p>
          <a:p>
            <a:r>
              <a:rPr lang="en-US" sz="2200" dirty="0"/>
              <a:t>def </a:t>
            </a:r>
            <a:r>
              <a:rPr lang="en-US" sz="2200" dirty="0" err="1"/>
              <a:t>employees_by_department</a:t>
            </a:r>
            <a:r>
              <a:rPr lang="en-US" sz="2200" dirty="0"/>
              <a:t>(</a:t>
            </a:r>
            <a:r>
              <a:rPr lang="en-US" sz="2200" dirty="0">
                <a:solidFill>
                  <a:schemeClr val="bg1"/>
                </a:solidFill>
              </a:rPr>
              <a:t>request</a:t>
            </a:r>
            <a:r>
              <a:rPr lang="en-US" sz="2200" dirty="0"/>
              <a:t>, </a:t>
            </a:r>
            <a:r>
              <a:rPr lang="en-US" sz="2200" dirty="0" err="1"/>
              <a:t>department_id</a:t>
            </a:r>
            <a:r>
              <a:rPr lang="en-US" sz="2200" dirty="0"/>
              <a:t>):</a:t>
            </a:r>
          </a:p>
          <a:p>
            <a:r>
              <a:rPr lang="en-US" sz="2200" dirty="0"/>
              <a:t>    ...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context</a:t>
            </a:r>
            <a:r>
              <a:rPr lang="en-US" sz="2200" dirty="0"/>
              <a:t> = {"employee": "Peter Smith", "department": "marketing"}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return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render</a:t>
            </a:r>
            <a:r>
              <a:rPr lang="en-US" sz="2200" dirty="0"/>
              <a:t>(</a:t>
            </a:r>
          </a:p>
          <a:p>
            <a:r>
              <a:rPr lang="en-US" sz="2200" dirty="0"/>
              <a:t>        request=</a:t>
            </a:r>
            <a:r>
              <a:rPr lang="en-US" sz="2200" dirty="0">
                <a:solidFill>
                  <a:schemeClr val="bg1"/>
                </a:solidFill>
              </a:rPr>
              <a:t>request</a:t>
            </a:r>
            <a:r>
              <a:rPr lang="en-US" sz="2200" dirty="0"/>
              <a:t>,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template_name</a:t>
            </a:r>
            <a:r>
              <a:rPr lang="en-US" sz="2200" dirty="0"/>
              <a:t>=</a:t>
            </a:r>
            <a:r>
              <a:rPr lang="en-US" sz="2200" dirty="0">
                <a:solidFill>
                  <a:schemeClr val="bg1"/>
                </a:solidFill>
              </a:rPr>
              <a:t>'some_template.html'</a:t>
            </a:r>
            <a:r>
              <a:rPr lang="en-US" sz="2200" dirty="0"/>
              <a:t>,</a:t>
            </a:r>
          </a:p>
          <a:p>
            <a:r>
              <a:rPr lang="en-US" sz="2200" dirty="0"/>
              <a:t>        context=</a:t>
            </a:r>
            <a:r>
              <a:rPr lang="en-US" sz="2200" dirty="0">
                <a:solidFill>
                  <a:schemeClr val="bg1"/>
                </a:solidFill>
              </a:rPr>
              <a:t>context</a:t>
            </a:r>
            <a:r>
              <a:rPr lang="en-US" sz="2200" dirty="0"/>
              <a:t>,</a:t>
            </a:r>
          </a:p>
          <a:p>
            <a:r>
              <a:rPr lang="en-US" sz="2200" dirty="0"/>
              <a:t>    )</a:t>
            </a:r>
          </a:p>
        </p:txBody>
      </p:sp>
    </p:spTree>
    <p:extLst>
      <p:ext uri="{BB962C8B-B14F-4D97-AF65-F5344CB8AC3E}">
        <p14:creationId xmlns:p14="http://schemas.microsoft.com/office/powerpoint/2010/main" val="114841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595" y="1121143"/>
            <a:ext cx="9345673" cy="5546589"/>
          </a:xfrm>
        </p:spPr>
        <p:txBody>
          <a:bodyPr>
            <a:no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Use it to </a:t>
            </a:r>
            <a:r>
              <a:rPr lang="en-US" sz="3200" b="1" dirty="0">
                <a:solidFill>
                  <a:schemeClr val="bg1"/>
                </a:solidFill>
              </a:rPr>
              <a:t>redirect the user </a:t>
            </a:r>
            <a:r>
              <a:rPr lang="en-US" sz="3200" dirty="0"/>
              <a:t>to the </a:t>
            </a:r>
            <a:r>
              <a:rPr lang="en-US" sz="3200" b="1" dirty="0">
                <a:solidFill>
                  <a:schemeClr val="bg1"/>
                </a:solidFill>
              </a:rPr>
              <a:t>appropriate URL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function returns an </a:t>
            </a:r>
            <a:r>
              <a:rPr lang="en-US" sz="3200" b="1" dirty="0" err="1">
                <a:solidFill>
                  <a:schemeClr val="bg1"/>
                </a:solidFill>
              </a:rPr>
              <a:t>HttpResponseRedirect</a:t>
            </a:r>
            <a:r>
              <a:rPr lang="en-US" sz="3200" dirty="0"/>
              <a:t> object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3000" dirty="0"/>
              <a:t>By </a:t>
            </a:r>
            <a:r>
              <a:rPr lang="en-US" sz="3000" b="1" dirty="0">
                <a:solidFill>
                  <a:schemeClr val="bg1"/>
                </a:solidFill>
              </a:rPr>
              <a:t>passing the name of a view </a:t>
            </a:r>
            <a:r>
              <a:rPr lang="en-US" sz="3000" dirty="0"/>
              <a:t>and optionally some positional or keyword arguments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sz="2500" dirty="0"/>
          </a:p>
          <a:p>
            <a:pPr marL="957262" lvl="1" indent="-514350">
              <a:buClr>
                <a:schemeClr val="tx1"/>
              </a:buClr>
            </a:pPr>
            <a:r>
              <a:rPr lang="en-US" sz="3000" dirty="0"/>
              <a:t>By passing a </a:t>
            </a:r>
            <a:r>
              <a:rPr lang="en-US" sz="3000" b="1" dirty="0">
                <a:solidFill>
                  <a:schemeClr val="bg1"/>
                </a:solidFill>
              </a:rPr>
              <a:t>hardcoded URL </a:t>
            </a:r>
            <a:r>
              <a:rPr lang="en-US" sz="3000" dirty="0"/>
              <a:t>to redirect to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500" dirty="0"/>
          </a:p>
          <a:p>
            <a:pPr marL="514350" indent="-514350">
              <a:buClr>
                <a:schemeClr val="tx1"/>
              </a:buClr>
            </a:pPr>
            <a:r>
              <a:rPr lang="en-US" sz="3200" dirty="0"/>
              <a:t>It returns an HTTP status code </a:t>
            </a:r>
            <a:r>
              <a:rPr lang="en-US" sz="3200" b="1" dirty="0">
                <a:solidFill>
                  <a:schemeClr val="bg1"/>
                </a:solidFill>
              </a:rPr>
              <a:t>302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redirect() Function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02972B-F421-4DCC-93AA-BE5DDAC28859}"/>
              </a:ext>
            </a:extLst>
          </p:cNvPr>
          <p:cNvSpPr txBox="1">
            <a:spLocks/>
          </p:cNvSpPr>
          <p:nvPr/>
        </p:nvSpPr>
        <p:spPr>
          <a:xfrm>
            <a:off x="3853810" y="4016286"/>
            <a:ext cx="6068667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redirect(</a:t>
            </a:r>
            <a:r>
              <a:rPr lang="en-US" sz="2000" dirty="0" err="1"/>
              <a:t>some_view_name</a:t>
            </a:r>
            <a:r>
              <a:rPr lang="en-US" sz="2000" dirty="0"/>
              <a:t>, *</a:t>
            </a:r>
            <a:r>
              <a:rPr lang="en-US" sz="2000" dirty="0" err="1"/>
              <a:t>args</a:t>
            </a:r>
            <a:r>
              <a:rPr lang="en-US" sz="2000" dirty="0"/>
              <a:t>, **</a:t>
            </a:r>
            <a:r>
              <a:rPr lang="en-US" sz="2000" dirty="0" err="1"/>
              <a:t>kwargs</a:t>
            </a:r>
            <a:r>
              <a:rPr lang="en-US" sz="2000" dirty="0"/>
              <a:t>) </a:t>
            </a:r>
            <a:endParaRPr lang="en-US" sz="22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920E087-8B3C-4367-8491-62A691E49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DB7AE60-CAE8-43C7-AEA4-893B7E0D7D20}"/>
              </a:ext>
            </a:extLst>
          </p:cNvPr>
          <p:cNvSpPr txBox="1">
            <a:spLocks/>
          </p:cNvSpPr>
          <p:nvPr/>
        </p:nvSpPr>
        <p:spPr>
          <a:xfrm>
            <a:off x="4592584" y="5210393"/>
            <a:ext cx="4095693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redirect('/some/</a:t>
            </a:r>
            <a:r>
              <a:rPr lang="en-US" sz="2000" dirty="0" err="1"/>
              <a:t>url</a:t>
            </a:r>
            <a:r>
              <a:rPr lang="en-US" sz="2000" dirty="0"/>
              <a:t>/')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6813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redirect() Example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125DE9C-F9DB-46B7-A841-66A71569BFB0}"/>
              </a:ext>
            </a:extLst>
          </p:cNvPr>
          <p:cNvSpPr txBox="1">
            <a:spLocks/>
          </p:cNvSpPr>
          <p:nvPr/>
        </p:nvSpPr>
        <p:spPr>
          <a:xfrm>
            <a:off x="1238203" y="2462047"/>
            <a:ext cx="9715594" cy="31748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django.shortcuts</a:t>
            </a:r>
            <a:r>
              <a:rPr lang="en-US" sz="2200" dirty="0"/>
              <a:t> import render, </a:t>
            </a:r>
            <a:r>
              <a:rPr lang="en-US" sz="2200" dirty="0">
                <a:solidFill>
                  <a:schemeClr val="bg1"/>
                </a:solidFill>
              </a:rPr>
              <a:t>redirect</a:t>
            </a:r>
          </a:p>
          <a:p>
            <a:endParaRPr lang="en-US" sz="1500" dirty="0"/>
          </a:p>
          <a:p>
            <a:r>
              <a:rPr lang="en-US" sz="2200" dirty="0"/>
              <a:t>def </a:t>
            </a:r>
            <a:r>
              <a:rPr lang="en-US" sz="2200" dirty="0" err="1"/>
              <a:t>employees_by_department_id</a:t>
            </a:r>
            <a:r>
              <a:rPr lang="en-US" sz="2200" dirty="0"/>
              <a:t>(request, </a:t>
            </a:r>
            <a:r>
              <a:rPr lang="en-US" sz="2200" dirty="0" err="1">
                <a:solidFill>
                  <a:schemeClr val="bg1"/>
                </a:solidFill>
              </a:rPr>
              <a:t>department_id</a:t>
            </a:r>
            <a:r>
              <a:rPr lang="en-US" sz="2200" dirty="0"/>
              <a:t>):</a:t>
            </a:r>
          </a:p>
          <a:p>
            <a:r>
              <a:rPr lang="en-US" sz="2200" dirty="0"/>
              <a:t>    </a:t>
            </a:r>
            <a:r>
              <a:rPr lang="en-US" sz="2200" i="1" dirty="0">
                <a:solidFill>
                  <a:schemeClr val="accent2"/>
                </a:solidFill>
              </a:rPr>
              <a:t># find the name of a department by its id</a:t>
            </a:r>
          </a:p>
          <a:p>
            <a:r>
              <a:rPr lang="en-US" sz="2200" dirty="0"/>
              <a:t>    return redirect(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chemeClr val="bg1"/>
                </a:solidFill>
              </a:rPr>
              <a:t>'http://127.0.0.1:8000/employees/' + </a:t>
            </a:r>
            <a:r>
              <a:rPr lang="en-US" sz="2200" dirty="0" err="1">
                <a:solidFill>
                  <a:schemeClr val="bg1"/>
                </a:solidFill>
              </a:rPr>
              <a:t>found_department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/>
              <a:t>    )</a:t>
            </a:r>
          </a:p>
          <a:p>
            <a:endParaRPr lang="en-US" sz="1500" dirty="0"/>
          </a:p>
          <a:p>
            <a:r>
              <a:rPr lang="en-US" sz="2200" dirty="0"/>
              <a:t>def </a:t>
            </a:r>
            <a:r>
              <a:rPr lang="en-US" sz="2200" dirty="0" err="1">
                <a:solidFill>
                  <a:schemeClr val="bg1"/>
                </a:solidFill>
              </a:rPr>
              <a:t>employees_by_department</a:t>
            </a:r>
            <a:r>
              <a:rPr lang="en-US" sz="2200" dirty="0"/>
              <a:t>(request, department):...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0F011D6-A37D-490F-BEB4-DEF10D3EE155}"/>
              </a:ext>
            </a:extLst>
          </p:cNvPr>
          <p:cNvSpPr/>
          <p:nvPr/>
        </p:nvSpPr>
        <p:spPr bwMode="auto">
          <a:xfrm>
            <a:off x="8807567" y="1489049"/>
            <a:ext cx="2488263" cy="1186057"/>
          </a:xfrm>
          <a:prstGeom prst="wedgeRoundRectCallout">
            <a:avLst>
              <a:gd name="adj1" fmla="val -18153"/>
              <a:gd name="adj2" fmla="val 491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 it is not much dynamic</a:t>
            </a:r>
          </a:p>
        </p:txBody>
      </p:sp>
    </p:spTree>
    <p:extLst>
      <p:ext uri="{BB962C8B-B14F-4D97-AF65-F5344CB8AC3E}">
        <p14:creationId xmlns:p14="http://schemas.microsoft.com/office/powerpoint/2010/main" val="313639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CE9E7D83-4C44-44F8-93EC-318333E4D25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605372"/>
            <a:ext cx="10961783" cy="768084"/>
          </a:xfrm>
        </p:spPr>
        <p:txBody>
          <a:bodyPr/>
          <a:lstStyle/>
          <a:p>
            <a:r>
              <a:rPr lang="en-US" dirty="0"/>
              <a:t>reverse() and Naming URL Patterns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E2BE73B-686A-4DC2-BF61-55583221D6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URL Reversing</a:t>
            </a:r>
            <a:endParaRPr lang="bg-BG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30F9786-CFB4-4F86-A16E-83A59C80E8A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FFFFFF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11" y="1100247"/>
            <a:ext cx="2952777" cy="295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5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595" y="1121143"/>
            <a:ext cx="9345673" cy="5546589"/>
          </a:xfrm>
        </p:spPr>
        <p:txBody>
          <a:bodyPr>
            <a:no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To perform URL reversing, use </a:t>
            </a:r>
            <a:r>
              <a:rPr lang="en-US" sz="3200" b="1" dirty="0">
                <a:solidFill>
                  <a:schemeClr val="bg1"/>
                </a:solidFill>
              </a:rPr>
              <a:t>named URL patterns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Helps </a:t>
            </a:r>
            <a:r>
              <a:rPr lang="en-US" sz="3200" b="1" dirty="0">
                <a:solidFill>
                  <a:schemeClr val="bg1"/>
                </a:solidFill>
              </a:rPr>
              <a:t>avoid</a:t>
            </a:r>
            <a:r>
              <a:rPr lang="en-US" sz="3200" dirty="0"/>
              <a:t> hardcoding a URL in the view function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Returns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redirect() Function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02972B-F421-4DCC-93AA-BE5DDAC28859}"/>
              </a:ext>
            </a:extLst>
          </p:cNvPr>
          <p:cNvSpPr txBox="1">
            <a:spLocks/>
          </p:cNvSpPr>
          <p:nvPr/>
        </p:nvSpPr>
        <p:spPr>
          <a:xfrm>
            <a:off x="2536604" y="1855235"/>
            <a:ext cx="8445924" cy="1172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path</a:t>
            </a:r>
            <a:r>
              <a:rPr lang="en-US" sz="2000" dirty="0"/>
              <a:t>('employees/&lt;</a:t>
            </a:r>
            <a:r>
              <a:rPr lang="en-US" sz="2000" dirty="0" err="1"/>
              <a:t>str:department</a:t>
            </a:r>
            <a:r>
              <a:rPr lang="en-US" sz="2000" dirty="0"/>
              <a:t>&gt;/', </a:t>
            </a:r>
          </a:p>
          <a:p>
            <a:r>
              <a:rPr lang="en-US" sz="2000" dirty="0"/>
              <a:t>         </a:t>
            </a:r>
            <a:r>
              <a:rPr lang="en-US" sz="2000" dirty="0" err="1"/>
              <a:t>views.employees_by_department</a:t>
            </a:r>
            <a:r>
              <a:rPr lang="en-US" sz="2000" dirty="0"/>
              <a:t>, </a:t>
            </a:r>
          </a:p>
          <a:p>
            <a:r>
              <a:rPr lang="en-US" sz="2000" dirty="0"/>
              <a:t>         </a:t>
            </a:r>
            <a:r>
              <a:rPr lang="en-US" sz="2000" dirty="0">
                <a:solidFill>
                  <a:schemeClr val="bg1"/>
                </a:solidFill>
              </a:rPr>
              <a:t>name='</a:t>
            </a:r>
            <a:r>
              <a:rPr lang="en-US" sz="2000" dirty="0"/>
              <a:t>employees-by-department-name</a:t>
            </a:r>
            <a:r>
              <a:rPr lang="en-US" sz="2000" dirty="0">
                <a:solidFill>
                  <a:schemeClr val="bg1"/>
                </a:solidFill>
              </a:rPr>
              <a:t>'</a:t>
            </a:r>
            <a:r>
              <a:rPr lang="en-US" sz="2000" dirty="0"/>
              <a:t>)</a:t>
            </a:r>
            <a:endParaRPr lang="en-US" sz="22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920E087-8B3C-4367-8491-62A691E49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DB7AE60-CAE8-43C7-AEA4-893B7E0D7D20}"/>
              </a:ext>
            </a:extLst>
          </p:cNvPr>
          <p:cNvSpPr txBox="1">
            <a:spLocks/>
          </p:cNvSpPr>
          <p:nvPr/>
        </p:nvSpPr>
        <p:spPr>
          <a:xfrm>
            <a:off x="2536604" y="3829972"/>
            <a:ext cx="8445924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reverse('employees-by-department-name', </a:t>
            </a:r>
            <a:r>
              <a:rPr lang="en-US" sz="2000" dirty="0" err="1"/>
              <a:t>args</a:t>
            </a:r>
            <a:r>
              <a:rPr lang="en-US" sz="2000" dirty="0"/>
              <a:t>=(</a:t>
            </a:r>
            <a:r>
              <a:rPr lang="en-US" sz="2000" dirty="0" err="1"/>
              <a:t>found_dep</a:t>
            </a:r>
            <a:r>
              <a:rPr lang="en-US" sz="2000" dirty="0"/>
              <a:t>,))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CB2DB6B-248E-4FB7-962E-E6C00C01B16C}"/>
              </a:ext>
            </a:extLst>
          </p:cNvPr>
          <p:cNvSpPr txBox="1">
            <a:spLocks/>
          </p:cNvSpPr>
          <p:nvPr/>
        </p:nvSpPr>
        <p:spPr>
          <a:xfrm>
            <a:off x="2536604" y="5199383"/>
            <a:ext cx="8445924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'</a:t>
            </a:r>
            <a:r>
              <a:rPr lang="bg-BG" sz="2000" dirty="0"/>
              <a:t>/</a:t>
            </a:r>
            <a:r>
              <a:rPr lang="en-US" sz="2000" dirty="0"/>
              <a:t>employees/marketing/'</a:t>
            </a:r>
          </a:p>
        </p:txBody>
      </p:sp>
    </p:spTree>
    <p:extLst>
      <p:ext uri="{BB962C8B-B14F-4D97-AF65-F5344CB8AC3E}">
        <p14:creationId xmlns:p14="http://schemas.microsoft.com/office/powerpoint/2010/main" val="403785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uiExpand="1" build="p" animBg="1"/>
      <p:bldP spid="9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>
                <a:cs typeface="Arial"/>
              </a:rPr>
              <a:t>Live Exercise in Class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24023"/>
            <a:ext cx="7811785" cy="5100868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views.py</a:t>
            </a:r>
            <a:r>
              <a:rPr lang="en-US" sz="3400" dirty="0"/>
              <a:t> file contains the logic for when a given URL is reached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urls.py</a:t>
            </a:r>
            <a:r>
              <a:rPr lang="en-US" sz="3400" dirty="0"/>
              <a:t> file uses the views.py file to configure the URL's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It is strongly desirable to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avoid hard-coding</a:t>
            </a:r>
            <a:r>
              <a:rPr lang="en-US" sz="3400" dirty="0"/>
              <a:t> URL patterns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C1FDD2FC-0E94-4B2F-A3AF-47262DA451D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5823C99-F504-4FF7-95D6-7017BAC6E8F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a Project</a:t>
            </a:r>
            <a:endParaRPr lang="bg-BG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179A81-B74C-447E-B350-D34A0CEC0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529" y="1267070"/>
            <a:ext cx="2552941" cy="25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5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595" y="1121143"/>
            <a:ext cx="10129234" cy="5546589"/>
          </a:xfrm>
        </p:spPr>
        <p:txBody>
          <a:bodyPr/>
          <a:lstStyle/>
          <a:p>
            <a:pPr marL="457200" indent="-457200"/>
            <a:r>
              <a:rPr lang="en-US" dirty="0"/>
              <a:t>Start a new project</a:t>
            </a:r>
          </a:p>
          <a:p>
            <a:pPr marL="457200" indent="-457200"/>
            <a:r>
              <a:rPr lang="en-US" dirty="0"/>
              <a:t>Set up a database</a:t>
            </a:r>
          </a:p>
          <a:p>
            <a:pPr marL="457200" indent="-457200"/>
            <a:r>
              <a:rPr lang="en-US" dirty="0"/>
              <a:t>Create a new app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</a:p>
          <a:p>
            <a:pPr marL="457200" indent="-457200"/>
            <a:r>
              <a:rPr lang="en-US" dirty="0">
                <a:latin typeface="+mj-lt"/>
              </a:rPr>
              <a:t>Include the app in the project</a:t>
            </a:r>
          </a:p>
          <a:p>
            <a:pPr marL="457200" indent="-457200"/>
            <a:r>
              <a:rPr lang="en-US" dirty="0"/>
              <a:t>Create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url.py</a:t>
            </a:r>
            <a:r>
              <a:rPr lang="en-US" dirty="0"/>
              <a:t> file in the app</a:t>
            </a:r>
          </a:p>
          <a:p>
            <a:pPr marL="457200" indent="-457200"/>
            <a:r>
              <a:rPr lang="en-US" dirty="0"/>
              <a:t>Include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app/url.py</a:t>
            </a:r>
            <a:r>
              <a:rPr lang="en-US" dirty="0"/>
              <a:t> module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project/url.py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 in PyCharm</a:t>
            </a:r>
            <a:endParaRPr lang="bg-BG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52B625-8247-4CAC-9811-0687EFED6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514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162B7F-31E3-4F83-88FD-E0DDE9E15C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URLs in Django</a:t>
            </a:r>
            <a:endParaRPr lang="bg-BG" dirty="0"/>
          </a:p>
        </p:txBody>
      </p:sp>
      <p:pic>
        <p:nvPicPr>
          <p:cNvPr id="8" name="Picture 7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78661F8C-4EEA-4219-9603-2F2776787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389" y="1700689"/>
            <a:ext cx="2186714" cy="2186714"/>
          </a:xfrm>
          <a:prstGeom prst="rect">
            <a:avLst/>
          </a:prstGeom>
        </p:spPr>
      </p:pic>
      <p:sp>
        <p:nvSpPr>
          <p:cNvPr id="6" name="Subtitle 6">
            <a:extLst>
              <a:ext uri="{FF2B5EF4-FFF2-40B4-BE49-F238E27FC236}">
                <a16:creationId xmlns:a16="http://schemas.microsoft.com/office/drawing/2014/main" id="{B6A9A99F-211C-4615-867D-C8B718AE3B5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Design with No Framework Limitations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221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595" y="1121143"/>
            <a:ext cx="10129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/>
              <a:t>Django finds the root </a:t>
            </a:r>
            <a:r>
              <a:rPr lang="en-US" sz="3200" b="1" dirty="0">
                <a:solidFill>
                  <a:schemeClr val="bg1"/>
                </a:solidFill>
              </a:rPr>
              <a:t>URL configuration </a:t>
            </a:r>
            <a:r>
              <a:rPr lang="en-US" sz="3200" dirty="0"/>
              <a:t>module and loads it</a:t>
            </a:r>
          </a:p>
          <a:p>
            <a:pPr marL="457200" indent="-457200"/>
            <a:r>
              <a:rPr lang="en-US" sz="3200" dirty="0"/>
              <a:t>Looks for the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urlpatterns</a:t>
            </a:r>
            <a:r>
              <a:rPr lang="en-US" sz="3200" dirty="0"/>
              <a:t> variable</a:t>
            </a:r>
          </a:p>
          <a:p>
            <a:pPr marL="457200" indent="-457200"/>
            <a:r>
              <a:rPr lang="en-US" sz="3200" dirty="0"/>
              <a:t>Runs through each URL pattern and stops at 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matching pattern</a:t>
            </a:r>
          </a:p>
          <a:p>
            <a:pPr marL="457200" indent="-457200"/>
            <a:r>
              <a:rPr lang="en-US" sz="3200" dirty="0"/>
              <a:t>Calls the given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  <a:r>
              <a:rPr lang="en-US" sz="3200" dirty="0"/>
              <a:t> and pass it an instance of the class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an HTTP request</a:t>
            </a:r>
            <a:endParaRPr lang="bg-BG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750FA34-F35B-4C18-B69E-42BC5C92E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4AB1F40-F616-44F7-B9BD-AD46FBB19AF4}"/>
              </a:ext>
            </a:extLst>
          </p:cNvPr>
          <p:cNvSpPr txBox="1">
            <a:spLocks/>
          </p:cNvSpPr>
          <p:nvPr/>
        </p:nvSpPr>
        <p:spPr>
          <a:xfrm>
            <a:off x="2268257" y="5458236"/>
            <a:ext cx="8976918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path('employees/marketing/', </a:t>
            </a:r>
            <a:r>
              <a:rPr lang="en-US" sz="2200" dirty="0" err="1"/>
              <a:t>views.marketing_department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0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5F190-49F8-457F-AD8B-C668E4289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One way to </a:t>
            </a:r>
            <a:r>
              <a:rPr lang="en-US" b="1" dirty="0">
                <a:solidFill>
                  <a:schemeClr val="bg1"/>
                </a:solidFill>
              </a:rPr>
              <a:t>create more pages in a website </a:t>
            </a:r>
            <a:r>
              <a:rPr lang="en-US" dirty="0"/>
              <a:t>is by adding additional paths and views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000" dirty="0">
              <a:latin typeface="+mj-lt"/>
            </a:endParaRP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Note</a:t>
            </a:r>
            <a:r>
              <a:rPr lang="en-US" dirty="0">
                <a:latin typeface="+mj-lt"/>
              </a:rPr>
              <a:t>: in some cases, this could be a lot of extra work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bg-BG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Multiple URL Patterns</a:t>
            </a:r>
            <a:endParaRPr lang="bg-BG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0B9C07D-AEA6-428E-9CCA-74A36D140629}"/>
              </a:ext>
            </a:extLst>
          </p:cNvPr>
          <p:cNvSpPr txBox="1">
            <a:spLocks/>
          </p:cNvSpPr>
          <p:nvPr/>
        </p:nvSpPr>
        <p:spPr>
          <a:xfrm>
            <a:off x="1045047" y="2631621"/>
            <a:ext cx="10101906" cy="26901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urlpatterns</a:t>
            </a:r>
            <a:r>
              <a:rPr lang="en-US" sz="2200" dirty="0"/>
              <a:t> = [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path</a:t>
            </a:r>
            <a:r>
              <a:rPr lang="en-US" sz="2200" dirty="0"/>
              <a:t>('employees/marketing/', </a:t>
            </a:r>
            <a:r>
              <a:rPr lang="en-US" sz="2200" dirty="0" err="1">
                <a:solidFill>
                  <a:schemeClr val="bg1"/>
                </a:solidFill>
              </a:rPr>
              <a:t>views</a:t>
            </a:r>
            <a:r>
              <a:rPr lang="en-US" sz="2200" dirty="0" err="1"/>
              <a:t>.marketing_department</a:t>
            </a:r>
            <a:r>
              <a:rPr lang="en-US" sz="2200" dirty="0"/>
              <a:t>),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path</a:t>
            </a:r>
            <a:r>
              <a:rPr lang="en-US" sz="2200" dirty="0"/>
              <a:t>('employees/</a:t>
            </a:r>
            <a:r>
              <a:rPr lang="en-US" sz="2200" dirty="0" err="1"/>
              <a:t>hr</a:t>
            </a:r>
            <a:r>
              <a:rPr lang="en-US" sz="2200" dirty="0"/>
              <a:t>/', </a:t>
            </a:r>
            <a:r>
              <a:rPr lang="en-US" sz="2200" dirty="0" err="1">
                <a:solidFill>
                  <a:schemeClr val="bg1"/>
                </a:solidFill>
              </a:rPr>
              <a:t>views</a:t>
            </a:r>
            <a:r>
              <a:rPr lang="en-US" sz="2200" dirty="0" err="1"/>
              <a:t>.hr_department</a:t>
            </a:r>
            <a:r>
              <a:rPr lang="en-US" sz="2200" dirty="0"/>
              <a:t>),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path</a:t>
            </a:r>
            <a:r>
              <a:rPr lang="en-US" sz="2200" dirty="0"/>
              <a:t>('employees/production/', </a:t>
            </a:r>
            <a:r>
              <a:rPr lang="en-US" sz="2200" dirty="0" err="1">
                <a:solidFill>
                  <a:schemeClr val="bg1"/>
                </a:solidFill>
              </a:rPr>
              <a:t>views</a:t>
            </a:r>
            <a:r>
              <a:rPr lang="en-US" sz="2200" dirty="0" err="1"/>
              <a:t>.production_department</a:t>
            </a:r>
            <a:r>
              <a:rPr lang="en-US" sz="2200" dirty="0"/>
              <a:t>),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path</a:t>
            </a:r>
            <a:r>
              <a:rPr lang="en-US" sz="2200" dirty="0"/>
              <a:t>('employees/accounting/', </a:t>
            </a:r>
            <a:r>
              <a:rPr lang="en-US" sz="2200" dirty="0" err="1">
                <a:solidFill>
                  <a:schemeClr val="bg1"/>
                </a:solidFill>
              </a:rPr>
              <a:t>views</a:t>
            </a:r>
            <a:r>
              <a:rPr lang="en-US" sz="2200" dirty="0" err="1"/>
              <a:t>.accounting_department</a:t>
            </a:r>
            <a:r>
              <a:rPr lang="en-US" sz="2200" dirty="0"/>
              <a:t>),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path</a:t>
            </a:r>
            <a:r>
              <a:rPr lang="en-US" sz="2200" dirty="0"/>
              <a:t>('employees/</a:t>
            </a:r>
            <a:r>
              <a:rPr lang="en-US" sz="2200" dirty="0" err="1"/>
              <a:t>r&amp;d</a:t>
            </a:r>
            <a:r>
              <a:rPr lang="en-US" sz="2200" dirty="0"/>
              <a:t>/', </a:t>
            </a:r>
            <a:r>
              <a:rPr lang="en-US" sz="2200" dirty="0" err="1">
                <a:solidFill>
                  <a:schemeClr val="bg1"/>
                </a:solidFill>
              </a:rPr>
              <a:t>views</a:t>
            </a:r>
            <a:r>
              <a:rPr lang="en-US" sz="2200" dirty="0" err="1"/>
              <a:t>.r&amp;d_department</a:t>
            </a:r>
            <a:r>
              <a:rPr lang="en-US" sz="2200" dirty="0"/>
              <a:t>),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405856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5F190-49F8-457F-AD8B-C668E4289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Set one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dynamic URL pattern </a:t>
            </a:r>
            <a:r>
              <a:rPr lang="en-US" dirty="0">
                <a:latin typeface="+mj-lt"/>
              </a:rPr>
              <a:t>for all departments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Optionally, can include </a:t>
            </a:r>
            <a:r>
              <a:rPr lang="en-US" b="1" dirty="0">
                <a:solidFill>
                  <a:schemeClr val="bg1"/>
                </a:solidFill>
              </a:rPr>
              <a:t>converter type</a:t>
            </a:r>
            <a:r>
              <a:rPr lang="en-US" dirty="0"/>
              <a:t> (otherwise, it is converted to a string)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The value name is passed as an</a:t>
            </a:r>
            <a:r>
              <a:rPr lang="en-US" b="1" dirty="0">
                <a:solidFill>
                  <a:schemeClr val="bg1"/>
                </a:solidFill>
              </a:rPr>
              <a:t> argument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endParaRPr lang="bg-BG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bg-BG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81FD09A-BEAE-4A16-B160-7D6648E71D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5128" y="1918883"/>
            <a:ext cx="11441744" cy="557241"/>
          </a:xfrm>
        </p:spPr>
        <p:txBody>
          <a:bodyPr/>
          <a:lstStyle/>
          <a:p>
            <a:r>
              <a:rPr lang="en-US" sz="2200" dirty="0"/>
              <a:t>path('employees/</a:t>
            </a:r>
            <a:r>
              <a:rPr lang="en-US" sz="2200" dirty="0">
                <a:solidFill>
                  <a:schemeClr val="bg1"/>
                </a:solidFill>
              </a:rPr>
              <a:t>&lt;</a:t>
            </a:r>
            <a:r>
              <a:rPr lang="en-US" sz="2200" dirty="0"/>
              <a:t>department</a:t>
            </a:r>
            <a:r>
              <a:rPr lang="en-US" sz="2200" dirty="0">
                <a:solidFill>
                  <a:schemeClr val="bg1"/>
                </a:solidFill>
              </a:rPr>
              <a:t>&gt;</a:t>
            </a:r>
            <a:r>
              <a:rPr lang="en-US" sz="2200" dirty="0"/>
              <a:t>/', </a:t>
            </a:r>
            <a:r>
              <a:rPr lang="en-US" sz="2200" dirty="0" err="1"/>
              <a:t>views.employees_by_department</a:t>
            </a:r>
            <a:r>
              <a:rPr lang="en-US" sz="2200" dirty="0"/>
              <a:t>)</a:t>
            </a:r>
            <a:endParaRPr lang="bg-BG" sz="2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Path Segments</a:t>
            </a:r>
            <a:endParaRPr lang="bg-BG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7ADDB37-0F7A-4D3E-A3B7-94FEB92413A6}"/>
              </a:ext>
            </a:extLst>
          </p:cNvPr>
          <p:cNvSpPr txBox="1">
            <a:spLocks/>
          </p:cNvSpPr>
          <p:nvPr/>
        </p:nvSpPr>
        <p:spPr>
          <a:xfrm>
            <a:off x="375128" y="3756122"/>
            <a:ext cx="11441744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path('employees/</a:t>
            </a:r>
            <a:r>
              <a:rPr lang="en-US" sz="2200" dirty="0">
                <a:solidFill>
                  <a:schemeClr val="bg1"/>
                </a:solidFill>
              </a:rPr>
              <a:t>&lt;</a:t>
            </a:r>
            <a:r>
              <a:rPr lang="en-US" sz="2200" dirty="0" err="1">
                <a:solidFill>
                  <a:schemeClr val="bg1"/>
                </a:solidFill>
              </a:rPr>
              <a:t>int:</a:t>
            </a:r>
            <a:r>
              <a:rPr lang="en-US" sz="2200" dirty="0" err="1"/>
              <a:t>department_id</a:t>
            </a:r>
            <a:r>
              <a:rPr lang="en-US" sz="2200" dirty="0">
                <a:solidFill>
                  <a:schemeClr val="bg1"/>
                </a:solidFill>
              </a:rPr>
              <a:t>&gt;</a:t>
            </a:r>
            <a:r>
              <a:rPr lang="en-US" sz="2200" dirty="0"/>
              <a:t>/', </a:t>
            </a:r>
            <a:r>
              <a:rPr lang="en-US" sz="2200" dirty="0" err="1"/>
              <a:t>views.employees_by_department_id</a:t>
            </a:r>
            <a:r>
              <a:rPr lang="en-US" sz="2200" dirty="0"/>
              <a:t>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125DE9C-F9DB-46B7-A841-66A71569BFB0}"/>
              </a:ext>
            </a:extLst>
          </p:cNvPr>
          <p:cNvSpPr txBox="1">
            <a:spLocks/>
          </p:cNvSpPr>
          <p:nvPr/>
        </p:nvSpPr>
        <p:spPr>
          <a:xfrm>
            <a:off x="375128" y="5324888"/>
            <a:ext cx="11441744" cy="9127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def </a:t>
            </a:r>
            <a:r>
              <a:rPr lang="en-US" sz="2200" dirty="0" err="1">
                <a:solidFill>
                  <a:schemeClr val="bg1"/>
                </a:solidFill>
              </a:rPr>
              <a:t>employees_by_department_id</a:t>
            </a:r>
            <a:r>
              <a:rPr lang="en-US" sz="2200" dirty="0"/>
              <a:t>(request, </a:t>
            </a:r>
            <a:r>
              <a:rPr lang="en-US" sz="2200" dirty="0" err="1">
                <a:solidFill>
                  <a:schemeClr val="bg1"/>
                </a:solidFill>
              </a:rPr>
              <a:t>department_id</a:t>
            </a:r>
            <a:r>
              <a:rPr lang="en-US" sz="2200" dirty="0"/>
              <a:t>):</a:t>
            </a:r>
          </a:p>
          <a:p>
            <a:r>
              <a:rPr lang="en-US" sz="2200" dirty="0"/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243293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2" grpId="0" uiExpand="1" build="p" animBg="1"/>
      <p:bldP spid="13" grpId="0" uiExpand="1" build="p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6DA865-5C6B-4888-897A-02A06D062434}">
  <ds:schemaRefs>
    <ds:schemaRef ds:uri="b1da4528-fe13-414f-b133-a49aeaaa47f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1765</Words>
  <Application>Microsoft Office PowerPoint</Application>
  <PresentationFormat>Widescreen</PresentationFormat>
  <Paragraphs>289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1_SoftUni</vt:lpstr>
      <vt:lpstr>URL's and Templates</vt:lpstr>
      <vt:lpstr>Table of Contents</vt:lpstr>
      <vt:lpstr>Have a Question?</vt:lpstr>
      <vt:lpstr>Creating a Project</vt:lpstr>
      <vt:lpstr>Creating a Project in PyCharm</vt:lpstr>
      <vt:lpstr>URLs in Django</vt:lpstr>
      <vt:lpstr>Processing an HTTP request</vt:lpstr>
      <vt:lpstr>Creating Multiple URL Patterns</vt:lpstr>
      <vt:lpstr>Dynamic Path Segments</vt:lpstr>
      <vt:lpstr>Default Path Converters</vt:lpstr>
      <vt:lpstr>RegEx in URLs</vt:lpstr>
      <vt:lpstr>Including URL modules</vt:lpstr>
      <vt:lpstr>Including URLpatterns List</vt:lpstr>
      <vt:lpstr>Function-Based Views</vt:lpstr>
      <vt:lpstr>Views in Django</vt:lpstr>
      <vt:lpstr>Views</vt:lpstr>
      <vt:lpstr>Returning Errors</vt:lpstr>
      <vt:lpstr>Using HttpResponse Subclasses</vt:lpstr>
      <vt:lpstr>Passing an HTTP Status Code</vt:lpstr>
      <vt:lpstr>Raising Http404 Exception</vt:lpstr>
      <vt:lpstr>Raising Http404 Exception</vt:lpstr>
      <vt:lpstr>Raising Http404 Exception</vt:lpstr>
      <vt:lpstr>Writing Dynamic Views</vt:lpstr>
      <vt:lpstr>Django Shortcut Functions</vt:lpstr>
      <vt:lpstr>render() Function</vt:lpstr>
      <vt:lpstr>render() Context</vt:lpstr>
      <vt:lpstr>redirect() Function</vt:lpstr>
      <vt:lpstr>redirect() Example</vt:lpstr>
      <vt:lpstr>URL Reversing</vt:lpstr>
      <vt:lpstr>redirect() Function</vt:lpstr>
      <vt:lpstr>Demo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- URL's and Templates</dc:title>
  <dc:subject>Python Advanced – Practical Training Course @ SoftUni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Sibina Stoyanova</cp:lastModifiedBy>
  <cp:revision>77</cp:revision>
  <dcterms:created xsi:type="dcterms:W3CDTF">2018-05-23T13:08:44Z</dcterms:created>
  <dcterms:modified xsi:type="dcterms:W3CDTF">2023-05-17T07:28:48Z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