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55"/>
  </p:notesMasterIdLst>
  <p:handoutMasterIdLst>
    <p:handoutMasterId r:id="rId56"/>
  </p:handoutMasterIdLst>
  <p:sldIdLst>
    <p:sldId id="274" r:id="rId5"/>
    <p:sldId id="276" r:id="rId6"/>
    <p:sldId id="492" r:id="rId7"/>
    <p:sldId id="494" r:id="rId8"/>
    <p:sldId id="512" r:id="rId9"/>
    <p:sldId id="531" r:id="rId10"/>
    <p:sldId id="536" r:id="rId11"/>
    <p:sldId id="537" r:id="rId12"/>
    <p:sldId id="540" r:id="rId13"/>
    <p:sldId id="543" r:id="rId14"/>
    <p:sldId id="541" r:id="rId15"/>
    <p:sldId id="544" r:id="rId16"/>
    <p:sldId id="539" r:id="rId17"/>
    <p:sldId id="545" r:id="rId18"/>
    <p:sldId id="547" r:id="rId19"/>
    <p:sldId id="546" r:id="rId20"/>
    <p:sldId id="548" r:id="rId21"/>
    <p:sldId id="549" r:id="rId22"/>
    <p:sldId id="515" r:id="rId23"/>
    <p:sldId id="514" r:id="rId24"/>
    <p:sldId id="552" r:id="rId25"/>
    <p:sldId id="550" r:id="rId26"/>
    <p:sldId id="553" r:id="rId27"/>
    <p:sldId id="556" r:id="rId28"/>
    <p:sldId id="495" r:id="rId29"/>
    <p:sldId id="560" r:id="rId30"/>
    <p:sldId id="561" r:id="rId31"/>
    <p:sldId id="559" r:id="rId32"/>
    <p:sldId id="542" r:id="rId33"/>
    <p:sldId id="565" r:id="rId34"/>
    <p:sldId id="564" r:id="rId35"/>
    <p:sldId id="562" r:id="rId36"/>
    <p:sldId id="563" r:id="rId37"/>
    <p:sldId id="567" r:id="rId38"/>
    <p:sldId id="568" r:id="rId39"/>
    <p:sldId id="533" r:id="rId40"/>
    <p:sldId id="532" r:id="rId41"/>
    <p:sldId id="534" r:id="rId42"/>
    <p:sldId id="569" r:id="rId43"/>
    <p:sldId id="573" r:id="rId44"/>
    <p:sldId id="571" r:id="rId45"/>
    <p:sldId id="570" r:id="rId46"/>
    <p:sldId id="572" r:id="rId47"/>
    <p:sldId id="496" r:id="rId48"/>
    <p:sldId id="349" r:id="rId49"/>
    <p:sldId id="401" r:id="rId50"/>
    <p:sldId id="317" r:id="rId51"/>
    <p:sldId id="316" r:id="rId52"/>
    <p:sldId id="493" r:id="rId53"/>
    <p:sldId id="4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Understanding Models" id="{32080409-9F52-4FCE-8050-08A89662D585}">
          <p14:sldIdLst>
            <p14:sldId id="494"/>
            <p14:sldId id="512"/>
            <p14:sldId id="531"/>
            <p14:sldId id="536"/>
            <p14:sldId id="537"/>
            <p14:sldId id="540"/>
            <p14:sldId id="543"/>
            <p14:sldId id="541"/>
            <p14:sldId id="544"/>
            <p14:sldId id="539"/>
            <p14:sldId id="545"/>
            <p14:sldId id="547"/>
            <p14:sldId id="546"/>
            <p14:sldId id="548"/>
            <p14:sldId id="549"/>
          </p14:sldIdLst>
        </p14:section>
        <p14:section name="Relationships in Django Models" id="{A462FA60-45D9-48EB-9400-7AC1C3811032}">
          <p14:sldIdLst>
            <p14:sldId id="515"/>
            <p14:sldId id="514"/>
            <p14:sldId id="552"/>
            <p14:sldId id="550"/>
            <p14:sldId id="553"/>
            <p14:sldId id="556"/>
            <p14:sldId id="495"/>
          </p14:sldIdLst>
        </p14:section>
        <p14:section name="Class Meta" id="{7980FED5-7899-4274-BC47-A65361560AC3}">
          <p14:sldIdLst>
            <p14:sldId id="560"/>
            <p14:sldId id="561"/>
            <p14:sldId id="559"/>
          </p14:sldIdLst>
        </p14:section>
        <p14:section name="Model Methods" id="{61A4401F-8E14-450B-8E3E-94C29C7E4E5D}">
          <p14:sldIdLst>
            <p14:sldId id="542"/>
            <p14:sldId id="565"/>
            <p14:sldId id="564"/>
          </p14:sldIdLst>
        </p14:section>
        <p14:section name="Making Queries" id="{AC442E83-39EF-4ADB-A0C4-A83C7AF6D94F}">
          <p14:sldIdLst>
            <p14:sldId id="562"/>
            <p14:sldId id="563"/>
            <p14:sldId id="567"/>
            <p14:sldId id="568"/>
            <p14:sldId id="533"/>
            <p14:sldId id="532"/>
            <p14:sldId id="534"/>
          </p14:sldIdLst>
        </p14:section>
        <p14:section name="Migrations" id="{C01F7E9D-6EC0-47AC-AFAA-045DAE55B2E4}">
          <p14:sldIdLst>
            <p14:sldId id="569"/>
            <p14:sldId id="573"/>
            <p14:sldId id="571"/>
            <p14:sldId id="570"/>
            <p14:sldId id="572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Django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492491"/>
            <a:ext cx="2175018" cy="2175018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619F96-C52F-4AB7-8DC3-4690A3379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41" y="2970615"/>
            <a:ext cx="1843279" cy="18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IntegerField</a:t>
            </a:r>
            <a:endParaRPr lang="en-US" sz="3500" dirty="0">
              <a:latin typeface="+mj-lt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An 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PositiveIntegerField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An integer which could be either positive or zero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FloatField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 floating-point number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DecimalField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fixed-precision</a:t>
            </a:r>
            <a:r>
              <a:rPr lang="en-US" dirty="0"/>
              <a:t> decimal number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Two required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max_digits</a:t>
            </a:r>
            <a:r>
              <a:rPr lang="en-US" dirty="0"/>
              <a:t> and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decimal_place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Field Types</a:t>
            </a:r>
          </a:p>
        </p:txBody>
      </p:sp>
    </p:spTree>
    <p:extLst>
      <p:ext uri="{BB962C8B-B14F-4D97-AF65-F5344CB8AC3E}">
        <p14:creationId xmlns:p14="http://schemas.microsoft.com/office/powerpoint/2010/main" val="1131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11404868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DateField</a:t>
            </a:r>
            <a:r>
              <a:rPr lang="en-US" dirty="0"/>
              <a:t> - a date, represented by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datetime.date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TimeField</a:t>
            </a:r>
            <a:r>
              <a:rPr lang="en-US" dirty="0"/>
              <a:t> - a time, represented by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datetime.time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instance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DateTimeField</a:t>
            </a:r>
            <a:r>
              <a:rPr lang="en-US" dirty="0"/>
              <a:t> – a date and time, represented by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datetime.datetime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instance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three of them have extra,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 arguments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auto_now</a:t>
            </a:r>
            <a:r>
              <a:rPr lang="en-US" dirty="0"/>
              <a:t> 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auto_now_add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DurationField</a:t>
            </a:r>
            <a:r>
              <a:rPr lang="en-US" dirty="0"/>
              <a:t> - storing periods of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Field Types</a:t>
            </a:r>
          </a:p>
        </p:txBody>
      </p:sp>
    </p:spTree>
    <p:extLst>
      <p:ext uri="{BB962C8B-B14F-4D97-AF65-F5344CB8AC3E}">
        <p14:creationId xmlns:p14="http://schemas.microsoft.com/office/powerpoint/2010/main" val="26795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True or False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it could have an empty cell, it would be None by default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 err="1"/>
              <a:t>CharField</a:t>
            </a:r>
            <a:r>
              <a:rPr lang="en-US" sz="3000" dirty="0"/>
              <a:t> for URL's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max_length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/>
              <a:t>is 200 by default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EmailField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 err="1"/>
              <a:t>CharField</a:t>
            </a:r>
            <a:r>
              <a:rPr lang="en-US" sz="3000" dirty="0"/>
              <a:t> that </a:t>
            </a:r>
            <a:r>
              <a:rPr lang="en-US" sz="3000" b="1" dirty="0">
                <a:solidFill>
                  <a:schemeClr val="bg1"/>
                </a:solidFill>
              </a:rPr>
              <a:t>checks</a:t>
            </a:r>
            <a:r>
              <a:rPr lang="en-US" sz="3000" dirty="0"/>
              <a:t> if the value is a valid email address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max_length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/>
              <a:t>is 254 by default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Field Types</a:t>
            </a:r>
          </a:p>
        </p:txBody>
      </p:sp>
    </p:spTree>
    <p:extLst>
      <p:ext uri="{BB962C8B-B14F-4D97-AF65-F5344CB8AC3E}">
        <p14:creationId xmlns:p14="http://schemas.microsoft.com/office/powerpoint/2010/main" val="387354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745" y="1108911"/>
            <a:ext cx="10213638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arguments available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field types</a:t>
            </a:r>
            <a:endParaRPr lang="bg-BG" dirty="0"/>
          </a:p>
          <a:p>
            <a:pPr marL="457200" indent="-457200"/>
            <a:r>
              <a:rPr lang="en-US" dirty="0"/>
              <a:t>All of them are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  <a:p>
            <a:pPr marL="457200" indent="-457200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</a:pPr>
            <a:endParaRPr lang="en-US" sz="15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</a:t>
            </a:r>
            <a:r>
              <a:rPr lang="en-US" dirty="0"/>
              <a:t>: they are NOT </a:t>
            </a:r>
            <a:r>
              <a:rPr lang="en-US" b="1" dirty="0">
                <a:solidFill>
                  <a:schemeClr val="bg1"/>
                </a:solidFill>
              </a:rPr>
              <a:t>field-specific</a:t>
            </a:r>
            <a:r>
              <a:rPr lang="en-US" dirty="0"/>
              <a:t> arguments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Options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0981C4-8F91-4D21-9DA3-76D074427EC5}"/>
              </a:ext>
            </a:extLst>
          </p:cNvPr>
          <p:cNvSpPr txBox="1">
            <a:spLocks/>
          </p:cNvSpPr>
          <p:nvPr/>
        </p:nvSpPr>
        <p:spPr>
          <a:xfrm>
            <a:off x="2185685" y="2629964"/>
            <a:ext cx="8517578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email_address</a:t>
            </a:r>
            <a:r>
              <a:rPr lang="en-US" sz="2000" dirty="0"/>
              <a:t> = </a:t>
            </a:r>
            <a:r>
              <a:rPr lang="en-US" sz="2000" dirty="0" err="1"/>
              <a:t>models.EmailField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unique=True</a:t>
            </a:r>
            <a:r>
              <a:rPr lang="en-US" sz="2000" dirty="0"/>
              <a:t>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4CF0A3-0792-474D-8D3D-3518ABAFA15B}"/>
              </a:ext>
            </a:extLst>
          </p:cNvPr>
          <p:cNvSpPr/>
          <p:nvPr/>
        </p:nvSpPr>
        <p:spPr bwMode="auto">
          <a:xfrm>
            <a:off x="7871972" y="3928265"/>
            <a:ext cx="2274241" cy="677451"/>
          </a:xfrm>
          <a:prstGeom prst="wedgeRoundRectCallout">
            <a:avLst>
              <a:gd name="adj1" fmla="val -18600"/>
              <a:gd name="adj2" fmla="val -78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option</a:t>
            </a:r>
          </a:p>
        </p:txBody>
      </p:sp>
    </p:spTree>
    <p:extLst>
      <p:ext uri="{BB962C8B-B14F-4D97-AF65-F5344CB8AC3E}">
        <p14:creationId xmlns:p14="http://schemas.microsoft.com/office/powerpoint/2010/main" val="173242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sz="4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False by default. If True, empty values will be stored as NULL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It is database-related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blank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False by default. If True, the field is allowed to be blank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It is validation-related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A default value or a default callable object for the field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300" b="1" dirty="0">
                <a:solidFill>
                  <a:schemeClr val="bg1"/>
                </a:solidFill>
                <a:latin typeface="Consolas" panose="020B0609020204030204" pitchFamily="49" charset="0"/>
              </a:rPr>
              <a:t>unique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False by default. If True, this field must be unique throughout the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Often-Used Field Options</a:t>
            </a:r>
          </a:p>
        </p:txBody>
      </p:sp>
    </p:spTree>
    <p:extLst>
      <p:ext uri="{BB962C8B-B14F-4D97-AF65-F5344CB8AC3E}">
        <p14:creationId xmlns:p14="http://schemas.microsoft.com/office/powerpoint/2010/main" val="6724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primary_key</a:t>
            </a:r>
            <a:r>
              <a:rPr lang="en-US" sz="3000" dirty="0"/>
              <a:t>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, the field becomes the primary key for the model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Used to </a:t>
            </a:r>
            <a:r>
              <a:rPr lang="en-US" sz="3000" b="1" dirty="0">
                <a:solidFill>
                  <a:schemeClr val="bg1"/>
                </a:solidFill>
              </a:rPr>
              <a:t>override</a:t>
            </a:r>
            <a:r>
              <a:rPr lang="en-US" sz="3000" dirty="0"/>
              <a:t> the default primary-key behavior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primary key field is </a:t>
            </a:r>
            <a:r>
              <a:rPr lang="en-US" sz="3200" b="1" dirty="0">
                <a:solidFill>
                  <a:schemeClr val="bg1"/>
                </a:solidFill>
              </a:rPr>
              <a:t>read-only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If you change the value of the primary key on an existing object and then save it, a </a:t>
            </a:r>
            <a:r>
              <a:rPr lang="en-US" sz="3200" b="1" dirty="0">
                <a:solidFill>
                  <a:schemeClr val="bg1"/>
                </a:solidFill>
              </a:rPr>
              <a:t>new object </a:t>
            </a:r>
            <a:r>
              <a:rPr lang="en-US" sz="3200" dirty="0"/>
              <a:t>will be created alongside the old 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Option</a:t>
            </a:r>
          </a:p>
        </p:txBody>
      </p:sp>
    </p:spTree>
    <p:extLst>
      <p:ext uri="{BB962C8B-B14F-4D97-AF65-F5344CB8AC3E}">
        <p14:creationId xmlns:p14="http://schemas.microsoft.com/office/powerpoint/2010/main" val="15166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choices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Use a </a:t>
            </a:r>
            <a:r>
              <a:rPr lang="en-US" sz="3000" b="1" dirty="0">
                <a:solidFill>
                  <a:schemeClr val="bg1"/>
                </a:solidFill>
              </a:rPr>
              <a:t>sequence</a:t>
            </a:r>
            <a:r>
              <a:rPr lang="en-US" sz="3000" dirty="0"/>
              <a:t> consisting of </a:t>
            </a:r>
            <a:r>
              <a:rPr lang="en-US" sz="3000" b="1" dirty="0" err="1">
                <a:solidFill>
                  <a:schemeClr val="bg1"/>
                </a:solidFill>
              </a:rPr>
              <a:t>iterables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exactly two items </a:t>
            </a:r>
            <a:r>
              <a:rPr lang="en-US" sz="3000" dirty="0"/>
              <a:t>to create choices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 new migration is </a:t>
            </a:r>
            <a:r>
              <a:rPr lang="en-US" sz="3000" b="1" dirty="0">
                <a:solidFill>
                  <a:schemeClr val="bg1"/>
                </a:solidFill>
              </a:rPr>
              <a:t>automatically created </a:t>
            </a:r>
            <a:r>
              <a:rPr lang="en-US" sz="3000" dirty="0"/>
              <a:t>each time the list of choices changes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Option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4080855" y="3965186"/>
            <a:ext cx="4030289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MONTHS = [</a:t>
            </a:r>
          </a:p>
          <a:p>
            <a:r>
              <a:rPr lang="en-US" sz="2000" dirty="0"/>
              <a:t>    ('Jan', 'January'),</a:t>
            </a:r>
          </a:p>
          <a:p>
            <a:r>
              <a:rPr lang="en-US" sz="2000" dirty="0"/>
              <a:t>    ('Feb', 'February'),</a:t>
            </a:r>
          </a:p>
          <a:p>
            <a:r>
              <a:rPr lang="en-US" sz="2000" dirty="0"/>
              <a:t>    ('Mar', 'March'),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44C6D32-38BD-4B7A-976A-B795935C93FC}"/>
              </a:ext>
            </a:extLst>
          </p:cNvPr>
          <p:cNvSpPr/>
          <p:nvPr/>
        </p:nvSpPr>
        <p:spPr bwMode="auto">
          <a:xfrm>
            <a:off x="7959966" y="5083081"/>
            <a:ext cx="2413463" cy="1300936"/>
          </a:xfrm>
          <a:prstGeom prst="wedgeRoundRectCallout">
            <a:avLst>
              <a:gd name="adj1" fmla="val -66161"/>
              <a:gd name="adj2" fmla="val -41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human-readable name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8E5E99B-7F33-44D1-BD6F-A10A1438C7EE}"/>
              </a:ext>
            </a:extLst>
          </p:cNvPr>
          <p:cNvSpPr/>
          <p:nvPr/>
        </p:nvSpPr>
        <p:spPr bwMode="auto">
          <a:xfrm>
            <a:off x="1241119" y="4615495"/>
            <a:ext cx="2423133" cy="1433088"/>
          </a:xfrm>
          <a:prstGeom prst="wedgeRoundRectCallout">
            <a:avLst>
              <a:gd name="adj1" fmla="val 76142"/>
              <a:gd name="adj2" fmla="val -378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to be set on the model</a:t>
            </a:r>
          </a:p>
        </p:txBody>
      </p:sp>
    </p:spTree>
    <p:extLst>
      <p:ext uri="{BB962C8B-B14F-4D97-AF65-F5344CB8AC3E}">
        <p14:creationId xmlns:p14="http://schemas.microsoft.com/office/powerpoint/2010/main" val="20937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Option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447885" y="2995438"/>
            <a:ext cx="5233068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Employee(</a:t>
            </a:r>
            <a:r>
              <a:rPr lang="en-US" sz="2400" dirty="0" err="1"/>
              <a:t>models.Model</a:t>
            </a:r>
            <a:r>
              <a:rPr lang="en-US" sz="2400" dirty="0"/>
              <a:t>):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month_of_employment</a:t>
            </a:r>
            <a:r>
              <a:rPr lang="en-US" sz="2400" dirty="0"/>
              <a:t> = \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models.CharField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max_length</a:t>
            </a:r>
            <a:r>
              <a:rPr lang="en-US" sz="2400" dirty="0"/>
              <a:t>=3, 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bg1"/>
                </a:solidFill>
              </a:rPr>
              <a:t>choices=MONTHS</a:t>
            </a:r>
            <a:r>
              <a:rPr lang="en-US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A76C2-6D48-431F-BC9F-4A3E448C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64" y="2471125"/>
            <a:ext cx="4607023" cy="3575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appears as a </a:t>
            </a:r>
            <a:r>
              <a:rPr lang="en-US" sz="3200" b="1" dirty="0">
                <a:solidFill>
                  <a:schemeClr val="bg1"/>
                </a:solidFill>
              </a:rPr>
              <a:t>select box </a:t>
            </a:r>
            <a:r>
              <a:rPr lang="en-US" sz="3200" dirty="0"/>
              <a:t>with the created choices instead of a standard text field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A96301-06D9-4E3F-904B-7C2F301CB501}"/>
              </a:ext>
            </a:extLst>
          </p:cNvPr>
          <p:cNvSpPr/>
          <p:nvPr/>
        </p:nvSpPr>
        <p:spPr bwMode="auto">
          <a:xfrm>
            <a:off x="5832049" y="4070473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8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verbose_name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Most field types take it as an optional </a:t>
            </a:r>
            <a:r>
              <a:rPr lang="en-US" sz="3000" b="1" dirty="0">
                <a:solidFill>
                  <a:schemeClr val="bg1"/>
                </a:solidFill>
              </a:rPr>
              <a:t>first positional </a:t>
            </a:r>
            <a:r>
              <a:rPr lang="en-US" sz="3000" dirty="0"/>
              <a:t>argument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it isn't given, Django </a:t>
            </a:r>
            <a:r>
              <a:rPr lang="en-US" sz="3000" b="1" dirty="0">
                <a:solidFill>
                  <a:schemeClr val="bg1"/>
                </a:solidFill>
              </a:rPr>
              <a:t>automatically</a:t>
            </a:r>
            <a:r>
              <a:rPr lang="en-US" sz="3000" dirty="0"/>
              <a:t> creates it using the </a:t>
            </a:r>
            <a:r>
              <a:rPr lang="en-US" sz="3000" b="1" dirty="0">
                <a:solidFill>
                  <a:schemeClr val="bg1"/>
                </a:solidFill>
              </a:rPr>
              <a:t>field's attribute name</a:t>
            </a:r>
            <a:r>
              <a:rPr lang="en-US" sz="3000" dirty="0"/>
              <a:t>, converting </a:t>
            </a:r>
            <a:r>
              <a:rPr lang="en-US" sz="3000" b="1" dirty="0">
                <a:solidFill>
                  <a:schemeClr val="bg1"/>
                </a:solidFill>
              </a:rPr>
              <a:t>underscores to spaces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Verbose Name Option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1406913" y="3643009"/>
            <a:ext cx="6330173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first_name</a:t>
            </a:r>
            <a:r>
              <a:rPr lang="en-US" sz="2200" dirty="0"/>
              <a:t>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"First Name"</a:t>
            </a:r>
            <a:r>
              <a:rPr lang="en-US" sz="2200" dirty="0"/>
              <a:t>, </a:t>
            </a:r>
            <a:r>
              <a:rPr lang="en-US" sz="2200" dirty="0" err="1"/>
              <a:t>max_length</a:t>
            </a:r>
            <a:r>
              <a:rPr lang="en-US" sz="2200" dirty="0"/>
              <a:t>=30)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last_name</a:t>
            </a:r>
            <a:r>
              <a:rPr lang="en-US" sz="2200" dirty="0"/>
              <a:t>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"Family Name"</a:t>
            </a:r>
            <a:r>
              <a:rPr lang="en-US" sz="2200" dirty="0"/>
              <a:t>, </a:t>
            </a:r>
            <a:r>
              <a:rPr lang="en-US" sz="2200" dirty="0" err="1"/>
              <a:t>max_length</a:t>
            </a:r>
            <a:r>
              <a:rPr lang="en-US" sz="2200" dirty="0"/>
              <a:t>=40)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chemeClr val="bg1"/>
                </a:solidFill>
              </a:rPr>
              <a:t>email_address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 err="1"/>
              <a:t>models.EmailField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unique=True)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D7149FD-8759-4FE7-B918-56B80FA219B5}"/>
              </a:ext>
            </a:extLst>
          </p:cNvPr>
          <p:cNvSpPr/>
          <p:nvPr/>
        </p:nvSpPr>
        <p:spPr bwMode="auto">
          <a:xfrm>
            <a:off x="7941358" y="5691097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"Email address"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8EBF579-7731-4C26-99BE-F80A3E53E6BD}"/>
              </a:ext>
            </a:extLst>
          </p:cNvPr>
          <p:cNvSpPr/>
          <p:nvPr/>
        </p:nvSpPr>
        <p:spPr bwMode="auto">
          <a:xfrm>
            <a:off x="7941358" y="4806276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"Family Name"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72E56A8-9736-4898-89E8-0C2D28B588F5}"/>
              </a:ext>
            </a:extLst>
          </p:cNvPr>
          <p:cNvSpPr/>
          <p:nvPr/>
        </p:nvSpPr>
        <p:spPr bwMode="auto">
          <a:xfrm>
            <a:off x="7941358" y="3921455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"First Name"</a:t>
            </a:r>
          </a:p>
        </p:txBody>
      </p:sp>
    </p:spTree>
    <p:extLst>
      <p:ext uri="{BB962C8B-B14F-4D97-AF65-F5344CB8AC3E}">
        <p14:creationId xmlns:p14="http://schemas.microsoft.com/office/powerpoint/2010/main" val="27502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Relationships </a:t>
            </a:r>
            <a:r>
              <a:rPr lang="en-US" sz="5400" dirty="0"/>
              <a:t>in Django Models</a:t>
            </a:r>
            <a:endParaRPr lang="bg-BG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CF5B420-243B-4EAA-8B32-7A05AC8FA1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Relating Tables to Each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4F489-6984-4FF5-9177-2A4E1570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219084"/>
            <a:ext cx="2925000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Understanding Models</a:t>
            </a:r>
          </a:p>
          <a:p>
            <a:r>
              <a:rPr lang="en-US" sz="3000" dirty="0"/>
              <a:t>Relationships in Django Models</a:t>
            </a:r>
          </a:p>
          <a:p>
            <a:r>
              <a:rPr lang="en-US" sz="3000" dirty="0"/>
              <a:t>Class Meta</a:t>
            </a:r>
          </a:p>
          <a:p>
            <a:r>
              <a:rPr lang="en-US" sz="3000" dirty="0"/>
              <a:t>Model Methods</a:t>
            </a:r>
          </a:p>
          <a:p>
            <a:r>
              <a:rPr lang="en-US" sz="3000" dirty="0"/>
              <a:t>Making Queries</a:t>
            </a:r>
          </a:p>
          <a:p>
            <a:r>
              <a:rPr lang="en-US" sz="3000" dirty="0"/>
              <a:t>Migrations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positional arguments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on_delete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option</a:t>
            </a:r>
          </a:p>
          <a:p>
            <a:pPr marL="895350" lvl="2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Relationship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01D3CA-8A40-49AB-85E5-94D25752CE8E}"/>
              </a:ext>
            </a:extLst>
          </p:cNvPr>
          <p:cNvSpPr txBox="1">
            <a:spLocks/>
          </p:cNvSpPr>
          <p:nvPr/>
        </p:nvSpPr>
        <p:spPr>
          <a:xfrm>
            <a:off x="2239445" y="3894437"/>
            <a:ext cx="9388377" cy="2221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>
                <a:solidFill>
                  <a:schemeClr val="bg1"/>
                </a:solidFill>
              </a:rPr>
              <a:t>Department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</a:t>
            </a:r>
            <a:r>
              <a:rPr lang="en-US" sz="2200" dirty="0" err="1"/>
              <a:t>Employeer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department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Department</a:t>
            </a:r>
            <a:r>
              <a:rPr lang="en-US" sz="2200" dirty="0"/>
              <a:t>, </a:t>
            </a:r>
          </a:p>
          <a:p>
            <a:r>
              <a:rPr lang="en-US" sz="2200" dirty="0"/>
              <a:t>                                  </a:t>
            </a:r>
            <a:r>
              <a:rPr lang="en-US" sz="2200" dirty="0" err="1">
                <a:solidFill>
                  <a:schemeClr val="bg1"/>
                </a:solidFill>
              </a:rPr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6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Emulates the behavior of the SQL constraint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The possible values for the option are found in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django.db.models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- when the object is deleted, Django also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deletes all objects </a:t>
            </a:r>
            <a:r>
              <a:rPr lang="en-US" sz="2800" dirty="0">
                <a:latin typeface="+mj-lt"/>
              </a:rPr>
              <a:t>containing the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</a:t>
            </a:r>
            <a:r>
              <a:rPr lang="en-US" sz="2800" dirty="0">
                <a:latin typeface="+mj-lt"/>
              </a:rPr>
              <a:t> -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prevent deletion </a:t>
            </a:r>
            <a:r>
              <a:rPr lang="en-US" sz="2800" dirty="0">
                <a:latin typeface="+mj-lt"/>
              </a:rPr>
              <a:t>of the referenced object by raising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ProtectedError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RESTRICT</a:t>
            </a:r>
            <a:r>
              <a:rPr lang="en-US" sz="2800" dirty="0">
                <a:latin typeface="+mj-lt"/>
              </a:rPr>
              <a:t> -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prevent deletion </a:t>
            </a:r>
            <a:r>
              <a:rPr lang="en-US" sz="2800" dirty="0">
                <a:latin typeface="+mj-lt"/>
              </a:rPr>
              <a:t>of the referenced object by raising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RestrictedError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DO_NOTHING</a:t>
            </a:r>
            <a:r>
              <a:rPr lang="en-US" sz="2800" dirty="0">
                <a:latin typeface="+mj-lt"/>
              </a:rPr>
              <a:t> - take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 action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Option</a:t>
            </a:r>
          </a:p>
        </p:txBody>
      </p:sp>
    </p:spTree>
    <p:extLst>
      <p:ext uri="{BB962C8B-B14F-4D97-AF65-F5344CB8AC3E}">
        <p14:creationId xmlns:p14="http://schemas.microsoft.com/office/powerpoint/2010/main" val="40905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ManyToManyField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positional argument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Doesn't matter </a:t>
            </a:r>
            <a:r>
              <a:rPr lang="en-US" b="1" dirty="0">
                <a:solidFill>
                  <a:schemeClr val="bg1"/>
                </a:solidFill>
              </a:rPr>
              <a:t>which model </a:t>
            </a:r>
            <a:r>
              <a:rPr lang="en-US" dirty="0"/>
              <a:t>has the field, but it should be only put in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of the models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79136D-04CE-4507-A931-72E4C703C40D}"/>
              </a:ext>
            </a:extLst>
          </p:cNvPr>
          <p:cNvSpPr txBox="1">
            <a:spLocks/>
          </p:cNvSpPr>
          <p:nvPr/>
        </p:nvSpPr>
        <p:spPr>
          <a:xfrm>
            <a:off x="2288346" y="3254001"/>
            <a:ext cx="7984061" cy="18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>
                <a:solidFill>
                  <a:schemeClr val="bg1"/>
                </a:solidFill>
              </a:rPr>
              <a:t>Project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</a:t>
            </a:r>
            <a:r>
              <a:rPr lang="en-US" sz="2200" dirty="0" err="1"/>
              <a:t>Employeer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department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ManyToManyField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Project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18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Behind the scenes, Django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automatically </a:t>
            </a:r>
            <a:r>
              <a:rPr lang="en-US" sz="3000" dirty="0">
                <a:latin typeface="+mj-lt"/>
              </a:rPr>
              <a:t>creates an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intermediary join table</a:t>
            </a:r>
            <a:r>
              <a:rPr lang="en-US" sz="3000" dirty="0">
                <a:latin typeface="+mj-lt"/>
              </a:rPr>
              <a:t> to represent the many-to-many relationship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To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manually specify </a:t>
            </a:r>
            <a:r>
              <a:rPr lang="en-US" sz="3000" dirty="0">
                <a:latin typeface="+mj-lt"/>
              </a:rPr>
              <a:t>the intermediary table, use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through</a:t>
            </a:r>
            <a:r>
              <a:rPr lang="en-US" sz="3000" dirty="0">
                <a:latin typeface="+mj-lt"/>
              </a:rPr>
              <a:t> option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It creates a Django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intermediary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model</a:t>
            </a:r>
            <a:r>
              <a:rPr lang="en-US" sz="2800" dirty="0">
                <a:latin typeface="+mj-lt"/>
              </a:rPr>
              <a:t> that represents this table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Note:</a:t>
            </a:r>
            <a:r>
              <a:rPr lang="en-US" sz="3000" dirty="0">
                <a:latin typeface="+mj-lt"/>
              </a:rPr>
              <a:t> Most common used when associating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extra data </a:t>
            </a:r>
            <a:r>
              <a:rPr lang="en-US" sz="3000" dirty="0">
                <a:latin typeface="+mj-lt"/>
              </a:rPr>
              <a:t>with a many-to-many relationship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</a:t>
            </a:r>
            <a:r>
              <a:rPr lang="bg-BG" dirty="0"/>
              <a:t> </a:t>
            </a:r>
            <a:r>
              <a:rPr lang="en-US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2984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</a:t>
            </a:r>
            <a:r>
              <a:rPr lang="bg-BG" dirty="0"/>
              <a:t> </a:t>
            </a:r>
            <a:r>
              <a:rPr lang="en-US" dirty="0"/>
              <a:t>Option Example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CBB231-2389-4129-8D12-AC9C0BEFD327}"/>
              </a:ext>
            </a:extLst>
          </p:cNvPr>
          <p:cNvSpPr txBox="1">
            <a:spLocks/>
          </p:cNvSpPr>
          <p:nvPr/>
        </p:nvSpPr>
        <p:spPr>
          <a:xfrm>
            <a:off x="629866" y="1503021"/>
            <a:ext cx="10932268" cy="47099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Project(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project_appointment</a:t>
            </a:r>
            <a:r>
              <a:rPr lang="en-US" sz="2200" dirty="0"/>
              <a:t> = </a:t>
            </a:r>
            <a:r>
              <a:rPr lang="en-US" sz="2200" dirty="0" err="1"/>
              <a:t>models.ManyToManyField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Employee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through='</a:t>
            </a:r>
            <a:r>
              <a:rPr lang="en-US" sz="2200" dirty="0" err="1">
                <a:solidFill>
                  <a:schemeClr val="bg1"/>
                </a:solidFill>
              </a:rPr>
              <a:t>ProjectAppointment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</a:p>
          <a:p>
            <a:r>
              <a:rPr lang="en-US" sz="2200" dirty="0"/>
              <a:t>    )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>
                <a:solidFill>
                  <a:schemeClr val="bg1"/>
                </a:solidFill>
              </a:rPr>
              <a:t>ProjectAppointment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employee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(Employee, </a:t>
            </a:r>
            <a:r>
              <a:rPr lang="en-US" sz="2200" dirty="0" err="1"/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  <a:p>
            <a:r>
              <a:rPr lang="en-US" sz="2200" dirty="0"/>
              <a:t>    project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(Project, </a:t>
            </a:r>
            <a:r>
              <a:rPr lang="en-US" sz="2200" dirty="0" err="1"/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start_date</a:t>
            </a:r>
            <a:r>
              <a:rPr lang="en-US" sz="2200" dirty="0"/>
              <a:t> = </a:t>
            </a:r>
            <a:r>
              <a:rPr lang="en-US" sz="2200" dirty="0" err="1"/>
              <a:t>models.DateField</a:t>
            </a:r>
            <a:r>
              <a:rPr lang="en-US" sz="2200" dirty="0"/>
              <a:t>()</a:t>
            </a:r>
          </a:p>
          <a:p>
            <a:r>
              <a:rPr lang="en-US" sz="2200" dirty="0"/>
              <a:t>    role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  <a:r>
              <a:rPr lang="en-US" sz="2200" dirty="0" err="1"/>
              <a:t>max_length</a:t>
            </a:r>
            <a:r>
              <a:rPr lang="en-US" sz="2200" dirty="0"/>
              <a:t>=30)</a:t>
            </a:r>
          </a:p>
        </p:txBody>
      </p:sp>
    </p:spTree>
    <p:extLst>
      <p:ext uri="{BB962C8B-B14F-4D97-AF65-F5344CB8AC3E}">
        <p14:creationId xmlns:p14="http://schemas.microsoft.com/office/powerpoint/2010/main" val="90404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Relationship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101" y="983404"/>
            <a:ext cx="10321675" cy="55465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OneToOneField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000" dirty="0"/>
              <a:t>Requires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/>
              <a:t> positional argument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dirty="0"/>
              <a:t> to which the model is related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on_delete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option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Most useful </a:t>
            </a:r>
            <a:r>
              <a:rPr lang="en-US" sz="3200" b="1" dirty="0">
                <a:solidFill>
                  <a:schemeClr val="bg1"/>
                </a:solidFill>
              </a:rPr>
              <a:t>on the primary key </a:t>
            </a:r>
            <a:r>
              <a:rPr lang="en-US" sz="3200" dirty="0"/>
              <a:t>of an object when that object "</a:t>
            </a:r>
            <a:r>
              <a:rPr lang="en-US" sz="3200" b="1" dirty="0">
                <a:solidFill>
                  <a:schemeClr val="bg1"/>
                </a:solidFill>
              </a:rPr>
              <a:t>extends</a:t>
            </a:r>
            <a:r>
              <a:rPr lang="en-US" sz="3200" dirty="0"/>
              <a:t>" another object in some way</a:t>
            </a:r>
            <a:endParaRPr lang="bg-BG" sz="32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D9CCE0-DA24-44D5-A38D-35C7FEE06B54}"/>
              </a:ext>
            </a:extLst>
          </p:cNvPr>
          <p:cNvSpPr txBox="1">
            <a:spLocks/>
          </p:cNvSpPr>
          <p:nvPr/>
        </p:nvSpPr>
        <p:spPr>
          <a:xfrm>
            <a:off x="2207368" y="4636850"/>
            <a:ext cx="8745978" cy="201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  <a:r>
              <a:rPr lang="en-US" sz="2000" dirty="0"/>
              <a:t>(</a:t>
            </a:r>
            <a:r>
              <a:rPr lang="en-US" sz="2000" dirty="0" err="1"/>
              <a:t>models.Model</a:t>
            </a:r>
            <a:r>
              <a:rPr lang="en-US" sz="2000" dirty="0"/>
              <a:t>):...</a:t>
            </a:r>
          </a:p>
          <a:p>
            <a:endParaRPr lang="en-US" sz="1200" dirty="0"/>
          </a:p>
          <a:p>
            <a:r>
              <a:rPr lang="en-US" sz="2000" dirty="0"/>
              <a:t>class </a:t>
            </a:r>
            <a:r>
              <a:rPr lang="en-US" sz="2000" dirty="0" err="1"/>
              <a:t>BusinessBuilding</a:t>
            </a:r>
            <a:r>
              <a:rPr lang="en-US" sz="2000" dirty="0"/>
              <a:t>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address = </a:t>
            </a:r>
            <a:r>
              <a:rPr lang="en-US" sz="2000" dirty="0" err="1"/>
              <a:t>models.</a:t>
            </a:r>
            <a:r>
              <a:rPr lang="en-US" sz="2000" dirty="0" err="1">
                <a:solidFill>
                  <a:schemeClr val="bg1"/>
                </a:solidFill>
              </a:rPr>
              <a:t>OneToOneField</a:t>
            </a:r>
            <a:r>
              <a:rPr lang="en-US" sz="2000" dirty="0"/>
              <a:t>(</a:t>
            </a:r>
            <a:endParaRPr lang="bg-BG" sz="2000" dirty="0"/>
          </a:p>
          <a:p>
            <a:r>
              <a:rPr lang="bg-BG" sz="2000" dirty="0">
                <a:solidFill>
                  <a:schemeClr val="bg1"/>
                </a:solidFill>
              </a:rPr>
              <a:t>       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bg1"/>
                </a:solidFill>
              </a:rPr>
              <a:t>on_delete</a:t>
            </a:r>
            <a:r>
              <a:rPr lang="en-US" sz="2000" dirty="0"/>
              <a:t>=</a:t>
            </a:r>
            <a:r>
              <a:rPr lang="en-US" sz="2000" dirty="0" err="1"/>
              <a:t>models.CASCADE</a:t>
            </a:r>
            <a:r>
              <a:rPr lang="bg-BG" sz="2000" dirty="0"/>
              <a:t>, </a:t>
            </a:r>
            <a:r>
              <a:rPr lang="en-US" sz="2000" dirty="0" err="1">
                <a:solidFill>
                  <a:schemeClr val="bg1"/>
                </a:solidFill>
              </a:rPr>
              <a:t>primary_key</a:t>
            </a:r>
            <a:r>
              <a:rPr lang="en-US" sz="2000" dirty="0">
                <a:solidFill>
                  <a:schemeClr val="bg1"/>
                </a:solidFill>
              </a:rPr>
              <a:t>=True</a:t>
            </a:r>
            <a:r>
              <a:rPr lang="en-US" sz="2000" dirty="0"/>
              <a:t>)</a:t>
            </a:r>
          </a:p>
          <a:p>
            <a:r>
              <a:rPr lang="en-US" sz="20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Class Meta</a:t>
            </a: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D29244DE-7D99-4F94-B824-0D3A128A0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08" y="1203157"/>
            <a:ext cx="2906584" cy="29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Meta 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Model </a:t>
            </a:r>
            <a:r>
              <a:rPr lang="en-US" sz="3200" b="1" dirty="0">
                <a:solidFill>
                  <a:schemeClr val="bg1"/>
                </a:solidFill>
              </a:rPr>
              <a:t>metadata</a:t>
            </a:r>
            <a:r>
              <a:rPr lang="en-US" sz="3200" dirty="0"/>
              <a:t> is "anything that's </a:t>
            </a:r>
            <a:r>
              <a:rPr lang="en-US" sz="3200" b="1" dirty="0">
                <a:solidFill>
                  <a:schemeClr val="bg1"/>
                </a:solidFill>
              </a:rPr>
              <a:t>not a field</a:t>
            </a:r>
            <a:r>
              <a:rPr lang="en-US" sz="3200" dirty="0"/>
              <a:t>"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To insert model metadata in the model, use an </a:t>
            </a:r>
            <a:r>
              <a:rPr lang="en-US" sz="3200" b="1" dirty="0">
                <a:solidFill>
                  <a:schemeClr val="bg1"/>
                </a:solidFill>
              </a:rPr>
              <a:t>inner class Meta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Adding the class is completely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/>
              <a:t>It uses </a:t>
            </a:r>
            <a:r>
              <a:rPr lang="en-US" sz="3000" b="1" dirty="0">
                <a:solidFill>
                  <a:schemeClr val="bg1"/>
                </a:solidFill>
              </a:rPr>
              <a:t>meta options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387B14A-A1A0-44CA-BFEE-224B7DB9F4AF}"/>
              </a:ext>
            </a:extLst>
          </p:cNvPr>
          <p:cNvSpPr txBox="1">
            <a:spLocks/>
          </p:cNvSpPr>
          <p:nvPr/>
        </p:nvSpPr>
        <p:spPr>
          <a:xfrm>
            <a:off x="2878837" y="3587301"/>
            <a:ext cx="7043640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year_of_employment</a:t>
            </a:r>
            <a:r>
              <a:rPr lang="en-US" sz="2000" dirty="0"/>
              <a:t> = </a:t>
            </a:r>
            <a:r>
              <a:rPr lang="en-US" sz="2000" dirty="0" err="1"/>
              <a:t>models.IntegerField</a:t>
            </a:r>
            <a:r>
              <a:rPr lang="en-US" sz="2000" dirty="0"/>
              <a:t>()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class Meta: </a:t>
            </a:r>
          </a:p>
          <a:p>
            <a:r>
              <a:rPr lang="en-US" sz="2000" dirty="0"/>
              <a:t>        ordering = ["-</a:t>
            </a:r>
            <a:r>
              <a:rPr lang="en-US" sz="2000" dirty="0" err="1"/>
              <a:t>year_of_employment</a:t>
            </a:r>
            <a:r>
              <a:rPr lang="en-US" sz="2000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4253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abstract</a:t>
            </a:r>
            <a:r>
              <a:rPr lang="en-US" sz="3200" dirty="0"/>
              <a:t>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True, the model becomes an </a:t>
            </a:r>
            <a:r>
              <a:rPr lang="en-US" sz="3000" b="1" dirty="0">
                <a:solidFill>
                  <a:schemeClr val="bg1"/>
                </a:solidFill>
              </a:rPr>
              <a:t>abstract base class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ordering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Generates the </a:t>
            </a:r>
            <a:r>
              <a:rPr lang="en-US" sz="3000" b="1" dirty="0">
                <a:solidFill>
                  <a:schemeClr val="bg1"/>
                </a:solidFill>
              </a:rPr>
              <a:t>default ordering</a:t>
            </a:r>
            <a:r>
              <a:rPr lang="en-US" sz="3000" dirty="0"/>
              <a:t> for the object using </a:t>
            </a:r>
            <a:r>
              <a:rPr lang="en-US" sz="3000" b="1" dirty="0">
                <a:solidFill>
                  <a:schemeClr val="bg1"/>
                </a:solidFill>
              </a:rPr>
              <a:t>tuple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list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strings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query</a:t>
            </a:r>
            <a:r>
              <a:rPr lang="en-US" sz="3000" dirty="0"/>
              <a:t> expressions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Each string </a:t>
            </a:r>
            <a:r>
              <a:rPr lang="en-US" sz="3000" dirty="0"/>
              <a:t>should be a </a:t>
            </a:r>
            <a:r>
              <a:rPr lang="en-US" sz="3000" b="1" dirty="0">
                <a:solidFill>
                  <a:schemeClr val="bg1"/>
                </a:solidFill>
              </a:rPr>
              <a:t>field name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sz="2800" dirty="0"/>
              <a:t>With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"-"</a:t>
            </a:r>
            <a:r>
              <a:rPr lang="en-US" sz="2800" dirty="0"/>
              <a:t> prefix - indicates </a:t>
            </a:r>
            <a:r>
              <a:rPr lang="en-US" sz="2800" b="1" dirty="0">
                <a:solidFill>
                  <a:schemeClr val="bg1"/>
                </a:solidFill>
              </a:rPr>
              <a:t>descending</a:t>
            </a:r>
            <a:r>
              <a:rPr lang="en-US" sz="2800" dirty="0"/>
              <a:t> order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sz="2800" dirty="0"/>
              <a:t>Without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"-"</a:t>
            </a:r>
            <a:r>
              <a:rPr lang="en-US" sz="2800" dirty="0"/>
              <a:t> prefix - indicates </a:t>
            </a:r>
            <a:r>
              <a:rPr lang="en-US" sz="2800" b="1" dirty="0">
                <a:solidFill>
                  <a:schemeClr val="bg1"/>
                </a:solidFill>
              </a:rPr>
              <a:t>ascending</a:t>
            </a:r>
            <a:r>
              <a:rPr lang="en-US" sz="2800" dirty="0"/>
              <a:t> order 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sz="2800" dirty="0"/>
              <a:t>With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"?"</a:t>
            </a:r>
            <a:r>
              <a:rPr lang="en-US" sz="2800" dirty="0"/>
              <a:t> prefix - to order </a:t>
            </a:r>
            <a:r>
              <a:rPr lang="en-US" sz="2800" b="1" dirty="0">
                <a:solidFill>
                  <a:schemeClr val="bg1"/>
                </a:solidFill>
              </a:rPr>
              <a:t>randomly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Options Examples</a:t>
            </a:r>
          </a:p>
        </p:txBody>
      </p:sp>
    </p:spTree>
    <p:extLst>
      <p:ext uri="{BB962C8B-B14F-4D97-AF65-F5344CB8AC3E}">
        <p14:creationId xmlns:p14="http://schemas.microsoft.com/office/powerpoint/2010/main" val="6885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Model Methods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8812003-7644-4934-A872-061CAF0D5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58" y="1385091"/>
            <a:ext cx="2544883" cy="25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Act on a </a:t>
            </a:r>
            <a:r>
              <a:rPr lang="en-US" sz="3200" b="1" dirty="0">
                <a:solidFill>
                  <a:schemeClr val="bg1"/>
                </a:solidFill>
              </a:rPr>
              <a:t>particular</a:t>
            </a:r>
            <a:r>
              <a:rPr lang="en-US" sz="3200" dirty="0"/>
              <a:t> model instance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Used to add </a:t>
            </a:r>
            <a:r>
              <a:rPr lang="en-US" sz="3200" b="1" dirty="0">
                <a:solidFill>
                  <a:schemeClr val="bg1"/>
                </a:solidFill>
              </a:rPr>
              <a:t>custom "row-level" </a:t>
            </a:r>
            <a:r>
              <a:rPr lang="en-US" sz="3200" dirty="0"/>
              <a:t>functionality to the objects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It is a valuable technique for keeping </a:t>
            </a:r>
            <a:r>
              <a:rPr lang="en-US" sz="3200" b="1" dirty="0">
                <a:solidFill>
                  <a:schemeClr val="bg1"/>
                </a:solidFill>
              </a:rPr>
              <a:t>business logic </a:t>
            </a:r>
            <a:r>
              <a:rPr lang="en-US" sz="3200" dirty="0"/>
              <a:t>in one place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Methods 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79136D-04CE-4507-A931-72E4C703C40D}"/>
              </a:ext>
            </a:extLst>
          </p:cNvPr>
          <p:cNvSpPr txBox="1">
            <a:spLocks/>
          </p:cNvSpPr>
          <p:nvPr/>
        </p:nvSpPr>
        <p:spPr>
          <a:xfrm>
            <a:off x="2279404" y="4376838"/>
            <a:ext cx="8720883" cy="18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endParaRPr lang="en-US" sz="1500" dirty="0"/>
          </a:p>
          <a:p>
            <a:r>
              <a:rPr lang="en-US" sz="2200" dirty="0">
                <a:solidFill>
                  <a:schemeClr val="bg1"/>
                </a:solidFill>
              </a:rPr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years_of_experience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returns the years and months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32989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- returns a string representation of any object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When displaying the object in an </a:t>
            </a:r>
            <a:r>
              <a:rPr lang="en-US" sz="3000" b="1" dirty="0">
                <a:solidFill>
                  <a:schemeClr val="bg1"/>
                </a:solidFill>
              </a:rPr>
              <a:t>interactive console</a:t>
            </a:r>
            <a:r>
              <a:rPr lang="en-US" sz="3000" dirty="0"/>
              <a:t> or in the 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It is good practice to define this method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get_absolute_url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- shows calculated URL for an object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Any object that has a URL that </a:t>
            </a:r>
            <a:r>
              <a:rPr lang="en-US" sz="3000" b="1" dirty="0">
                <a:solidFill>
                  <a:schemeClr val="bg1"/>
                </a:solidFill>
              </a:rPr>
              <a:t>uniquely identifies it </a:t>
            </a:r>
            <a:r>
              <a:rPr lang="en-US" sz="3000" dirty="0"/>
              <a:t>should define this method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Build-In Model Methods</a:t>
            </a:r>
          </a:p>
        </p:txBody>
      </p:sp>
    </p:spTree>
    <p:extLst>
      <p:ext uri="{BB962C8B-B14F-4D97-AF65-F5344CB8AC3E}">
        <p14:creationId xmlns:p14="http://schemas.microsoft.com/office/powerpoint/2010/main" val="2309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Making Queries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1" y="1385091"/>
            <a:ext cx="2312918" cy="2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Queries in Django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When creating a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, Django </a:t>
            </a:r>
            <a:r>
              <a:rPr lang="en-US" sz="3200" b="1" dirty="0">
                <a:solidFill>
                  <a:schemeClr val="bg1"/>
                </a:solidFill>
              </a:rPr>
              <a:t>automatically</a:t>
            </a:r>
            <a:r>
              <a:rPr lang="en-US" sz="3200" dirty="0"/>
              <a:t> generates a </a:t>
            </a:r>
            <a:r>
              <a:rPr lang="en-US" sz="3200" b="1" dirty="0">
                <a:solidFill>
                  <a:schemeClr val="bg1"/>
                </a:solidFill>
              </a:rPr>
              <a:t>database-abstraction API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It is used to create, retrieve, update and delete model objects </a:t>
            </a:r>
            <a:r>
              <a:rPr lang="en-US" sz="3000" b="1" dirty="0">
                <a:solidFill>
                  <a:schemeClr val="bg1"/>
                </a:solidFill>
              </a:rPr>
              <a:t>using Python code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To dive into the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, we should invoke an </a:t>
            </a:r>
            <a:r>
              <a:rPr lang="en-US" sz="3200" b="1" dirty="0">
                <a:solidFill>
                  <a:schemeClr val="bg1"/>
                </a:solidFill>
              </a:rPr>
              <a:t>interactive Python shell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a terminal command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234C28-775F-4D79-A68C-F64A9E9BE84E}"/>
              </a:ext>
            </a:extLst>
          </p:cNvPr>
          <p:cNvSpPr txBox="1">
            <a:spLocks/>
          </p:cNvSpPr>
          <p:nvPr/>
        </p:nvSpPr>
        <p:spPr>
          <a:xfrm>
            <a:off x="2585881" y="5281511"/>
            <a:ext cx="4495855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manage.py shell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</a:t>
            </a:r>
            <a:r>
              <a:rPr lang="en-US" b="1" dirty="0">
                <a:solidFill>
                  <a:schemeClr val="bg1"/>
                </a:solidFill>
              </a:rPr>
              <a:t>create an instance </a:t>
            </a:r>
            <a:r>
              <a:rPr lang="en-US" dirty="0"/>
              <a:t>using the standard python syntax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Next,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to save the object in the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Behind the scenes, Django performs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SQL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has no return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3941" y="3295265"/>
            <a:ext cx="11133991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employees.models</a:t>
            </a:r>
            <a:r>
              <a:rPr lang="en-US" dirty="0"/>
              <a:t> import Employee</a:t>
            </a:r>
          </a:p>
          <a:p>
            <a:r>
              <a:rPr lang="en-US" dirty="0"/>
              <a:t>&gt;&gt;&gt; </a:t>
            </a:r>
            <a:r>
              <a:rPr lang="en-US" dirty="0" err="1"/>
              <a:t>empl</a:t>
            </a:r>
            <a:r>
              <a:rPr lang="en-US" dirty="0"/>
              <a:t> = Employee(</a:t>
            </a:r>
            <a:r>
              <a:rPr lang="en-US" dirty="0" err="1"/>
              <a:t>first_name</a:t>
            </a:r>
            <a:r>
              <a:rPr lang="en-US" dirty="0"/>
              <a:t>="John", </a:t>
            </a:r>
            <a:r>
              <a:rPr lang="en-US" dirty="0" err="1"/>
              <a:t>last_name</a:t>
            </a:r>
            <a:r>
              <a:rPr lang="en-US" dirty="0"/>
              <a:t>="Smith", ...)</a:t>
            </a:r>
          </a:p>
          <a:p>
            <a:r>
              <a:rPr lang="en-US" dirty="0"/>
              <a:t>&gt;&gt;&gt; </a:t>
            </a:r>
            <a:r>
              <a:rPr lang="en-US" dirty="0" err="1"/>
              <a:t>empl.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 (1)</a:t>
            </a:r>
          </a:p>
        </p:txBody>
      </p:sp>
    </p:spTree>
    <p:extLst>
      <p:ext uri="{BB962C8B-B14F-4D97-AF65-F5344CB8AC3E}">
        <p14:creationId xmlns:p14="http://schemas.microsoft.com/office/powerpoint/2010/main" val="4564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create()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object and </a:t>
            </a:r>
            <a:r>
              <a:rPr lang="en-US" b="1" dirty="0">
                <a:solidFill>
                  <a:schemeClr val="bg1"/>
                </a:solidFill>
              </a:rPr>
              <a:t>saving</a:t>
            </a:r>
            <a:r>
              <a:rPr lang="en-US" dirty="0"/>
              <a:t> it all in one step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 Each model has at least one </a:t>
            </a:r>
            <a:r>
              <a:rPr lang="en-US" sz="3400" b="1" dirty="0">
                <a:solidFill>
                  <a:schemeClr val="bg1"/>
                </a:solidFill>
              </a:rPr>
              <a:t>Manager</a:t>
            </a:r>
            <a:r>
              <a:rPr lang="en-US" sz="3400" dirty="0"/>
              <a:t>, and it’s called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r>
              <a:rPr lang="en-US" sz="3400" dirty="0"/>
              <a:t> by 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It is the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 through which database </a:t>
            </a:r>
            <a:r>
              <a:rPr lang="en-US" sz="3200" b="1" dirty="0">
                <a:solidFill>
                  <a:schemeClr val="bg1"/>
                </a:solidFill>
              </a:rPr>
              <a:t>query operations are provided</a:t>
            </a:r>
            <a:r>
              <a:rPr lang="en-US" sz="3200" dirty="0"/>
              <a:t> to Django models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004" y="2377926"/>
            <a:ext cx="11133991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employees.models</a:t>
            </a:r>
            <a:r>
              <a:rPr lang="en-US" dirty="0"/>
              <a:t> import Employee</a:t>
            </a:r>
          </a:p>
          <a:p>
            <a:r>
              <a:rPr lang="en-US" dirty="0"/>
              <a:t>&gt;&gt;&gt; </a:t>
            </a:r>
            <a:r>
              <a:rPr lang="en-US" dirty="0" err="1"/>
              <a:t>empl</a:t>
            </a:r>
            <a:r>
              <a:rPr lang="en-US" dirty="0"/>
              <a:t> = </a:t>
            </a:r>
            <a:r>
              <a:rPr lang="en-US" dirty="0" err="1"/>
              <a:t>Employee.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create</a:t>
            </a:r>
            <a:r>
              <a:rPr lang="en-US" dirty="0"/>
              <a:t>(</a:t>
            </a:r>
            <a:r>
              <a:rPr lang="en-US" dirty="0" err="1"/>
              <a:t>first_name</a:t>
            </a:r>
            <a:r>
              <a:rPr lang="en-US" dirty="0"/>
              <a:t>="John", </a:t>
            </a:r>
            <a:r>
              <a:rPr lang="en-US" dirty="0" err="1"/>
              <a:t>last_name</a:t>
            </a:r>
            <a:r>
              <a:rPr lang="en-US" dirty="0"/>
              <a:t>="Smith", ...)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 (2)</a:t>
            </a:r>
          </a:p>
        </p:txBody>
      </p:sp>
    </p:spTree>
    <p:extLst>
      <p:ext uri="{BB962C8B-B14F-4D97-AF65-F5344CB8AC3E}">
        <p14:creationId xmlns:p14="http://schemas.microsoft.com/office/powerpoint/2010/main" val="31020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295B-6B08-4D66-BED3-BA55E23CF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update an object,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field and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again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object record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it in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3DA20-51B5-4C92-B281-5EF66479D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8217-9621-4518-B4E8-E0E195B7A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28294" y="3976688"/>
            <a:ext cx="6693966" cy="1362846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empl.first_name</a:t>
            </a:r>
            <a:r>
              <a:rPr lang="en-US" dirty="0"/>
              <a:t>="Juan"</a:t>
            </a:r>
          </a:p>
          <a:p>
            <a:r>
              <a:rPr lang="en-US" dirty="0"/>
              <a:t>&gt;&gt;&gt; </a:t>
            </a:r>
            <a:r>
              <a:rPr lang="en-US" dirty="0" err="1"/>
              <a:t>empl.last_name</a:t>
            </a:r>
            <a:r>
              <a:rPr lang="en-US" dirty="0"/>
              <a:t>="Herrera"</a:t>
            </a:r>
          </a:p>
          <a:p>
            <a:r>
              <a:rPr lang="en-US" dirty="0"/>
              <a:t>&gt;&gt;&gt; </a:t>
            </a:r>
            <a:r>
              <a:rPr lang="en-US" dirty="0" err="1"/>
              <a:t>empl.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5AEA6-9756-418C-8D53-8841B96C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</p:spTree>
    <p:extLst>
      <p:ext uri="{BB962C8B-B14F-4D97-AF65-F5344CB8AC3E}">
        <p14:creationId xmlns:p14="http://schemas.microsoft.com/office/powerpoint/2010/main" val="36916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A90E-C7E4-4F13-85A9-EB001642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</a:t>
            </a:r>
            <a:r>
              <a:rPr lang="en-US" sz="3200" b="1" dirty="0">
                <a:solidFill>
                  <a:schemeClr val="bg1"/>
                </a:solidFill>
              </a:rPr>
              <a:t>all</a:t>
            </a:r>
            <a:r>
              <a:rPr lang="en-US" sz="3200" dirty="0"/>
              <a:t> objects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object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objects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Field </a:t>
            </a:r>
            <a:r>
              <a:rPr lang="en-US" sz="3200" b="1" dirty="0">
                <a:solidFill>
                  <a:schemeClr val="bg1"/>
                </a:solidFill>
              </a:rPr>
              <a:t>lookups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3564A-5DB6-4575-9881-950D581B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DC99-BA88-4475-8B5A-98891EDDD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3" y="1746130"/>
            <a:ext cx="9135610" cy="849629"/>
          </a:xfrm>
        </p:spPr>
        <p:txBody>
          <a:bodyPr/>
          <a:lstStyle/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all_employees</a:t>
            </a:r>
            <a:r>
              <a:rPr lang="en-US" sz="2000" dirty="0"/>
              <a:t>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objects.all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2CA42E-E8E3-4E56-97C2-A7B342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C3A9AEE-6448-418B-851D-31FE0D4FB058}"/>
              </a:ext>
            </a:extLst>
          </p:cNvPr>
          <p:cNvSpPr txBox="1">
            <a:spLocks/>
          </p:cNvSpPr>
          <p:nvPr/>
        </p:nvSpPr>
        <p:spPr>
          <a:xfrm>
            <a:off x="621234" y="3069465"/>
            <a:ext cx="9135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specific_employee</a:t>
            </a:r>
            <a:r>
              <a:rPr lang="en-US" sz="2000" dirty="0"/>
              <a:t>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objects.get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first_name</a:t>
            </a:r>
            <a:r>
              <a:rPr lang="en-US" sz="2000" dirty="0">
                <a:solidFill>
                  <a:schemeClr val="bg1"/>
                </a:solidFill>
              </a:rPr>
              <a:t>="John")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6939CCE-F75C-4E28-9FCE-DED3AC73F9DF}"/>
              </a:ext>
            </a:extLst>
          </p:cNvPr>
          <p:cNvSpPr txBox="1">
            <a:spLocks/>
          </p:cNvSpPr>
          <p:nvPr/>
        </p:nvSpPr>
        <p:spPr>
          <a:xfrm>
            <a:off x="621233" y="4388630"/>
            <a:ext cx="9135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employees_aged_35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objects.filter</a:t>
            </a:r>
            <a:r>
              <a:rPr lang="en-US" sz="2000" dirty="0">
                <a:solidFill>
                  <a:schemeClr val="bg1"/>
                </a:solidFill>
              </a:rPr>
              <a:t>(age=35)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F7BC64-2094-4A27-8F34-AC7257B6262C}"/>
              </a:ext>
            </a:extLst>
          </p:cNvPr>
          <p:cNvSpPr txBox="1">
            <a:spLocks/>
          </p:cNvSpPr>
          <p:nvPr/>
        </p:nvSpPr>
        <p:spPr>
          <a:xfrm>
            <a:off x="621232" y="5756047"/>
            <a:ext cx="9135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employee.models</a:t>
            </a:r>
            <a:r>
              <a:rPr lang="en-US" sz="2000" dirty="0"/>
              <a:t> import Employee</a:t>
            </a:r>
          </a:p>
          <a:p>
            <a:r>
              <a:rPr lang="en-US" sz="2000" dirty="0"/>
              <a:t>&gt;&gt;&gt; employees_lte_35 = </a:t>
            </a:r>
            <a:r>
              <a:rPr lang="en-US" sz="2000" dirty="0" err="1"/>
              <a:t>Employee.</a:t>
            </a:r>
            <a:r>
              <a:rPr lang="en-US" sz="2000" dirty="0" err="1">
                <a:solidFill>
                  <a:schemeClr val="bg1"/>
                </a:solidFill>
              </a:rPr>
              <a:t>objects.filter</a:t>
            </a:r>
            <a:r>
              <a:rPr lang="en-US" sz="2000" dirty="0"/>
              <a:t>(age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lte</a:t>
            </a:r>
            <a:r>
              <a:rPr lang="en-US" sz="2000" dirty="0"/>
              <a:t>=35)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9BE357C-ABEB-402D-B937-607B7429B142}"/>
              </a:ext>
            </a:extLst>
          </p:cNvPr>
          <p:cNvSpPr/>
          <p:nvPr/>
        </p:nvSpPr>
        <p:spPr bwMode="auto">
          <a:xfrm>
            <a:off x="8315369" y="4978723"/>
            <a:ext cx="2048599" cy="849629"/>
          </a:xfrm>
          <a:prstGeom prst="wedgeRoundRectCallout">
            <a:avLst>
              <a:gd name="adj1" fmla="val -50655"/>
              <a:gd name="adj2" fmla="val 78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or equal</a:t>
            </a:r>
          </a:p>
        </p:txBody>
      </p:sp>
    </p:spTree>
    <p:extLst>
      <p:ext uri="{BB962C8B-B14F-4D97-AF65-F5344CB8AC3E}">
        <p14:creationId xmlns:p14="http://schemas.microsoft.com/office/powerpoint/2010/main" val="32269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delete an object,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 and then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 method to remove it from the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number of objects </a:t>
            </a:r>
            <a:r>
              <a:rPr lang="en-US" dirty="0"/>
              <a:t>deleted and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with the number of deletions per object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2455747"/>
            <a:ext cx="9140208" cy="1363488"/>
          </a:xfrm>
        </p:spPr>
        <p:txBody>
          <a:bodyPr/>
          <a:lstStyle/>
          <a:p>
            <a:r>
              <a:rPr lang="en-US" sz="2400" dirty="0"/>
              <a:t>&gt;&gt;&gt; from </a:t>
            </a:r>
            <a:r>
              <a:rPr lang="en-US" sz="2400" dirty="0" err="1"/>
              <a:t>employee.models</a:t>
            </a:r>
            <a:r>
              <a:rPr lang="en-US" sz="2400" dirty="0"/>
              <a:t> import Employee</a:t>
            </a:r>
          </a:p>
          <a:p>
            <a:r>
              <a:rPr lang="en-US" dirty="0"/>
              <a:t>&gt;&gt;&gt; employee = </a:t>
            </a:r>
            <a:r>
              <a:rPr lang="en-US" sz="2400" dirty="0" err="1"/>
              <a:t>Employee</a:t>
            </a:r>
            <a:r>
              <a:rPr lang="en-US" dirty="0" err="1"/>
              <a:t>.objects.get</a:t>
            </a:r>
            <a:r>
              <a:rPr lang="en-US" dirty="0"/>
              <a:t>(pk=1)</a:t>
            </a:r>
          </a:p>
          <a:p>
            <a:r>
              <a:rPr lang="en-US" dirty="0"/>
              <a:t>&gt;&gt;&gt; </a:t>
            </a:r>
            <a:r>
              <a:rPr lang="en-US" dirty="0" err="1"/>
              <a:t>employee.</a:t>
            </a:r>
            <a:r>
              <a:rPr lang="en-US" dirty="0" err="1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</p:spTree>
    <p:extLst>
      <p:ext uri="{BB962C8B-B14F-4D97-AF65-F5344CB8AC3E}">
        <p14:creationId xmlns:p14="http://schemas.microsoft.com/office/powerpoint/2010/main" val="17700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Migrations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9BC283-8F8F-4A36-9E04-2BCE5DA18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00" y="1224000"/>
            <a:ext cx="2745000" cy="27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Understanding Models</a:t>
            </a:r>
            <a:endParaRPr lang="bg-BG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26D8E22-80E9-4AB6-A90D-E155A54D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2657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It is Django's way of propagating </a:t>
            </a:r>
            <a:r>
              <a:rPr lang="en-US" sz="3200" b="1" dirty="0">
                <a:solidFill>
                  <a:schemeClr val="bg1"/>
                </a:solidFill>
              </a:rPr>
              <a:t>changes made to the models</a:t>
            </a:r>
          </a:p>
          <a:p>
            <a:pPr>
              <a:buClr>
                <a:schemeClr val="tx1"/>
              </a:buClr>
            </a:pPr>
            <a:r>
              <a:rPr lang="en-US" dirty="0"/>
              <a:t>Django </a:t>
            </a:r>
            <a:r>
              <a:rPr lang="en-US" b="1" dirty="0">
                <a:solidFill>
                  <a:schemeClr val="bg1"/>
                </a:solidFill>
              </a:rPr>
              <a:t>creates migrations </a:t>
            </a:r>
            <a:r>
              <a:rPr lang="en-US" dirty="0"/>
              <a:t>for you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make changes to the </a:t>
            </a:r>
            <a:r>
              <a:rPr lang="en-US" b="1" dirty="0">
                <a:solidFill>
                  <a:schemeClr val="bg1"/>
                </a:solidFill>
              </a:rPr>
              <a:t>models </a:t>
            </a:r>
            <a:r>
              <a:rPr lang="en-US" dirty="0"/>
              <a:t>and write the appropriate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PostgreSQL</a:t>
            </a:r>
            <a:r>
              <a:rPr lang="en-US" sz="3200" dirty="0"/>
              <a:t> is the </a:t>
            </a:r>
            <a:r>
              <a:rPr lang="en-US" sz="3200" b="1" dirty="0">
                <a:solidFill>
                  <a:schemeClr val="bg1"/>
                </a:solidFill>
              </a:rPr>
              <a:t>most capable </a:t>
            </a:r>
            <a:r>
              <a:rPr lang="en-US" sz="3200" dirty="0"/>
              <a:t>of all the databases in terms of schema support</a:t>
            </a:r>
          </a:p>
        </p:txBody>
      </p:sp>
    </p:spTree>
    <p:extLst>
      <p:ext uri="{BB962C8B-B14F-4D97-AF65-F5344CB8AC3E}">
        <p14:creationId xmlns:p14="http://schemas.microsoft.com/office/powerpoint/2010/main" val="24097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Creating new migrations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Applying migrations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Displays the SQL statements for a migration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Lists the project's migrations and their status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1873443"/>
            <a:ext cx="9140208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>
                <a:solidFill>
                  <a:schemeClr val="bg1"/>
                </a:solidFill>
              </a:rPr>
              <a:t>makemigrations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B86965D-6465-4613-AEFB-1BE121D7C7F0}"/>
              </a:ext>
            </a:extLst>
          </p:cNvPr>
          <p:cNvSpPr txBox="1">
            <a:spLocks/>
          </p:cNvSpPr>
          <p:nvPr/>
        </p:nvSpPr>
        <p:spPr>
          <a:xfrm>
            <a:off x="765792" y="3190068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>
                <a:solidFill>
                  <a:schemeClr val="bg1"/>
                </a:solidFill>
              </a:rPr>
              <a:t>migrate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937794-44B3-4D4B-9B74-6A4CE65D56DB}"/>
              </a:ext>
            </a:extLst>
          </p:cNvPr>
          <p:cNvSpPr txBox="1">
            <a:spLocks/>
          </p:cNvSpPr>
          <p:nvPr/>
        </p:nvSpPr>
        <p:spPr>
          <a:xfrm>
            <a:off x="765792" y="4506693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 err="1">
                <a:solidFill>
                  <a:schemeClr val="bg1"/>
                </a:solidFill>
              </a:rPr>
              <a:t>sqlmigrate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887046-C44C-4260-8411-28F610F0CE10}"/>
              </a:ext>
            </a:extLst>
          </p:cNvPr>
          <p:cNvSpPr txBox="1">
            <a:spLocks/>
          </p:cNvSpPr>
          <p:nvPr/>
        </p:nvSpPr>
        <p:spPr>
          <a:xfrm>
            <a:off x="765792" y="5823318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 err="1">
                <a:solidFill>
                  <a:schemeClr val="bg1"/>
                </a:solidFill>
              </a:rPr>
              <a:t>showmigrations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Files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9"/>
            <a:ext cx="1032167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Python files, written in a </a:t>
            </a:r>
            <a:r>
              <a:rPr lang="en-US" sz="3200" b="1" dirty="0">
                <a:solidFill>
                  <a:schemeClr val="bg1"/>
                </a:solidFill>
              </a:rPr>
              <a:t>declarative</a:t>
            </a:r>
            <a:r>
              <a:rPr lang="en-US" sz="3200" dirty="0"/>
              <a:t> style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2000" dirty="0"/>
          </a:p>
          <a:p>
            <a:pPr>
              <a:buClr>
                <a:schemeClr val="tx1"/>
              </a:buClr>
            </a:pPr>
            <a:r>
              <a:rPr lang="en-US" sz="3200" dirty="0"/>
              <a:t>It is possible to write them </a:t>
            </a:r>
            <a:r>
              <a:rPr lang="en-US" sz="3200" b="1" dirty="0">
                <a:solidFill>
                  <a:schemeClr val="bg1"/>
                </a:solidFill>
              </a:rPr>
              <a:t>manually</a:t>
            </a:r>
            <a:r>
              <a:rPr lang="en-US" sz="3200" dirty="0"/>
              <a:t> if needed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234C28-775F-4D79-A68C-F64A9E9BE84E}"/>
              </a:ext>
            </a:extLst>
          </p:cNvPr>
          <p:cNvSpPr txBox="1">
            <a:spLocks/>
          </p:cNvSpPr>
          <p:nvPr/>
        </p:nvSpPr>
        <p:spPr>
          <a:xfrm>
            <a:off x="2018416" y="1862593"/>
            <a:ext cx="9379039" cy="3596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/>
              <a:t>django.db</a:t>
            </a:r>
            <a:r>
              <a:rPr lang="en-US" sz="2000" dirty="0"/>
              <a:t> import migrations, models</a:t>
            </a:r>
          </a:p>
          <a:p>
            <a:endParaRPr lang="en-US" sz="1000" dirty="0"/>
          </a:p>
          <a:p>
            <a:r>
              <a:rPr lang="en-US" sz="2000" dirty="0"/>
              <a:t>class </a:t>
            </a:r>
            <a:r>
              <a:rPr lang="en-US" sz="2000" dirty="0">
                <a:solidFill>
                  <a:schemeClr val="bg1"/>
                </a:solidFill>
              </a:rPr>
              <a:t>Migration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migrations.Migration</a:t>
            </a:r>
            <a:r>
              <a:rPr lang="en-US" sz="2000" dirty="0"/>
              <a:t>):</a:t>
            </a:r>
          </a:p>
          <a:p>
            <a:r>
              <a:rPr lang="en-US" sz="2000" dirty="0"/>
              <a:t>    initial = True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dependencies</a:t>
            </a:r>
            <a:r>
              <a:rPr lang="en-US" sz="2000" dirty="0"/>
              <a:t> = []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operations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migrations.CreateModel</a:t>
            </a:r>
            <a:r>
              <a:rPr lang="en-US" sz="2000" dirty="0"/>
              <a:t>(name='Employee', fields=[</a:t>
            </a:r>
          </a:p>
          <a:p>
            <a:r>
              <a:rPr lang="en-US" sz="2000" dirty="0"/>
              <a:t>                ('id', </a:t>
            </a:r>
            <a:r>
              <a:rPr lang="en-US" sz="2000" dirty="0" err="1"/>
              <a:t>models.BigAutoField</a:t>
            </a:r>
            <a:r>
              <a:rPr lang="en-US" sz="2000" dirty="0"/>
              <a:t>(</a:t>
            </a:r>
            <a:r>
              <a:rPr lang="en-US" sz="2000" dirty="0" err="1"/>
              <a:t>auto_created</a:t>
            </a:r>
            <a:r>
              <a:rPr lang="en-US" sz="2000" dirty="0"/>
              <a:t>=True, </a:t>
            </a:r>
            <a:r>
              <a:rPr lang="en-US" sz="2000" dirty="0" err="1"/>
              <a:t>primary_key</a:t>
            </a:r>
            <a:r>
              <a:rPr lang="en-US" sz="2000" dirty="0"/>
              <a:t>=True, serialize=False, </a:t>
            </a:r>
            <a:r>
              <a:rPr lang="en-US" sz="2000" dirty="0" err="1"/>
              <a:t>verbose_name</a:t>
            </a:r>
            <a:r>
              <a:rPr lang="en-US" sz="2000" dirty="0"/>
              <a:t>='ID')),</a:t>
            </a:r>
          </a:p>
          <a:p>
            <a:r>
              <a:rPr lang="en-US" sz="2000" dirty="0"/>
              <a:t>                ('</a:t>
            </a:r>
            <a:r>
              <a:rPr lang="en-US" sz="2000" dirty="0" err="1"/>
              <a:t>first_name</a:t>
            </a:r>
            <a:r>
              <a:rPr lang="en-US" sz="2000" dirty="0"/>
              <a:t>',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=30, </a:t>
            </a:r>
            <a:r>
              <a:rPr lang="en-US" sz="2000" dirty="0" err="1"/>
              <a:t>verbose_name</a:t>
            </a:r>
            <a:r>
              <a:rPr lang="en-US" sz="2000" dirty="0"/>
              <a:t>='First Name')), ...])]</a:t>
            </a:r>
          </a:p>
        </p:txBody>
      </p:sp>
    </p:spTree>
    <p:extLst>
      <p:ext uri="{BB962C8B-B14F-4D97-AF65-F5344CB8AC3E}">
        <p14:creationId xmlns:p14="http://schemas.microsoft.com/office/powerpoint/2010/main" val="17881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By passing the </a:t>
            </a:r>
            <a:r>
              <a:rPr lang="en-US" sz="3400" b="1" dirty="0">
                <a:solidFill>
                  <a:schemeClr val="bg1"/>
                </a:solidFill>
              </a:rPr>
              <a:t>app name </a:t>
            </a:r>
            <a:r>
              <a:rPr lang="en-US" sz="3400" dirty="0"/>
              <a:t>and the number of a </a:t>
            </a:r>
            <a:r>
              <a:rPr lang="en-US" sz="3400" b="1" dirty="0">
                <a:solidFill>
                  <a:schemeClr val="bg1"/>
                </a:solidFill>
              </a:rPr>
              <a:t>previous migration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reverse </a:t>
            </a:r>
            <a:r>
              <a:rPr lang="en-US" sz="3400" b="1" dirty="0">
                <a:solidFill>
                  <a:schemeClr val="bg1"/>
                </a:solidFill>
              </a:rPr>
              <a:t>all migrations </a:t>
            </a:r>
            <a:r>
              <a:rPr lang="en-US" sz="3400" dirty="0"/>
              <a:t>applied, use the </a:t>
            </a:r>
            <a:r>
              <a:rPr lang="en-US" sz="3400" b="1" dirty="0">
                <a:solidFill>
                  <a:schemeClr val="bg1"/>
                </a:solidFill>
              </a:rPr>
              <a:t>app name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 name </a:t>
            </a:r>
            <a:r>
              <a:rPr lang="en-US" sz="3400" b="1" dirty="0">
                <a:solidFill>
                  <a:schemeClr val="bg1"/>
                </a:solidFill>
              </a:rPr>
              <a:t>zero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Note:</a:t>
            </a:r>
            <a:r>
              <a:rPr lang="en-US" sz="3400" dirty="0"/>
              <a:t> If a migration contains any irreversible operations, attempting to reverse it will raise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IrreversibleError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2325101"/>
            <a:ext cx="9140208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>
                <a:solidFill>
                  <a:schemeClr val="bg1"/>
                </a:solidFill>
              </a:rPr>
              <a:t>migrate employees 002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Reversing Migrations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B86965D-6465-4613-AEFB-1BE121D7C7F0}"/>
              </a:ext>
            </a:extLst>
          </p:cNvPr>
          <p:cNvSpPr txBox="1">
            <a:spLocks/>
          </p:cNvSpPr>
          <p:nvPr/>
        </p:nvSpPr>
        <p:spPr>
          <a:xfrm>
            <a:off x="765792" y="4247229"/>
            <a:ext cx="9140208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>
                <a:solidFill>
                  <a:schemeClr val="bg1"/>
                </a:solidFill>
              </a:rPr>
              <a:t>migrate employees zero</a:t>
            </a:r>
          </a:p>
        </p:txBody>
      </p:sp>
    </p:spTree>
    <p:extLst>
      <p:ext uri="{BB962C8B-B14F-4D97-AF65-F5344CB8AC3E}">
        <p14:creationId xmlns:p14="http://schemas.microsoft.com/office/powerpoint/2010/main" val="67991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Exercises in Class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3400" dirty="0"/>
              <a:t> allows us to work with data using Python code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Meta </a:t>
            </a:r>
            <a:r>
              <a:rPr lang="en-US" sz="3400" dirty="0"/>
              <a:t>to insert "anything that's not a field"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Model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400" dirty="0"/>
              <a:t> to add custom "row-level" functionality to the objects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automatically generates 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database-abstraction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  <a:p>
            <a:pPr>
              <a:lnSpc>
                <a:spcPct val="130000"/>
              </a:lnSpc>
            </a:pP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using a database </a:t>
            </a:r>
            <a:r>
              <a:rPr lang="en-US" dirty="0"/>
              <a:t>for a Website, Models allows us to </a:t>
            </a:r>
            <a:r>
              <a:rPr lang="en-US" b="1" dirty="0">
                <a:solidFill>
                  <a:schemeClr val="bg1"/>
                </a:solidFill>
              </a:rPr>
              <a:t>work with data using Python code</a:t>
            </a:r>
          </a:p>
          <a:p>
            <a:pPr marL="900112" lvl="1" indent="-457200"/>
            <a:r>
              <a:rPr lang="en-US" dirty="0"/>
              <a:t>Don't have to write </a:t>
            </a:r>
            <a:r>
              <a:rPr lang="en-US" b="1" dirty="0">
                <a:solidFill>
                  <a:schemeClr val="bg1"/>
                </a:solidFill>
              </a:rPr>
              <a:t>low-level SQL </a:t>
            </a:r>
            <a:r>
              <a:rPr lang="en-US" dirty="0"/>
              <a:t>queries </a:t>
            </a:r>
          </a:p>
          <a:p>
            <a:pPr marL="900112" lvl="1" indent="-457200"/>
            <a:r>
              <a:rPr lang="en-US" dirty="0"/>
              <a:t>Focus on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marL="457200" indent="-457200"/>
            <a:r>
              <a:rPr lang="en-US" dirty="0"/>
              <a:t>Django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creates the needed queries and executes them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5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model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in the app 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will create a database table like the following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132" y="1843745"/>
            <a:ext cx="8417957" cy="1401579"/>
          </a:xfrm>
        </p:spPr>
        <p:txBody>
          <a:bodyPr/>
          <a:lstStyle/>
          <a:p>
            <a:r>
              <a:rPr lang="en-US" dirty="0"/>
              <a:t>class Employee(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30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40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vs SQL Query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D00B59E-B336-4138-BF00-7FF8A8557CE3}"/>
              </a:ext>
            </a:extLst>
          </p:cNvPr>
          <p:cNvSpPr txBox="1">
            <a:spLocks/>
          </p:cNvSpPr>
          <p:nvPr/>
        </p:nvSpPr>
        <p:spPr>
          <a:xfrm>
            <a:off x="687132" y="4089809"/>
            <a:ext cx="8417957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</a:t>
            </a:r>
            <a:r>
              <a:rPr lang="en-US" dirty="0" err="1">
                <a:solidFill>
                  <a:schemeClr val="bg1"/>
                </a:solidFill>
              </a:rPr>
              <a:t>employees_employee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/>
              <a:t>" SERIAL NOT NULL PRIMARY KEY,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/>
              <a:t>" VARCHAR(</a:t>
            </a:r>
            <a:r>
              <a:rPr lang="en-US" dirty="0">
                <a:solidFill>
                  <a:schemeClr val="bg1"/>
                </a:solidFill>
              </a:rPr>
              <a:t>30</a:t>
            </a:r>
            <a:r>
              <a:rPr lang="en-US" dirty="0"/>
              <a:t>) NOT NULL,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/>
              <a:t>" VARCHAR(</a:t>
            </a:r>
            <a:r>
              <a:rPr lang="en-US" dirty="0">
                <a:solidFill>
                  <a:schemeClr val="bg1"/>
                </a:solidFill>
              </a:rPr>
              <a:t>40</a:t>
            </a:r>
            <a:r>
              <a:rPr lang="en-US" dirty="0"/>
              <a:t>) NOT NULL</a:t>
            </a:r>
          </a:p>
          <a:p>
            <a:r>
              <a:rPr lang="en-US" dirty="0"/>
              <a:t>);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4250F2D-84B1-422A-8E98-7E42B935FF3F}"/>
              </a:ext>
            </a:extLst>
          </p:cNvPr>
          <p:cNvSpPr/>
          <p:nvPr/>
        </p:nvSpPr>
        <p:spPr bwMode="auto">
          <a:xfrm>
            <a:off x="7474380" y="4482526"/>
            <a:ext cx="2524486" cy="1018066"/>
          </a:xfrm>
          <a:prstGeom prst="wedgeRoundRectCallout">
            <a:avLst>
              <a:gd name="adj1" fmla="val -64021"/>
              <a:gd name="adj2" fmla="val -23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is added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745" y="960411"/>
            <a:ext cx="9532702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most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important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only required </a:t>
            </a:r>
            <a:r>
              <a:rPr lang="en-US" sz="3200" dirty="0"/>
              <a:t>part of a model</a:t>
            </a:r>
          </a:p>
          <a:p>
            <a:pPr marL="900112" lvl="1" indent="-457200">
              <a:buClr>
                <a:schemeClr val="tx1"/>
              </a:buClr>
            </a:pPr>
            <a:r>
              <a:rPr lang="en-US" sz="3000" dirty="0"/>
              <a:t>Field name should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not conflict with </a:t>
            </a:r>
            <a:r>
              <a:rPr lang="en-US" sz="3000" b="1" dirty="0">
                <a:solidFill>
                  <a:schemeClr val="bg1"/>
                </a:solidFill>
              </a:rPr>
              <a:t>reserved words</a:t>
            </a:r>
            <a:endParaRPr lang="en-US" sz="3000" dirty="0"/>
          </a:p>
          <a:p>
            <a:pPr marL="900112" lvl="1" indent="-457200">
              <a:buClr>
                <a:schemeClr val="tx1"/>
              </a:buClr>
            </a:pPr>
            <a:r>
              <a:rPr lang="en-US" sz="3000" dirty="0"/>
              <a:t>Field name cannot have </a:t>
            </a:r>
            <a:r>
              <a:rPr lang="en-US" sz="3000" b="1" dirty="0">
                <a:solidFill>
                  <a:schemeClr val="bg1"/>
                </a:solidFill>
              </a:rPr>
              <a:t>more than one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underscore</a:t>
            </a:r>
            <a:r>
              <a:rPr lang="en-US" sz="3000" dirty="0"/>
              <a:t> in a row and cannot </a:t>
            </a:r>
            <a:r>
              <a:rPr lang="en-US" sz="3000" b="1" dirty="0">
                <a:solidFill>
                  <a:schemeClr val="bg1"/>
                </a:solidFill>
              </a:rPr>
              <a:t>end with an underscore</a:t>
            </a:r>
          </a:p>
          <a:p>
            <a:pPr marL="457200" indent="-457200"/>
            <a:r>
              <a:rPr lang="en-US" sz="3200" dirty="0"/>
              <a:t>Each field in a model is </a:t>
            </a:r>
            <a:r>
              <a:rPr lang="en-US" sz="3200" b="1" dirty="0">
                <a:solidFill>
                  <a:schemeClr val="bg1"/>
                </a:solidFill>
              </a:rPr>
              <a:t>an instance</a:t>
            </a:r>
            <a:r>
              <a:rPr lang="en-US" sz="3200" dirty="0"/>
              <a:t> of an appropriate </a:t>
            </a:r>
            <a:r>
              <a:rPr lang="en-US" sz="3200" b="1" dirty="0">
                <a:solidFill>
                  <a:schemeClr val="bg1"/>
                </a:solidFill>
              </a:rPr>
              <a:t>Field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29604F-A284-4472-91BE-9D238593390C}"/>
              </a:ext>
            </a:extLst>
          </p:cNvPr>
          <p:cNvSpPr txBox="1">
            <a:spLocks/>
          </p:cNvSpPr>
          <p:nvPr/>
        </p:nvSpPr>
        <p:spPr>
          <a:xfrm>
            <a:off x="2654646" y="5126367"/>
            <a:ext cx="7834609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first_name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last_name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=40)</a:t>
            </a:r>
          </a:p>
        </p:txBody>
      </p:sp>
    </p:spTree>
    <p:extLst>
      <p:ext uri="{BB962C8B-B14F-4D97-AF65-F5344CB8AC3E}">
        <p14:creationId xmlns:p14="http://schemas.microsoft.com/office/powerpoint/2010/main" val="27989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745" y="1108911"/>
            <a:ext cx="10213638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They determine the </a:t>
            </a:r>
            <a:r>
              <a:rPr lang="en-US" sz="3200" b="1" dirty="0">
                <a:solidFill>
                  <a:schemeClr val="bg1"/>
                </a:solidFill>
              </a:rPr>
              <a:t>column type </a:t>
            </a:r>
            <a:r>
              <a:rPr lang="en-US" sz="3200" dirty="0"/>
              <a:t>in a database table (e.g., INTEGER, VARCHAR, TEXT)</a:t>
            </a:r>
          </a:p>
          <a:p>
            <a:pPr marL="457200" indent="-457200"/>
            <a:r>
              <a:rPr lang="en-US" sz="3200" dirty="0"/>
              <a:t>Django have dozens of </a:t>
            </a:r>
            <a:r>
              <a:rPr lang="en-US" sz="3200" b="1" dirty="0">
                <a:solidFill>
                  <a:schemeClr val="bg1"/>
                </a:solidFill>
              </a:rPr>
              <a:t>built-in field </a:t>
            </a:r>
            <a:r>
              <a:rPr lang="en-US" sz="3200" dirty="0"/>
              <a:t>types</a:t>
            </a:r>
          </a:p>
          <a:p>
            <a:pPr marL="457200" indent="-457200"/>
            <a:r>
              <a:rPr lang="en-US" sz="3200" dirty="0"/>
              <a:t>Technically, they are defined in </a:t>
            </a:r>
            <a:r>
              <a:rPr lang="en-US" sz="3200" b="1" dirty="0" err="1">
                <a:solidFill>
                  <a:schemeClr val="bg1"/>
                </a:solidFill>
              </a:rPr>
              <a:t>django.db.models.fields</a:t>
            </a:r>
            <a:endParaRPr lang="en-US" sz="3200" dirty="0"/>
          </a:p>
          <a:p>
            <a:pPr marL="457200" indent="-457200"/>
            <a:r>
              <a:rPr lang="en-US" sz="3200" dirty="0"/>
              <a:t>For convenience they're imported into </a:t>
            </a:r>
            <a:r>
              <a:rPr lang="en-US" sz="3200" b="1" dirty="0" err="1">
                <a:solidFill>
                  <a:schemeClr val="bg1"/>
                </a:solidFill>
              </a:rPr>
              <a:t>django.db.models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Types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0981C4-8F91-4D21-9DA3-76D074427EC5}"/>
              </a:ext>
            </a:extLst>
          </p:cNvPr>
          <p:cNvSpPr txBox="1">
            <a:spLocks/>
          </p:cNvSpPr>
          <p:nvPr/>
        </p:nvSpPr>
        <p:spPr>
          <a:xfrm>
            <a:off x="2701253" y="4437541"/>
            <a:ext cx="7834609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>
                <a:solidFill>
                  <a:schemeClr val="bg1"/>
                </a:solidFill>
              </a:rPr>
              <a:t>django.db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import </a:t>
            </a:r>
            <a:r>
              <a:rPr lang="en-US" sz="2000" dirty="0">
                <a:solidFill>
                  <a:schemeClr val="bg1"/>
                </a:solidFill>
              </a:rPr>
              <a:t>models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/>
              <a:t>first_name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bg1"/>
                </a:solidFill>
              </a:rPr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last_name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bg1"/>
                </a:solidFill>
              </a:rPr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=40)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4CF0A3-0792-474D-8D3D-3518ABAFA15B}"/>
              </a:ext>
            </a:extLst>
          </p:cNvPr>
          <p:cNvSpPr/>
          <p:nvPr/>
        </p:nvSpPr>
        <p:spPr bwMode="auto">
          <a:xfrm>
            <a:off x="9119423" y="4275118"/>
            <a:ext cx="2253280" cy="1018066"/>
          </a:xfrm>
          <a:prstGeom prst="wedgeRoundRectCallout">
            <a:avLst>
              <a:gd name="adj1" fmla="val -58840"/>
              <a:gd name="adj2" fmla="val 332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convention</a:t>
            </a:r>
          </a:p>
        </p:txBody>
      </p:sp>
    </p:spTree>
    <p:extLst>
      <p:ext uri="{BB962C8B-B14F-4D97-AF65-F5344CB8AC3E}">
        <p14:creationId xmlns:p14="http://schemas.microsoft.com/office/powerpoint/2010/main" val="15187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CharField</a:t>
            </a:r>
            <a:r>
              <a:rPr lang="en-US" dirty="0"/>
              <a:t> - a small- to large-sized strings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Has one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max_length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Has one additional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optional</a:t>
            </a:r>
            <a:r>
              <a:rPr lang="en-US" dirty="0">
                <a:latin typeface="+mj-lt"/>
              </a:rPr>
              <a:t>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db_collation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TextField</a:t>
            </a:r>
            <a:r>
              <a:rPr lang="en-US" dirty="0"/>
              <a:t> - a large text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Has one additional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optional</a:t>
            </a:r>
            <a:r>
              <a:rPr lang="en-US" dirty="0">
                <a:latin typeface="+mj-lt"/>
              </a:rPr>
              <a:t> argument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db_collation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When specifying max length, it </a:t>
            </a:r>
            <a:r>
              <a:rPr lang="en-US" b="1" dirty="0">
                <a:solidFill>
                  <a:schemeClr val="bg1"/>
                </a:solidFill>
              </a:rPr>
              <a:t>won't be enforced</a:t>
            </a:r>
            <a:r>
              <a:rPr lang="en-US" dirty="0"/>
              <a:t> at the model or database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Field Types</a:t>
            </a:r>
          </a:p>
        </p:txBody>
      </p:sp>
    </p:spTree>
    <p:extLst>
      <p:ext uri="{BB962C8B-B14F-4D97-AF65-F5344CB8AC3E}">
        <p14:creationId xmlns:p14="http://schemas.microsoft.com/office/powerpoint/2010/main" val="35246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b1da4528-fe13-414f-b133-a49aeaaa47f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2674</Words>
  <Application>Microsoft Office PowerPoint</Application>
  <PresentationFormat>Widescreen</PresentationFormat>
  <Paragraphs>435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Models in Django</vt:lpstr>
      <vt:lpstr>Table of Contents</vt:lpstr>
      <vt:lpstr>Have a Question?</vt:lpstr>
      <vt:lpstr>Understanding Models</vt:lpstr>
      <vt:lpstr>Models Benefits</vt:lpstr>
      <vt:lpstr>Model vs SQL Query</vt:lpstr>
      <vt:lpstr>Fields</vt:lpstr>
      <vt:lpstr>Field Types</vt:lpstr>
      <vt:lpstr>String Field Types</vt:lpstr>
      <vt:lpstr>Numeric Field Types</vt:lpstr>
      <vt:lpstr>Date Field Types</vt:lpstr>
      <vt:lpstr>Other Field Types</vt:lpstr>
      <vt:lpstr>Field Options</vt:lpstr>
      <vt:lpstr>Often-Used Field Options</vt:lpstr>
      <vt:lpstr>Primary Key Option</vt:lpstr>
      <vt:lpstr>Choices Option (1)</vt:lpstr>
      <vt:lpstr>Choices Option (2)</vt:lpstr>
      <vt:lpstr>Verbose Name Option</vt:lpstr>
      <vt:lpstr>Relationships in Django Models</vt:lpstr>
      <vt:lpstr>Many-to-One Relationship</vt:lpstr>
      <vt:lpstr>On Delete Option</vt:lpstr>
      <vt:lpstr>Many-to-Many Relationship</vt:lpstr>
      <vt:lpstr>Through Option</vt:lpstr>
      <vt:lpstr>Through Option Example</vt:lpstr>
      <vt:lpstr>One-to-One Relationship</vt:lpstr>
      <vt:lpstr>Class Meta</vt:lpstr>
      <vt:lpstr>Class Meta </vt:lpstr>
      <vt:lpstr>Meta Options Examples</vt:lpstr>
      <vt:lpstr>Model Methods</vt:lpstr>
      <vt:lpstr>Custom Model Methods </vt:lpstr>
      <vt:lpstr>Common Build-In Model Methods</vt:lpstr>
      <vt:lpstr>Making Queries</vt:lpstr>
      <vt:lpstr>Making Queries in Django</vt:lpstr>
      <vt:lpstr>INSERT statement (1)</vt:lpstr>
      <vt:lpstr>INSERT statement (2)</vt:lpstr>
      <vt:lpstr>UPDATE statement</vt:lpstr>
      <vt:lpstr>SELECT statement</vt:lpstr>
      <vt:lpstr>DELETE statement</vt:lpstr>
      <vt:lpstr>Migrations</vt:lpstr>
      <vt:lpstr>Migrations</vt:lpstr>
      <vt:lpstr>Terminal Commands</vt:lpstr>
      <vt:lpstr>Migration Files</vt:lpstr>
      <vt:lpstr> Reversing Migrations</vt:lpstr>
      <vt:lpstr>Live 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126</cp:revision>
  <dcterms:created xsi:type="dcterms:W3CDTF">2018-05-23T13:08:44Z</dcterms:created>
  <dcterms:modified xsi:type="dcterms:W3CDTF">2022-01-06T20:08:12Z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