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7"/>
  </p:notesMasterIdLst>
  <p:handoutMasterIdLst>
    <p:handoutMasterId r:id="rId48"/>
  </p:handoutMasterIdLst>
  <p:sldIdLst>
    <p:sldId id="274" r:id="rId5"/>
    <p:sldId id="276" r:id="rId6"/>
    <p:sldId id="492" r:id="rId7"/>
    <p:sldId id="504" r:id="rId8"/>
    <p:sldId id="505" r:id="rId9"/>
    <p:sldId id="506" r:id="rId10"/>
    <p:sldId id="537" r:id="rId11"/>
    <p:sldId id="518" r:id="rId12"/>
    <p:sldId id="538" r:id="rId13"/>
    <p:sldId id="539" r:id="rId14"/>
    <p:sldId id="535" r:id="rId15"/>
    <p:sldId id="540" r:id="rId16"/>
    <p:sldId id="543" r:id="rId17"/>
    <p:sldId id="542" r:id="rId18"/>
    <p:sldId id="541" r:id="rId19"/>
    <p:sldId id="534" r:id="rId20"/>
    <p:sldId id="544" r:id="rId21"/>
    <p:sldId id="545" r:id="rId22"/>
    <p:sldId id="536" r:id="rId23"/>
    <p:sldId id="525" r:id="rId24"/>
    <p:sldId id="526" r:id="rId25"/>
    <p:sldId id="527" r:id="rId26"/>
    <p:sldId id="528" r:id="rId27"/>
    <p:sldId id="530" r:id="rId28"/>
    <p:sldId id="531" r:id="rId29"/>
    <p:sldId id="532" r:id="rId30"/>
    <p:sldId id="515" r:id="rId31"/>
    <p:sldId id="516" r:id="rId32"/>
    <p:sldId id="517" r:id="rId33"/>
    <p:sldId id="533" r:id="rId34"/>
    <p:sldId id="520" r:id="rId35"/>
    <p:sldId id="521" r:id="rId36"/>
    <p:sldId id="522" r:id="rId37"/>
    <p:sldId id="523" r:id="rId38"/>
    <p:sldId id="519" r:id="rId39"/>
    <p:sldId id="524" r:id="rId40"/>
    <p:sldId id="349" r:id="rId41"/>
    <p:sldId id="401" r:id="rId42"/>
    <p:sldId id="317" r:id="rId43"/>
    <p:sldId id="31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Templates" id="{6225820A-586B-4483-88D2-70FD74339E15}">
          <p14:sldIdLst>
            <p14:sldId id="504"/>
            <p14:sldId id="505"/>
            <p14:sldId id="506"/>
            <p14:sldId id="537"/>
            <p14:sldId id="518"/>
            <p14:sldId id="538"/>
            <p14:sldId id="539"/>
            <p14:sldId id="535"/>
            <p14:sldId id="540"/>
            <p14:sldId id="543"/>
            <p14:sldId id="542"/>
            <p14:sldId id="541"/>
            <p14:sldId id="534"/>
            <p14:sldId id="544"/>
            <p14:sldId id="545"/>
            <p14:sldId id="536"/>
          </p14:sldIdLst>
        </p14:section>
        <p14:section name="Custom Filters" id="{706EC5A5-D4CC-4117-9BFB-B56A6C692548}">
          <p14:sldIdLst>
            <p14:sldId id="525"/>
            <p14:sldId id="526"/>
            <p14:sldId id="527"/>
          </p14:sldIdLst>
        </p14:section>
        <p14:section name="Custom Tags" id="{FF707C95-6548-4F2D-B0A7-606D03AFA39C}">
          <p14:sldIdLst>
            <p14:sldId id="528"/>
            <p14:sldId id="530"/>
            <p14:sldId id="531"/>
            <p14:sldId id="532"/>
          </p14:sldIdLst>
        </p14:section>
        <p14:section name="Template Inheritance" id="{85F90570-3370-41E9-9154-039507B98AB0}">
          <p14:sldIdLst>
            <p14:sldId id="515"/>
            <p14:sldId id="516"/>
            <p14:sldId id="517"/>
            <p14:sldId id="533"/>
          </p14:sldIdLst>
        </p14:section>
        <p14:section name="Static Files" id="{71A8BBB7-C169-4FB6-AA29-AA6323C23FF3}">
          <p14:sldIdLst>
            <p14:sldId id="520"/>
            <p14:sldId id="521"/>
            <p14:sldId id="522"/>
            <p14:sldId id="523"/>
            <p14:sldId id="519"/>
            <p14:sldId id="524"/>
          </p14:sldIdLst>
        </p14:section>
        <p14:section name="Conclusion" id="{FF81BD71-7D4B-4578-A94F-9AF177F9D6AB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23D9147-5205-4447-BE3E-821741DF1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9D83B6E-FCBC-4E96-841C-030E427687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CECA220-B8B4-42BE-8962-B19FC44A260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139F766-3137-49A1-AB1E-F4CB2C52BC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65FF928-2740-44A5-8979-10A8472319B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6ED1DE3-4E6B-460F-9456-6FF3E408A53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BF2F5B-3F94-47E5-B539-40E9B4B8C8F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855F92F-9FCD-4813-A934-FFD3DD53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DAD513B-3C2A-44F3-A4B5-C521E9539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BC6BBCC-009B-4013-AAA3-375A9D3AD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55F1100-2140-49B6-B0DA-B723F77C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AC0AF51B-770C-4306-AAD4-E766D987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5683F74-FB7E-4C35-8F6C-9CA3DF88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93665515-E164-4C19-9EFD-9877D92B0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9075BB9-DE96-470D-8B65-A313389CBF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00AF5E-9D54-4EFD-98A0-EAEC4D84BA0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1827005-7BD4-4E48-854F-DE1CB96DA75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F2E7B21-4BF6-4EA0-81A3-72913A99B27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A2AF945-7202-4AE8-9883-D89BFA6F6B3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5B811B6-6087-4EEE-98E3-C3FB72413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E0E8794-E4D5-4E8D-A760-CAE96136C80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992B48-D78B-4490-8897-9DF204A1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7938AB7-3850-4726-8D41-063B5F49658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8C3F76C-1EC6-44E0-B3DA-C428625E88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CBC5301-EF71-4198-AB64-A1FE19A5EA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4E9891B-4F25-4C9C-86A0-05F7E58C8F4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09854D6-3B8F-4319-99E5-978A0E8728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F191C57-FE58-45BA-838B-10F69CF9E4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00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85B30A4-44F5-4EE8-8EA7-94ED7A0601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30564347-BCDC-4F54-99B2-3356E423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E525AB9-7DEA-45E6-99C2-EA427E4EA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D70F651-97B8-432F-95D4-C674B14EC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094FA5AC-E775-4924-8335-E0C32E3AE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E659C1-DF03-4C81-B0D4-131EFD74E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825DBC-5020-4297-8A6E-80C9428D515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9A564C2-2F70-4A26-AACE-073644856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6BAAE62-0EBF-4610-A38C-3789B3DFA4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FBFE10F7-D655-4C53-B42D-555BE66D26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EB3496-4879-4848-B964-39FE4367E3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C7CBA6D-B421-43FA-A84C-60DB0FD02D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059B7A1-9A32-4B78-AFCD-87DF770B9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templates/builtins/#dat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templates/builtin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0/ref/templates/builtins/#boolean-operator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uarefree.com/securitytips/web-developers.html#CSRF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9.jp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Templates</a:t>
            </a:r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940488"/>
            <a:ext cx="2175018" cy="21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Converts </a:t>
            </a:r>
            <a:r>
              <a:rPr lang="en-US" b="1" dirty="0">
                <a:solidFill>
                  <a:schemeClr val="bg1"/>
                </a:solidFill>
              </a:rPr>
              <a:t>text to lowercase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Display the</a:t>
            </a:r>
            <a:r>
              <a:rPr lang="en-US" b="1" dirty="0">
                <a:solidFill>
                  <a:schemeClr val="bg1"/>
                </a:solidFill>
              </a:rPr>
              <a:t> first N words </a:t>
            </a:r>
            <a:r>
              <a:rPr lang="en-US" dirty="0"/>
              <a:t>of the variable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list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Format a date</a:t>
            </a:r>
            <a:r>
              <a:rPr lang="en-US" dirty="0"/>
              <a:t> according to the given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Filters (2)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549120" y="1821497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lower</a:t>
            </a:r>
            <a:r>
              <a:rPr lang="en-US" sz="2700" dirty="0"/>
              <a:t> }}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6FCE801-8D08-48B6-B904-77887A369E9F}"/>
              </a:ext>
            </a:extLst>
          </p:cNvPr>
          <p:cNvSpPr txBox="1">
            <a:spLocks/>
          </p:cNvSpPr>
          <p:nvPr/>
        </p:nvSpPr>
        <p:spPr>
          <a:xfrm>
            <a:off x="549117" y="3148535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truncatewords</a:t>
            </a:r>
            <a:r>
              <a:rPr lang="en-US" sz="2700" dirty="0"/>
              <a:t>: N }} 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334EDC-EFA9-4A08-8CEB-7F011C8C0EBD}"/>
              </a:ext>
            </a:extLst>
          </p:cNvPr>
          <p:cNvSpPr txBox="1">
            <a:spLocks/>
          </p:cNvSpPr>
          <p:nvPr/>
        </p:nvSpPr>
        <p:spPr>
          <a:xfrm>
            <a:off x="549117" y="4475573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 {{ </a:t>
            </a:r>
            <a:r>
              <a:rPr lang="en-US" sz="2700" dirty="0" err="1"/>
              <a:t>list|</a:t>
            </a:r>
            <a:r>
              <a:rPr lang="en-US" sz="2700" dirty="0" err="1">
                <a:solidFill>
                  <a:schemeClr val="bg1"/>
                </a:solidFill>
              </a:rPr>
              <a:t>join</a:t>
            </a:r>
            <a:r>
              <a:rPr lang="en-US" sz="2700" dirty="0"/>
              <a:t>:", " }}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938F4FD-A6A9-4EE7-A144-47E54AE61F6C}"/>
              </a:ext>
            </a:extLst>
          </p:cNvPr>
          <p:cNvSpPr txBox="1">
            <a:spLocks/>
          </p:cNvSpPr>
          <p:nvPr/>
        </p:nvSpPr>
        <p:spPr>
          <a:xfrm>
            <a:off x="549116" y="5802611"/>
            <a:ext cx="7674601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{{ my_</a:t>
            </a:r>
            <a:r>
              <a:rPr lang="en-US" sz="2800" dirty="0" err="1"/>
              <a:t>date|</a:t>
            </a:r>
            <a:r>
              <a:rPr lang="en-US" sz="2800" dirty="0" err="1">
                <a:solidFill>
                  <a:schemeClr val="bg1"/>
                </a:solidFill>
              </a:rPr>
              <a:t>date</a:t>
            </a:r>
            <a:r>
              <a:rPr lang="en-US" sz="2800" dirty="0"/>
              <a:t>:"Y-m-d" }}</a:t>
            </a:r>
            <a:endParaRPr lang="en-US" sz="2700" dirty="0"/>
          </a:p>
        </p:txBody>
      </p:sp>
      <p:sp>
        <p:nvSpPr>
          <p:cNvPr id="11" name="Speech Bubble: Rectangle with Corners Rounded 10">
            <a:hlinkClick r:id="rId2"/>
            <a:extLst>
              <a:ext uri="{FF2B5EF4-FFF2-40B4-BE49-F238E27FC236}">
                <a16:creationId xmlns:a16="http://schemas.microsoft.com/office/drawing/2014/main" id="{132799E1-DBCF-49EB-A3B4-4765EC2D642B}"/>
              </a:ext>
            </a:extLst>
          </p:cNvPr>
          <p:cNvSpPr/>
          <p:nvPr/>
        </p:nvSpPr>
        <p:spPr bwMode="auto">
          <a:xfrm>
            <a:off x="8975472" y="5195900"/>
            <a:ext cx="2274375" cy="1311100"/>
          </a:xfrm>
          <a:prstGeom prst="wedgeRoundRectCallout">
            <a:avLst>
              <a:gd name="adj1" fmla="val -60554"/>
              <a:gd name="adj2" fmla="val 26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for more date format strings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1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variable is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, use given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use the value of the variable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value (string or list)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Formats the value like a "human-readable" </a:t>
            </a:r>
            <a:r>
              <a:rPr lang="en-US" b="1" dirty="0">
                <a:solidFill>
                  <a:schemeClr val="bg1"/>
                </a:solidFill>
              </a:rPr>
              <a:t>file size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Filters (1)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743674" y="2473675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default</a:t>
            </a:r>
            <a:r>
              <a:rPr lang="en-US" sz="2700" dirty="0"/>
              <a:t>:"nothing" }}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6FCE801-8D08-48B6-B904-77887A369E9F}"/>
              </a:ext>
            </a:extLst>
          </p:cNvPr>
          <p:cNvSpPr txBox="1">
            <a:spLocks/>
          </p:cNvSpPr>
          <p:nvPr/>
        </p:nvSpPr>
        <p:spPr>
          <a:xfrm>
            <a:off x="743672" y="3907699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length</a:t>
            </a:r>
            <a:r>
              <a:rPr lang="en-US" sz="2700" dirty="0"/>
              <a:t> }} 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334EDC-EFA9-4A08-8CEB-7F011C8C0EBD}"/>
              </a:ext>
            </a:extLst>
          </p:cNvPr>
          <p:cNvSpPr txBox="1">
            <a:spLocks/>
          </p:cNvSpPr>
          <p:nvPr/>
        </p:nvSpPr>
        <p:spPr>
          <a:xfrm>
            <a:off x="743671" y="5344685"/>
            <a:ext cx="7674601" cy="634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{{ </a:t>
            </a:r>
            <a:r>
              <a:rPr lang="en-US" sz="2700" dirty="0" err="1"/>
              <a:t>value|</a:t>
            </a:r>
            <a:r>
              <a:rPr lang="en-US" sz="2700" dirty="0" err="1">
                <a:solidFill>
                  <a:schemeClr val="bg1"/>
                </a:solidFill>
              </a:rPr>
              <a:t>filesizeformat</a:t>
            </a:r>
            <a:r>
              <a:rPr lang="en-US" sz="2700" dirty="0"/>
              <a:t> }}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6A26704-06C7-4692-8FA6-AE2B99251272}"/>
              </a:ext>
            </a:extLst>
          </p:cNvPr>
          <p:cNvSpPr txBox="1">
            <a:spLocks/>
          </p:cNvSpPr>
          <p:nvPr/>
        </p:nvSpPr>
        <p:spPr>
          <a:xfrm>
            <a:off x="1780162" y="6349536"/>
            <a:ext cx="8230887" cy="4077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built-in filters: </a:t>
            </a:r>
            <a:r>
              <a:rPr lang="en-US" sz="1800" dirty="0">
                <a:hlinkClick r:id="rId2"/>
              </a:rPr>
              <a:t>https://docs.djangoproject.com/en/4.0/ref/templates/builtins/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6558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template tag is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which </a:t>
            </a:r>
            <a:r>
              <a:rPr lang="en-US" b="1" dirty="0">
                <a:solidFill>
                  <a:schemeClr val="bg1"/>
                </a:solidFill>
              </a:rPr>
              <a:t>returns a value </a:t>
            </a:r>
            <a:r>
              <a:rPr lang="en-US" dirty="0"/>
              <a:t>to be displayed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custom logic </a:t>
            </a:r>
            <a:r>
              <a:rPr lang="en-US" dirty="0"/>
              <a:t>in the rendering process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{%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Most tags accept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tags require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ending tags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504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Evaluates a variable</a:t>
            </a:r>
            <a:r>
              <a:rPr lang="en-US" dirty="0"/>
              <a:t>, and if that variable is "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" (exists, not empty or not false)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ending</a:t>
            </a:r>
            <a:r>
              <a:rPr lang="en-US" dirty="0"/>
              <a:t> tags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Tag (1)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1035479" y="3225221"/>
            <a:ext cx="10121042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{% if </a:t>
            </a:r>
            <a:r>
              <a:rPr lang="en-US" sz="2400" dirty="0" err="1"/>
              <a:t>employees_list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Number of employees: {{ </a:t>
            </a:r>
            <a:r>
              <a:rPr lang="en-US" sz="2400" dirty="0" err="1"/>
              <a:t>employees_list|length</a:t>
            </a:r>
            <a:r>
              <a:rPr lang="en-US" sz="2400" dirty="0"/>
              <a:t> }}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 </a:t>
            </a:r>
            <a:r>
              <a:rPr lang="en-US" sz="2400" dirty="0" err="1">
                <a:solidFill>
                  <a:schemeClr val="bg1"/>
                </a:solidFill>
              </a:rPr>
              <a:t>elif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selected_candidates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Number of candidates {{ </a:t>
            </a:r>
            <a:r>
              <a:rPr lang="en-US" sz="2400" dirty="0" err="1"/>
              <a:t>selected_candidates|length</a:t>
            </a:r>
            <a:r>
              <a:rPr lang="en-US" sz="2400" dirty="0"/>
              <a:t> }}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 else %}</a:t>
            </a:r>
          </a:p>
          <a:p>
            <a:r>
              <a:rPr lang="en-US" sz="2400" dirty="0"/>
              <a:t>    No employees or candidates!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endif %}</a:t>
            </a:r>
          </a:p>
        </p:txBody>
      </p:sp>
    </p:spTree>
    <p:extLst>
      <p:ext uri="{BB962C8B-B14F-4D97-AF65-F5344CB8AC3E}">
        <p14:creationId xmlns:p14="http://schemas.microsoft.com/office/powerpoint/2010/main" val="146126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it could be used </a:t>
            </a:r>
            <a:r>
              <a:rPr lang="en-US" b="1" dirty="0">
                <a:solidFill>
                  <a:schemeClr val="bg1"/>
                </a:solidFill>
              </a:rPr>
              <a:t>"and"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"or"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"not"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of </a:t>
            </a:r>
            <a:r>
              <a:rPr lang="en-US" b="1" dirty="0">
                <a:solidFill>
                  <a:schemeClr val="bg1"/>
                </a:solidFill>
              </a:rPr>
              <a:t>both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"and" and "or"</a:t>
            </a:r>
            <a:r>
              <a:rPr lang="en-US" dirty="0"/>
              <a:t> clauses within the same tag is allowed, with </a:t>
            </a:r>
            <a:r>
              <a:rPr lang="en-US" b="1" dirty="0">
                <a:solidFill>
                  <a:schemeClr val="bg1"/>
                </a:solidFill>
              </a:rPr>
              <a:t>"and"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having higher precedence</a:t>
            </a:r>
            <a:r>
              <a:rPr lang="en-US" dirty="0"/>
              <a:t> than "or"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of </a:t>
            </a:r>
            <a:r>
              <a:rPr lang="en-US" b="1" dirty="0">
                <a:solidFill>
                  <a:schemeClr val="bg1"/>
                </a:solidFill>
              </a:rPr>
              <a:t>parentheses</a:t>
            </a:r>
            <a:r>
              <a:rPr lang="en-US" dirty="0"/>
              <a:t> in the if tag is </a:t>
            </a:r>
            <a:r>
              <a:rPr lang="en-US" b="1" dirty="0">
                <a:solidFill>
                  <a:schemeClr val="bg1"/>
                </a:solidFill>
              </a:rPr>
              <a:t>invalid </a:t>
            </a:r>
            <a:r>
              <a:rPr lang="en-US" dirty="0"/>
              <a:t>syntax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Tag (2)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673056" y="4298130"/>
            <a:ext cx="10845887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{% if </a:t>
            </a:r>
            <a:r>
              <a:rPr lang="en-US" sz="2400" dirty="0" err="1"/>
              <a:t>employees_list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err="1"/>
              <a:t>deparments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 err="1"/>
              <a:t>selected_candidates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endif %}</a:t>
            </a:r>
          </a:p>
        </p:txBody>
      </p:sp>
    </p:spTree>
    <p:extLst>
      <p:ext uri="{BB962C8B-B14F-4D97-AF65-F5344CB8AC3E}">
        <p14:creationId xmlns:p14="http://schemas.microsoft.com/office/powerpoint/2010/main" val="23426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operators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dirty="0"/>
              <a:t>", and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in the if expression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Tag (3)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1035477" y="4196405"/>
            <a:ext cx="1012104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{% if </a:t>
            </a:r>
            <a:r>
              <a:rPr lang="en-US" sz="2400" dirty="0" err="1"/>
              <a:t>employees_list</a:t>
            </a:r>
            <a:r>
              <a:rPr lang="en-US" sz="2400" dirty="0" err="1">
                <a:solidFill>
                  <a:schemeClr val="bg1"/>
                </a:solidFill>
              </a:rPr>
              <a:t>|length</a:t>
            </a:r>
            <a:r>
              <a:rPr lang="en-US" sz="2400" dirty="0">
                <a:solidFill>
                  <a:schemeClr val="bg1"/>
                </a:solidFill>
              </a:rPr>
              <a:t> &gt;</a:t>
            </a:r>
            <a:r>
              <a:rPr lang="en-US" sz="2400" dirty="0"/>
              <a:t> 10 </a:t>
            </a:r>
            <a:r>
              <a:rPr lang="en-US" sz="2400" dirty="0">
                <a:solidFill>
                  <a:schemeClr val="bg1"/>
                </a:solidFill>
              </a:rPr>
              <a:t>%}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{%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endif %}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ED170D7-8F2F-446F-A27C-14BC97448C41}"/>
              </a:ext>
            </a:extLst>
          </p:cNvPr>
          <p:cNvSpPr txBox="1">
            <a:spLocks/>
          </p:cNvSpPr>
          <p:nvPr/>
        </p:nvSpPr>
        <p:spPr>
          <a:xfrm>
            <a:off x="983249" y="6349536"/>
            <a:ext cx="10225499" cy="40771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about Boolean operators: </a:t>
            </a:r>
            <a:r>
              <a:rPr lang="en-US" sz="1800" dirty="0">
                <a:hlinkClick r:id="rId2"/>
              </a:rPr>
              <a:t>https://docs.djangoproject.com/en/3.0/ref/templates/builtins/#boolean-operators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4488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ending</a:t>
            </a:r>
            <a:r>
              <a:rPr lang="en-US" dirty="0"/>
              <a:t> tags</a:t>
            </a:r>
            <a:endParaRPr lang="en-US" sz="1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take an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{% empty %} </a:t>
            </a:r>
            <a:r>
              <a:rPr lang="en-US" dirty="0"/>
              <a:t>clause whose text is displayed if the given array is empty or could not be found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Tag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1895363" y="3429000"/>
            <a:ext cx="8401274" cy="2459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{% for </a:t>
            </a:r>
            <a:r>
              <a:rPr lang="en-US" sz="2800" dirty="0"/>
              <a:t>employee </a:t>
            </a:r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employees </a:t>
            </a:r>
            <a:r>
              <a:rPr lang="en-US" sz="2800" dirty="0">
                <a:solidFill>
                  <a:schemeClr val="bg1"/>
                </a:solidFill>
              </a:rPr>
              <a:t>%}</a:t>
            </a:r>
          </a:p>
          <a:p>
            <a:r>
              <a:rPr lang="en-US" sz="2800" dirty="0"/>
              <a:t>    &lt;li&gt;{{ </a:t>
            </a:r>
            <a:r>
              <a:rPr lang="en-US" sz="2800" dirty="0" err="1"/>
              <a:t>employee.first_name</a:t>
            </a:r>
            <a:r>
              <a:rPr lang="en-US" sz="2800" dirty="0"/>
              <a:t> }}&lt;/li&gt;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empty %}</a:t>
            </a:r>
          </a:p>
          <a:p>
            <a:r>
              <a:rPr lang="en-US" sz="2800" dirty="0"/>
              <a:t>    &lt;li&gt;No employees in this list.&lt;/li&gt;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{%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bg1"/>
                </a:solidFill>
              </a:rPr>
              <a:t>endfor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B7C992-71BF-4F21-916A-2FF2D55E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Sorry, no athletes in this list. </a:t>
            </a:r>
          </a:p>
        </p:txBody>
      </p:sp>
    </p:spTree>
    <p:extLst>
      <p:ext uri="{BB962C8B-B14F-4D97-AF65-F5344CB8AC3E}">
        <p14:creationId xmlns:p14="http://schemas.microsoft.com/office/powerpoint/2010/main" val="9777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Checks if a </a:t>
            </a:r>
            <a:r>
              <a:rPr lang="en-US" b="1" dirty="0">
                <a:solidFill>
                  <a:schemeClr val="bg1"/>
                </a:solidFill>
              </a:rPr>
              <a:t>value has changed </a:t>
            </a:r>
            <a:r>
              <a:rPr lang="en-US" dirty="0"/>
              <a:t>from the last iteration of a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used </a:t>
            </a:r>
            <a:r>
              <a:rPr lang="en-US" b="1" dirty="0">
                <a:solidFill>
                  <a:schemeClr val="bg1"/>
                </a:solidFill>
              </a:rPr>
              <a:t>within a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ifchanged</a:t>
            </a:r>
            <a:r>
              <a:rPr lang="en-US" dirty="0"/>
              <a:t> Tag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EE3519-74B6-4F87-A5AB-53E8D4401C73}"/>
              </a:ext>
            </a:extLst>
          </p:cNvPr>
          <p:cNvSpPr txBox="1">
            <a:spLocks/>
          </p:cNvSpPr>
          <p:nvPr/>
        </p:nvSpPr>
        <p:spPr>
          <a:xfrm>
            <a:off x="371046" y="2725237"/>
            <a:ext cx="11449908" cy="36390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{% for employee in </a:t>
            </a:r>
            <a:r>
              <a:rPr lang="en-US" sz="2800" dirty="0" err="1"/>
              <a:t>employees_list</a:t>
            </a:r>
            <a:r>
              <a:rPr lang="en-US" sz="2800" dirty="0"/>
              <a:t> %}</a:t>
            </a:r>
          </a:p>
          <a:p>
            <a:endParaRPr lang="en-US" sz="1500" dirty="0"/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ifchanged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  <a:r>
              <a:rPr lang="en-US" sz="2800" dirty="0"/>
              <a:t>{{ employee.name }}</a:t>
            </a:r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endifchanged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  <a:p>
            <a:endParaRPr lang="en-US" sz="1500" dirty="0"/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ifchanged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/>
              <a:t>employee.month_of_employment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%}</a:t>
            </a:r>
            <a:r>
              <a:rPr lang="en-US" sz="2800" dirty="0"/>
              <a:t> </a:t>
            </a:r>
          </a:p>
          <a:p>
            <a:r>
              <a:rPr lang="en-US" sz="2800" dirty="0"/>
              <a:t>        &lt;h1&gt;{{ </a:t>
            </a:r>
            <a:r>
              <a:rPr lang="en-US" sz="2800" dirty="0" err="1"/>
              <a:t>employee.month_of_employment</a:t>
            </a:r>
            <a:r>
              <a:rPr lang="en-US" sz="2800" dirty="0"/>
              <a:t> }}&lt;/h1&gt;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{% </a:t>
            </a:r>
            <a:r>
              <a:rPr lang="en-US" sz="2800" dirty="0" err="1">
                <a:solidFill>
                  <a:schemeClr val="bg1"/>
                </a:solidFill>
              </a:rPr>
              <a:t>endifchanged</a:t>
            </a:r>
            <a:r>
              <a:rPr lang="en-US" sz="2800" dirty="0">
                <a:solidFill>
                  <a:schemeClr val="bg1"/>
                </a:solidFill>
              </a:rPr>
              <a:t> %}</a:t>
            </a:r>
          </a:p>
          <a:p>
            <a:endParaRPr lang="en-US" sz="1500" dirty="0"/>
          </a:p>
          <a:p>
            <a:r>
              <a:rPr lang="en-US" sz="2800" dirty="0"/>
              <a:t>{% </a:t>
            </a:r>
            <a:r>
              <a:rPr lang="en-US" sz="2800" dirty="0" err="1"/>
              <a:t>endfor</a:t>
            </a:r>
            <a:r>
              <a:rPr lang="en-US" sz="2800" dirty="0"/>
              <a:t> %}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B7C992-71BF-4F21-916A-2FF2D55E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Sorry, no athletes in this list. </a:t>
            </a:r>
          </a:p>
        </p:txBody>
      </p:sp>
    </p:spTree>
    <p:extLst>
      <p:ext uri="{BB962C8B-B14F-4D97-AF65-F5344CB8AC3E}">
        <p14:creationId xmlns:p14="http://schemas.microsoft.com/office/powerpoint/2010/main" val="8675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585317" cy="4064665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solidFill>
                  <a:schemeClr val="tx2"/>
                </a:solidFill>
                <a:cs typeface="Calibri"/>
              </a:rPr>
              <a:t>Cross-site Request Forgery</a:t>
            </a:r>
            <a:r>
              <a:rPr lang="en-US" sz="3350" dirty="0">
                <a:cs typeface="Calibri"/>
              </a:rPr>
              <a:t> protection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Used 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inside</a:t>
            </a:r>
            <a:r>
              <a:rPr lang="en-US" sz="3350" dirty="0">
                <a:cs typeface="Calibri"/>
              </a:rPr>
              <a:t> the 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&lt;form&gt;</a:t>
            </a:r>
            <a:r>
              <a:rPr lang="en-US" sz="3350" dirty="0">
                <a:cs typeface="Calibri"/>
              </a:rPr>
              <a:t>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Cross-site request forgeries: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 type of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malicious exploit 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unauthorized commands</a:t>
            </a:r>
            <a:r>
              <a:rPr lang="en-US" sz="3150" dirty="0">
                <a:ea typeface="+mn-lt"/>
                <a:cs typeface="+mn-lt"/>
              </a:rPr>
              <a:t> are performed on behalf of an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authenticated users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More about</a:t>
            </a:r>
            <a:r>
              <a:rPr lang="en-US" sz="3350" b="1" dirty="0">
                <a:cs typeface="Calibri"/>
              </a:rPr>
              <a:t> </a:t>
            </a:r>
            <a:r>
              <a:rPr lang="en-US" sz="3350" b="1" dirty="0">
                <a:ea typeface="+mn-lt"/>
                <a:cs typeface="+mn-lt"/>
                <a:hlinkClick r:id="rId2"/>
              </a:rPr>
              <a:t>Cross-site Request Forgery</a:t>
            </a:r>
            <a:endParaRPr lang="en-US" sz="3350" b="1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b="1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latin typeface="Consolas" panose="020B0609020204030204" pitchFamily="49" charset="0"/>
                <a:cs typeface="Calibri"/>
              </a:rPr>
              <a:t>csrf_token</a:t>
            </a:r>
            <a:r>
              <a:rPr lang="en-US" sz="3950" dirty="0">
                <a:cs typeface="Calibri"/>
              </a:rPr>
              <a:t> Tag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Comments are surrounded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multi-line comment can be written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{% comment %} </a:t>
            </a:r>
            <a:r>
              <a:rPr lang="en-US" dirty="0"/>
              <a:t>tag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3101164" y="3129103"/>
            <a:ext cx="5989672" cy="2865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i="1" dirty="0">
                <a:solidFill>
                  <a:schemeClr val="bg1"/>
                </a:solidFill>
              </a:rPr>
              <a:t>{#</a:t>
            </a:r>
            <a:r>
              <a:rPr lang="en-US" sz="2500" i="1" dirty="0">
                <a:solidFill>
                  <a:schemeClr val="accent2"/>
                </a:solidFill>
              </a:rPr>
              <a:t> this is a comment </a:t>
            </a:r>
            <a:r>
              <a:rPr lang="en-US" sz="2500" i="1" dirty="0">
                <a:solidFill>
                  <a:schemeClr val="bg1"/>
                </a:solidFill>
              </a:rPr>
              <a:t>#}</a:t>
            </a:r>
          </a:p>
          <a:p>
            <a:endParaRPr lang="en-US" sz="1500" i="1" dirty="0">
              <a:solidFill>
                <a:schemeClr val="accent2"/>
              </a:solidFill>
            </a:endParaRPr>
          </a:p>
          <a:p>
            <a:r>
              <a:rPr lang="en-US" sz="2500" i="1" dirty="0">
                <a:solidFill>
                  <a:schemeClr val="bg1"/>
                </a:solidFill>
              </a:rPr>
              <a:t>{% comment %}</a:t>
            </a:r>
          </a:p>
          <a:p>
            <a:r>
              <a:rPr lang="en-US" sz="2500" i="1" dirty="0">
                <a:solidFill>
                  <a:schemeClr val="accent2"/>
                </a:solidFill>
              </a:rPr>
              <a:t>This is a </a:t>
            </a:r>
          </a:p>
          <a:p>
            <a:r>
              <a:rPr lang="en-US" sz="2500" i="1" dirty="0">
                <a:solidFill>
                  <a:schemeClr val="accent2"/>
                </a:solidFill>
              </a:rPr>
              <a:t>multi-line</a:t>
            </a:r>
          </a:p>
          <a:p>
            <a:r>
              <a:rPr lang="en-US" sz="2500" i="1" dirty="0">
                <a:solidFill>
                  <a:schemeClr val="accent2"/>
                </a:solidFill>
              </a:rPr>
              <a:t>comment</a:t>
            </a:r>
          </a:p>
          <a:p>
            <a:r>
              <a:rPr lang="en-US" sz="2500" i="1" dirty="0">
                <a:solidFill>
                  <a:schemeClr val="bg1"/>
                </a:solidFill>
              </a:rPr>
              <a:t>{% </a:t>
            </a:r>
            <a:r>
              <a:rPr lang="en-US" sz="2500" i="1" dirty="0" err="1">
                <a:solidFill>
                  <a:schemeClr val="bg1"/>
                </a:solidFill>
              </a:rPr>
              <a:t>endcomment</a:t>
            </a:r>
            <a:r>
              <a:rPr lang="en-US" sz="2500" i="1" dirty="0">
                <a:solidFill>
                  <a:schemeClr val="bg1"/>
                </a:solidFill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036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Templates</a:t>
            </a:r>
            <a:endParaRPr lang="bg-BG" dirty="0"/>
          </a:p>
          <a:p>
            <a:r>
              <a:rPr lang="en-US" dirty="0"/>
              <a:t>Custom Filters</a:t>
            </a:r>
          </a:p>
          <a:p>
            <a:r>
              <a:rPr lang="en-US" dirty="0"/>
              <a:t>Custom Tags</a:t>
            </a:r>
          </a:p>
          <a:p>
            <a:r>
              <a:rPr lang="en-US" dirty="0"/>
              <a:t>Template Inheritance</a:t>
            </a:r>
          </a:p>
          <a:p>
            <a:r>
              <a:rPr lang="en-US" dirty="0"/>
              <a:t>Static Files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0C1850-DEF3-4A47-B0F7-B4D933E3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Filters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C948D-11FF-43F8-AF9A-4F8CE17187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EF2385B-BC04-4948-80E1-09C90BB80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00" y="1224000"/>
            <a:ext cx="2745000" cy="27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9FD40-6D67-48D4-A9BD-C89E51B28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your application create a </a:t>
            </a:r>
            <a:r>
              <a:rPr lang="en-US" b="1" dirty="0" err="1">
                <a:solidFill>
                  <a:schemeClr val="bg1"/>
                </a:solidFill>
              </a:rPr>
              <a:t>templatestag</a:t>
            </a:r>
            <a:r>
              <a:rPr lang="en-US" dirty="0"/>
              <a:t> module with your </a:t>
            </a:r>
            <a:r>
              <a:rPr lang="en-US" b="1" dirty="0">
                <a:solidFill>
                  <a:schemeClr val="bg1"/>
                </a:solidFill>
              </a:rPr>
              <a:t>custom filter file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your own </a:t>
            </a:r>
            <a:r>
              <a:rPr lang="en-US" b="1" dirty="0">
                <a:solidFill>
                  <a:schemeClr val="bg1"/>
                </a:solidFill>
              </a:rPr>
              <a:t>filter 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EA16A7-C62B-49A2-9EAE-94CE9EDA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templatestags</a:t>
            </a:r>
            <a:r>
              <a:rPr lang="en-US" dirty="0"/>
              <a:t> Folder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7D369-CF4A-47FB-89E3-DA3394FC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3191699"/>
            <a:ext cx="2200275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199A6-CE06-4C25-944F-4A5AD5A6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49" y="3191700"/>
            <a:ext cx="7647901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0316F7-D1BE-4EE3-BC32-786FAFD2DF6D}"/>
              </a:ext>
            </a:extLst>
          </p:cNvPr>
          <p:cNvSpPr/>
          <p:nvPr/>
        </p:nvSpPr>
        <p:spPr bwMode="auto">
          <a:xfrm>
            <a:off x="3243666" y="4631699"/>
            <a:ext cx="676216" cy="3384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6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FAA85-6B70-42C4-8536-25B291A29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Load the filter in your template and use it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C2B98-0B05-4901-A358-B7239FE9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93E01F-D680-44B4-8F10-6D2C1AC2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Custom Filter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47438-3600-4DDD-8AC5-4FF16A20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979" y="2223728"/>
            <a:ext cx="5848350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DFEE15D-D10D-4199-9131-D21314F94828}"/>
              </a:ext>
            </a:extLst>
          </p:cNvPr>
          <p:cNvSpPr/>
          <p:nvPr/>
        </p:nvSpPr>
        <p:spPr bwMode="auto">
          <a:xfrm>
            <a:off x="7994004" y="2502269"/>
            <a:ext cx="2925000" cy="1080000"/>
          </a:xfrm>
          <a:prstGeom prst="wedgeRoundRectCallout">
            <a:avLst>
              <a:gd name="adj1" fmla="val -55946"/>
              <a:gd name="adj2" fmla="val 17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name of your file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1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48386C-174F-47AE-9A5B-B8DD0E02F7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24EBD-5A5F-4FCF-8F04-191E951DED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76B71-ECC2-4886-80FD-D16F0FA50FD8}"/>
              </a:ext>
            </a:extLst>
          </p:cNvPr>
          <p:cNvSpPr/>
          <p:nvPr/>
        </p:nvSpPr>
        <p:spPr>
          <a:xfrm>
            <a:off x="4220070" y="2153175"/>
            <a:ext cx="37518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{% </a:t>
            </a:r>
            <a:r>
              <a:rPr lang="en-US" sz="48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my_tag</a:t>
            </a:r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1971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F909-6709-46D1-A922-0DE164576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1CFB0-7845-4B74-B42E-08A43E5B5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provides us with </a:t>
            </a:r>
            <a:r>
              <a:rPr lang="en-US" b="1" dirty="0">
                <a:solidFill>
                  <a:schemeClr val="bg1"/>
                </a:solidFill>
              </a:rPr>
              <a:t>helper functions </a:t>
            </a:r>
            <a:r>
              <a:rPr lang="en-US" dirty="0"/>
              <a:t>that allow us to create our custom template tags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simple_tag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processes the data and </a:t>
            </a:r>
            <a:r>
              <a:rPr lang="en-US" b="1" dirty="0">
                <a:solidFill>
                  <a:schemeClr val="bg1"/>
                </a:solidFill>
              </a:rPr>
              <a:t>returns a string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inclusion_tag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processes the data and </a:t>
            </a:r>
            <a:r>
              <a:rPr lang="en-US" b="1" dirty="0">
                <a:solidFill>
                  <a:schemeClr val="bg1"/>
                </a:solidFill>
              </a:rPr>
              <a:t>returns a rendered template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assignment_tag</a:t>
            </a:r>
            <a:r>
              <a:rPr lang="en-US" dirty="0"/>
              <a:t> - processes the data and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576A5-5F03-4BD5-8D9E-D84C36E5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Tags Helper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07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9D601D-B211-4823-8950-B4272377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E7EA-0D01-4215-957F-DDD2924EE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create a custom template tag, we need again create a </a:t>
            </a:r>
            <a:r>
              <a:rPr lang="en-US" b="1" dirty="0" err="1">
                <a:solidFill>
                  <a:schemeClr val="bg1"/>
                </a:solidFill>
              </a:rPr>
              <a:t>templatetags</a:t>
            </a:r>
            <a:r>
              <a:rPr lang="en-US" dirty="0"/>
              <a:t> package</a:t>
            </a:r>
          </a:p>
          <a:p>
            <a:r>
              <a:rPr lang="en-US" dirty="0"/>
              <a:t>Here is an example of </a:t>
            </a:r>
            <a:r>
              <a:rPr lang="en-US" b="1" dirty="0">
                <a:solidFill>
                  <a:schemeClr val="bg1"/>
                </a:solidFill>
              </a:rPr>
              <a:t>an inclusion custom tag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8F5FE8-FAF3-49A5-8ABE-B9F2A2D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Template Tags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0C05A-969E-434E-A553-322AA141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74" y="3776177"/>
            <a:ext cx="220980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04423D6-C79E-4FF5-BA53-A45EECCDCF17}"/>
              </a:ext>
            </a:extLst>
          </p:cNvPr>
          <p:cNvSpPr/>
          <p:nvPr/>
        </p:nvSpPr>
        <p:spPr bwMode="auto">
          <a:xfrm>
            <a:off x="4920056" y="4354657"/>
            <a:ext cx="676216" cy="3384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1FBC5-9B65-4EEE-B759-17773011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06" y="3293999"/>
            <a:ext cx="5961839" cy="2459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2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C7AFD-16D3-4510-9A35-75C58193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27BB-A638-4535-A2E5-4AAB9DE9B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b="1" dirty="0">
                <a:latin typeface="Consolas" panose="020B0609020204030204" pitchFamily="49" charset="0"/>
              </a:rPr>
              <a:t>'article.html'</a:t>
            </a:r>
            <a:r>
              <a:rPr lang="en-US" dirty="0"/>
              <a:t> template and make a </a:t>
            </a:r>
            <a:r>
              <a:rPr lang="en-US" b="1" dirty="0">
                <a:solidFill>
                  <a:schemeClr val="bg1"/>
                </a:solidFill>
              </a:rPr>
              <a:t>loop</a:t>
            </a:r>
            <a:r>
              <a:rPr lang="en-US" dirty="0"/>
              <a:t> through the articles</a:t>
            </a:r>
          </a:p>
          <a:p>
            <a:r>
              <a:rPr lang="en-US" dirty="0"/>
              <a:t>After that, use your tag in your </a:t>
            </a:r>
            <a:r>
              <a:rPr lang="en-US" b="1" dirty="0">
                <a:solidFill>
                  <a:schemeClr val="bg1"/>
                </a:solidFill>
              </a:rPr>
              <a:t>main template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387746-CF15-4857-AAF0-8B1DED4A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Template Tag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E59ED-20AF-4F30-A0AB-769449AD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73" y="3114000"/>
            <a:ext cx="4748845" cy="193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1B6F1-CF64-4AF2-AB9A-7F20DE65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00" y="5047375"/>
            <a:ext cx="4577030" cy="132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A0478169-9B55-495F-8D50-4DE9302A8129}"/>
              </a:ext>
            </a:extLst>
          </p:cNvPr>
          <p:cNvSpPr/>
          <p:nvPr/>
        </p:nvSpPr>
        <p:spPr bwMode="auto">
          <a:xfrm rot="5400000">
            <a:off x="7992801" y="3107199"/>
            <a:ext cx="985636" cy="26192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797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3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4DC3516-55A5-4594-AA1D-CE135E2B951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block, </a:t>
            </a:r>
            <a:r>
              <a:rPr lang="en-US" dirty="0" err="1"/>
              <a:t>endblock</a:t>
            </a:r>
            <a:r>
              <a:rPr lang="en-US" dirty="0"/>
              <a:t>, extends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BD322B-7D2C-4159-9084-30D785EB2A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30FD5-71D4-404A-B031-7D67C7AA77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8" name="Picture 7" descr="A picture containing drawing, plate, light&#10;&#10;Description automatically generated">
            <a:extLst>
              <a:ext uri="{FF2B5EF4-FFF2-40B4-BE49-F238E27FC236}">
                <a16:creationId xmlns:a16="http://schemas.microsoft.com/office/drawing/2014/main" id="{D802947E-4D05-4DC5-B678-B0BE4B3D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1395891"/>
            <a:ext cx="2531815" cy="25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68F9A-4C42-41C7-BA10-8B337D331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994234" cy="5546589"/>
          </a:xfrm>
        </p:spPr>
        <p:txBody>
          <a:bodyPr/>
          <a:lstStyle/>
          <a:p>
            <a:r>
              <a:rPr lang="en-US" dirty="0"/>
              <a:t>Template inheritance allows us to build a </a:t>
            </a:r>
            <a:r>
              <a:rPr lang="en-US" b="1" dirty="0">
                <a:solidFill>
                  <a:schemeClr val="bg1"/>
                </a:solidFill>
              </a:rPr>
              <a:t>base </a:t>
            </a:r>
            <a:r>
              <a:rPr lang="en-US" dirty="0"/>
              <a:t>skeleton template</a:t>
            </a:r>
          </a:p>
          <a:p>
            <a:r>
              <a:rPr lang="en-US" dirty="0"/>
              <a:t>The base template contains all the </a:t>
            </a:r>
            <a:r>
              <a:rPr lang="en-US" b="1" dirty="0">
                <a:solidFill>
                  <a:schemeClr val="bg1"/>
                </a:solidFill>
              </a:rPr>
              <a:t>common </a:t>
            </a:r>
            <a:r>
              <a:rPr lang="en-US" dirty="0"/>
              <a:t>elements and defines </a:t>
            </a:r>
            <a:r>
              <a:rPr lang="en-US" b="1" dirty="0">
                <a:solidFill>
                  <a:schemeClr val="bg1"/>
                </a:solidFill>
              </a:rPr>
              <a:t>blocks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templates can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</a:p>
          <a:p>
            <a:r>
              <a:rPr lang="en-US" dirty="0"/>
              <a:t>Typically, header, footer etc. remain the same in the whole app</a:t>
            </a:r>
          </a:p>
          <a:p>
            <a:r>
              <a:rPr lang="en-US" dirty="0"/>
              <a:t>Using template inheritance, we can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the common parts of our app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473A91-877D-42D7-A3AE-1746F8D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6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A327D-0A08-4CFC-AEAB-857B3230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6D2D7-F142-4D90-B085-CAB468A976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2169000"/>
            <a:ext cx="6435000" cy="4081283"/>
          </a:xfrm>
        </p:spPr>
        <p:txBody>
          <a:bodyPr/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 </a:t>
            </a:r>
            <a:r>
              <a:rPr lang="en-US" sz="2000" dirty="0" err="1"/>
              <a:t>lang</a:t>
            </a:r>
            <a:r>
              <a:rPr lang="en-US" sz="2000" dirty="0"/>
              <a:t>="</a:t>
            </a:r>
            <a:r>
              <a:rPr lang="en-US" sz="2000" dirty="0" err="1"/>
              <a:t>en</a:t>
            </a:r>
            <a:r>
              <a:rPr lang="en-US" sz="2000" dirty="0"/>
              <a:t>"&gt;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    &lt;link </a:t>
            </a:r>
            <a:r>
              <a:rPr lang="en-US" sz="2000" dirty="0" err="1"/>
              <a:t>rel</a:t>
            </a:r>
            <a:r>
              <a:rPr lang="en-US" sz="2000" dirty="0"/>
              <a:t>="stylesheet" </a:t>
            </a:r>
            <a:r>
              <a:rPr lang="en-US" sz="2000" dirty="0" err="1"/>
              <a:t>href</a:t>
            </a:r>
            <a:r>
              <a:rPr lang="en-US" sz="2000" dirty="0"/>
              <a:t>="style.css"&gt;</a:t>
            </a:r>
          </a:p>
          <a:p>
            <a:r>
              <a:rPr lang="en-US" sz="2000" dirty="0"/>
              <a:t>    &lt;title&gt;My amazing site&lt;/title&gt;</a:t>
            </a:r>
          </a:p>
          <a:p>
            <a:r>
              <a:rPr lang="en-US" sz="2000" dirty="0"/>
              <a:t>&lt;/head&gt;</a:t>
            </a:r>
          </a:p>
          <a:p>
            <a:endParaRPr lang="en-US" sz="2000" dirty="0"/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{% block content%}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{% </a:t>
            </a:r>
            <a:r>
              <a:rPr lang="en-US" sz="2000" dirty="0" err="1">
                <a:solidFill>
                  <a:schemeClr val="bg1"/>
                </a:solidFill>
              </a:rPr>
              <a:t>endblock</a:t>
            </a:r>
            <a:r>
              <a:rPr lang="en-US" sz="2000" dirty="0">
                <a:solidFill>
                  <a:schemeClr val="bg1"/>
                </a:solidFill>
              </a:rPr>
              <a:t> %}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  <a:endParaRPr lang="bg-BG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98167-8EC4-4580-9B3E-162FD544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Template Inheritance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85D1B6A-F38E-4D02-9D72-94B152AA3EC8}"/>
              </a:ext>
            </a:extLst>
          </p:cNvPr>
          <p:cNvSpPr txBox="1">
            <a:spLocks/>
          </p:cNvSpPr>
          <p:nvPr/>
        </p:nvSpPr>
        <p:spPr>
          <a:xfrm>
            <a:off x="187492" y="1580853"/>
            <a:ext cx="64350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base.html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79472E3-E467-4F37-821E-0D9A64488EFC}"/>
              </a:ext>
            </a:extLst>
          </p:cNvPr>
          <p:cNvSpPr txBox="1">
            <a:spLocks/>
          </p:cNvSpPr>
          <p:nvPr/>
        </p:nvSpPr>
        <p:spPr>
          <a:xfrm>
            <a:off x="7269452" y="2757147"/>
            <a:ext cx="4735056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{% extends "base.html" %}</a:t>
            </a:r>
          </a:p>
          <a:p>
            <a:r>
              <a:rPr lang="en-US" sz="2000" dirty="0"/>
              <a:t>{% block </a:t>
            </a:r>
            <a:r>
              <a:rPr lang="en-US" sz="2000" dirty="0">
                <a:solidFill>
                  <a:schemeClr val="bg1"/>
                </a:solidFill>
              </a:rPr>
              <a:t>content</a:t>
            </a:r>
            <a:r>
              <a:rPr lang="en-US" sz="2000" dirty="0"/>
              <a:t> %}</a:t>
            </a:r>
          </a:p>
          <a:p>
            <a:r>
              <a:rPr lang="en-US" sz="2000" dirty="0"/>
              <a:t>{% for entry in </a:t>
            </a:r>
            <a:r>
              <a:rPr lang="en-US" sz="2000" dirty="0" err="1"/>
              <a:t>blog_entries</a:t>
            </a:r>
            <a:r>
              <a:rPr lang="en-US" sz="2000" dirty="0"/>
              <a:t> %}</a:t>
            </a:r>
          </a:p>
          <a:p>
            <a:r>
              <a:rPr lang="en-US" sz="2000" dirty="0"/>
              <a:t>    &lt;h2&gt;{{ </a:t>
            </a:r>
            <a:r>
              <a:rPr lang="en-US" sz="2000" dirty="0" err="1"/>
              <a:t>entry.title</a:t>
            </a:r>
            <a:r>
              <a:rPr lang="en-US" sz="2000" dirty="0"/>
              <a:t> }}&lt;/h2&gt;</a:t>
            </a:r>
          </a:p>
          <a:p>
            <a:r>
              <a:rPr lang="en-US" sz="2000" dirty="0"/>
              <a:t>    &lt;p&gt;{{ </a:t>
            </a:r>
            <a:r>
              <a:rPr lang="en-US" sz="2000" dirty="0" err="1"/>
              <a:t>entry.body</a:t>
            </a:r>
            <a:r>
              <a:rPr lang="en-US" sz="2000" dirty="0"/>
              <a:t> }}&lt;/p&gt;</a:t>
            </a:r>
          </a:p>
          <a:p>
            <a:r>
              <a:rPr lang="en-US" sz="2000" dirty="0"/>
              <a:t>{% </a:t>
            </a:r>
            <a:r>
              <a:rPr lang="en-US" sz="2000" dirty="0" err="1"/>
              <a:t>endfor</a:t>
            </a:r>
            <a:r>
              <a:rPr lang="en-US" sz="2000" dirty="0"/>
              <a:t> %}</a:t>
            </a:r>
          </a:p>
          <a:p>
            <a:r>
              <a:rPr lang="en-US" sz="2000" dirty="0"/>
              <a:t>{% </a:t>
            </a:r>
            <a:r>
              <a:rPr lang="en-US" sz="2000" dirty="0" err="1"/>
              <a:t>endblock</a:t>
            </a:r>
            <a:r>
              <a:rPr lang="en-US" sz="2000" dirty="0"/>
              <a:t> %}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5CD3567-1CAE-4F30-99DB-4B1905868496}"/>
              </a:ext>
            </a:extLst>
          </p:cNvPr>
          <p:cNvSpPr txBox="1">
            <a:spLocks/>
          </p:cNvSpPr>
          <p:nvPr/>
        </p:nvSpPr>
        <p:spPr>
          <a:xfrm>
            <a:off x="7266538" y="2169000"/>
            <a:ext cx="4735056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blogs.html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23CD07-F4BB-4568-ACA3-E2AF780B78DB}"/>
              </a:ext>
            </a:extLst>
          </p:cNvPr>
          <p:cNvSpPr/>
          <p:nvPr/>
        </p:nvSpPr>
        <p:spPr bwMode="auto">
          <a:xfrm>
            <a:off x="6714390" y="3809875"/>
            <a:ext cx="479351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dirty="0"/>
              <a:t> tag to include an existing template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include in templates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768359" y="3250379"/>
            <a:ext cx="5989672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{% extends "base.html" %}</a:t>
            </a:r>
          </a:p>
          <a:p>
            <a:r>
              <a:rPr lang="en-US" sz="2200" dirty="0"/>
              <a:t>{% block </a:t>
            </a:r>
            <a:r>
              <a:rPr lang="en-US" sz="2200" dirty="0">
                <a:solidFill>
                  <a:schemeClr val="bg1"/>
                </a:solidFill>
              </a:rPr>
              <a:t>content</a:t>
            </a:r>
            <a:r>
              <a:rPr lang="en-US" sz="2200" dirty="0"/>
              <a:t> %}</a:t>
            </a:r>
          </a:p>
          <a:p>
            <a:r>
              <a:rPr lang="en-US" sz="2200" dirty="0"/>
              <a:t>{% for entry in </a:t>
            </a:r>
            <a:r>
              <a:rPr lang="en-US" sz="2200" dirty="0" err="1"/>
              <a:t>blog_entries</a:t>
            </a:r>
            <a:r>
              <a:rPr lang="en-US" sz="2200" dirty="0"/>
              <a:t> %}</a:t>
            </a:r>
          </a:p>
          <a:p>
            <a:r>
              <a:rPr lang="en-US" sz="2200" dirty="0"/>
              <a:t>    {%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 "blog_header.html" %}</a:t>
            </a:r>
          </a:p>
          <a:p>
            <a:r>
              <a:rPr lang="en-US" sz="2200" dirty="0"/>
              <a:t>    &lt;h2&gt;{{ </a:t>
            </a:r>
            <a:r>
              <a:rPr lang="en-US" sz="2200" dirty="0" err="1"/>
              <a:t>entry.title</a:t>
            </a:r>
            <a:r>
              <a:rPr lang="en-US" sz="2200" dirty="0"/>
              <a:t> }}&lt;/h2&gt;</a:t>
            </a:r>
          </a:p>
          <a:p>
            <a:r>
              <a:rPr lang="en-US" sz="2200" dirty="0"/>
              <a:t>    &lt;p&gt;{{ </a:t>
            </a:r>
            <a:r>
              <a:rPr lang="en-US" sz="2200" dirty="0" err="1"/>
              <a:t>entry.body</a:t>
            </a:r>
            <a:r>
              <a:rPr lang="en-US" sz="2200" dirty="0"/>
              <a:t> }}&lt;/p&gt;</a:t>
            </a:r>
          </a:p>
          <a:p>
            <a:r>
              <a:rPr lang="en-US" sz="2200" dirty="0"/>
              <a:t>{% </a:t>
            </a:r>
            <a:r>
              <a:rPr lang="en-US" sz="2200" dirty="0" err="1"/>
              <a:t>endfor</a:t>
            </a:r>
            <a:r>
              <a:rPr lang="en-US" sz="2200" dirty="0"/>
              <a:t> %}</a:t>
            </a:r>
          </a:p>
          <a:p>
            <a:r>
              <a:rPr lang="en-US" sz="2200" dirty="0"/>
              <a:t>{% </a:t>
            </a:r>
            <a:r>
              <a:rPr lang="en-US" sz="2200" dirty="0" err="1"/>
              <a:t>endblock</a:t>
            </a:r>
            <a:r>
              <a:rPr lang="en-US" sz="2200" dirty="0"/>
              <a:t> %}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D25DB-DBB4-4F63-9940-B3C45E6D9310}"/>
              </a:ext>
            </a:extLst>
          </p:cNvPr>
          <p:cNvSpPr txBox="1">
            <a:spLocks/>
          </p:cNvSpPr>
          <p:nvPr/>
        </p:nvSpPr>
        <p:spPr>
          <a:xfrm>
            <a:off x="765446" y="2662232"/>
            <a:ext cx="5989672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blogs.html</a:t>
            </a:r>
          </a:p>
        </p:txBody>
      </p:sp>
    </p:spTree>
    <p:extLst>
      <p:ext uri="{BB962C8B-B14F-4D97-AF65-F5344CB8AC3E}">
        <p14:creationId xmlns:p14="http://schemas.microsoft.com/office/powerpoint/2010/main" val="285025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CED88E87-4631-4CD1-BA73-294D55C8ED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Managing Static Files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6FF7D1-A8C0-463F-8D17-FD361F24E8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Files in Django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9596E-4878-45CD-A25D-926F09AE8E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pic>
        <p:nvPicPr>
          <p:cNvPr id="1028" name="Picture 4" descr="Css Vector SVG Icon (5) - PNG Repo Free PNG Icons">
            <a:extLst>
              <a:ext uri="{FF2B5EF4-FFF2-40B4-BE49-F238E27FC236}">
                <a16:creationId xmlns:a16="http://schemas.microsoft.com/office/drawing/2014/main" id="{4EABACBD-B0F8-4885-A48B-FD99ADC3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00" y="1401651"/>
            <a:ext cx="2303400" cy="23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23448-6282-4C6B-A150-A61E44924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Most of the times, your application would need to </a:t>
            </a:r>
            <a:r>
              <a:rPr lang="en-US" b="1" dirty="0">
                <a:solidFill>
                  <a:schemeClr val="bg1"/>
                </a:solidFill>
              </a:rPr>
              <a:t>serve external files </a:t>
            </a:r>
            <a:r>
              <a:rPr lang="en-US" dirty="0"/>
              <a:t>such as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, etc.</a:t>
            </a:r>
          </a:p>
          <a:p>
            <a:r>
              <a:rPr lang="en-US" dirty="0"/>
              <a:t>This type of files are called </a:t>
            </a:r>
            <a:r>
              <a:rPr lang="en-US" b="1" dirty="0">
                <a:solidFill>
                  <a:schemeClr val="bg1"/>
                </a:solidFill>
              </a:rPr>
              <a:t>"static files"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CB7678-F52A-4B2E-A061-981366E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Static Files</a:t>
            </a:r>
            <a:endParaRPr lang="bg-BG" dirty="0"/>
          </a:p>
        </p:txBody>
      </p:sp>
      <p:pic>
        <p:nvPicPr>
          <p:cNvPr id="2050" name="Picture 2" descr="A comparison of how YouTube looks with and without CSS rules | Cascading  style sheets, Css, Css style">
            <a:extLst>
              <a:ext uri="{FF2B5EF4-FFF2-40B4-BE49-F238E27FC236}">
                <a16:creationId xmlns:a16="http://schemas.microsoft.com/office/drawing/2014/main" id="{610E3343-80E4-46AE-A2B0-BC18FB9C9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00" y="3088136"/>
            <a:ext cx="6726000" cy="3490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19B069-F025-40D6-ACB2-B1A5140B4E4A}"/>
              </a:ext>
            </a:extLst>
          </p:cNvPr>
          <p:cNvSpPr/>
          <p:nvPr/>
        </p:nvSpPr>
        <p:spPr bwMode="auto">
          <a:xfrm>
            <a:off x="8931000" y="3586794"/>
            <a:ext cx="2790000" cy="11472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and without CSS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0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E028D-7776-4439-AC4A-2CC7670A3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make sure that your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sure you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STATIC_URL</a:t>
            </a:r>
            <a:r>
              <a:rPr lang="en-US" dirty="0"/>
              <a:t> variable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sure you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STATICFILES_DIRS</a:t>
            </a:r>
            <a:r>
              <a:rPr lang="en-US" dirty="0"/>
              <a:t> variable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554FB8-A24E-43C0-8F6A-8C6B96FE8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263578-E85D-4ABE-B6A9-4BCEC76AEC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203" y="2664000"/>
            <a:ext cx="4197797" cy="587891"/>
          </a:xfrm>
        </p:spPr>
        <p:txBody>
          <a:bodyPr/>
          <a:lstStyle/>
          <a:p>
            <a:r>
              <a:rPr lang="en-US" dirty="0"/>
              <a:t>STATIC_URL = '/static/'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1E0D0D-D40E-40F4-B49D-3547C347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Static Files in Django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B93F1BC-8F21-40D6-BCB6-51F767016090}"/>
              </a:ext>
            </a:extLst>
          </p:cNvPr>
          <p:cNvSpPr txBox="1">
            <a:spLocks/>
          </p:cNvSpPr>
          <p:nvPr/>
        </p:nvSpPr>
        <p:spPr>
          <a:xfrm>
            <a:off x="773202" y="4001762"/>
            <a:ext cx="6627798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STATICFILES_DIRS = [</a:t>
            </a:r>
          </a:p>
          <a:p>
            <a:r>
              <a:rPr lang="fr-FR" dirty="0"/>
              <a:t>    </a:t>
            </a:r>
            <a:r>
              <a:rPr lang="fr-FR" dirty="0" err="1"/>
              <a:t>os.path.join</a:t>
            </a:r>
            <a:r>
              <a:rPr lang="fr-FR" dirty="0"/>
              <a:t>(BASE_DIR, '</a:t>
            </a:r>
            <a:r>
              <a:rPr lang="fr-FR" dirty="0" err="1"/>
              <a:t>static</a:t>
            </a:r>
            <a:r>
              <a:rPr lang="fr-FR" dirty="0"/>
              <a:t>'),</a:t>
            </a:r>
          </a:p>
          <a:p>
            <a:r>
              <a:rPr lang="fr-F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E378-5FB3-4E22-AB9E-2465988B0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include your CSS for example you will need the following 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include images, we use the same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80334-3A8A-4FB3-8C1A-2C01F5A5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06A53-ADC1-4011-915D-AEE2E6CE18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529000"/>
            <a:ext cx="10949531" cy="9753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{% load static %}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"{% static './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/style.css' %}"</a:t>
            </a:r>
            <a:r>
              <a:rPr lang="en-US" dirty="0"/>
              <a:t>/&gt;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13FB2C-4B97-4C23-BB76-EC02757B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Static Files</a:t>
            </a:r>
            <a:endParaRPr lang="bg-B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C9C4AD-02BD-475A-99E7-CEB510974935}"/>
              </a:ext>
            </a:extLst>
          </p:cNvPr>
          <p:cNvSpPr/>
          <p:nvPr/>
        </p:nvSpPr>
        <p:spPr bwMode="auto">
          <a:xfrm>
            <a:off x="8241600" y="2094888"/>
            <a:ext cx="3254400" cy="76984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the CSS file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59CF5F6-9F5E-4DA6-8B09-47A07F3C457B}"/>
              </a:ext>
            </a:extLst>
          </p:cNvPr>
          <p:cNvSpPr txBox="1">
            <a:spLocks/>
          </p:cNvSpPr>
          <p:nvPr/>
        </p:nvSpPr>
        <p:spPr>
          <a:xfrm>
            <a:off x="696000" y="5000773"/>
            <a:ext cx="10949531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{% load static %}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"{% static './my_image.png' %}"</a:t>
            </a:r>
            <a:r>
              <a:rPr lang="en-US" dirty="0"/>
              <a:t> alt="My image"&gt;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5720E3-28A8-4C9E-86B3-291D2F8CD6F2}"/>
              </a:ext>
            </a:extLst>
          </p:cNvPr>
          <p:cNvSpPr/>
          <p:nvPr/>
        </p:nvSpPr>
        <p:spPr bwMode="auto">
          <a:xfrm>
            <a:off x="8241600" y="4509492"/>
            <a:ext cx="3254400" cy="76984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the image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5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7681245" cy="561688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CSS</a:t>
            </a:r>
            <a:r>
              <a:rPr lang="en-US" sz="3350" b="1" dirty="0">
                <a:cs typeface="Calibri"/>
              </a:rPr>
              <a:t> </a:t>
            </a:r>
            <a:r>
              <a:rPr lang="en-US" sz="3350" dirty="0">
                <a:cs typeface="Calibri"/>
              </a:rPr>
              <a:t>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Developing Responsive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Mobile-first </a:t>
            </a:r>
            <a:r>
              <a:rPr lang="en-US" sz="3350" dirty="0" err="1">
                <a:cs typeface="Calibri"/>
              </a:rPr>
              <a:t>websitesa</a:t>
            </a:r>
            <a:endParaRPr lang="en-US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  <a:hlinkClick r:id="rId2"/>
              </a:rPr>
              <a:t>Booststrap 4</a:t>
            </a:r>
            <a:r>
              <a:rPr lang="en-US" sz="3350" dirty="0">
                <a:cs typeface="Calibri"/>
              </a:rPr>
              <a:t> website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Bootstrap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" name="Picture 2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801FD8F0-6A3A-457B-8FC3-0002F99F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064" y="1460297"/>
            <a:ext cx="3935634" cy="39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Exercises </a:t>
            </a:r>
            <a:r>
              <a:rPr lang="en-US" sz="3950">
                <a:cs typeface="Arial"/>
              </a:rPr>
              <a:t>in Class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56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Templates are used to generate HTML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dynamically</a:t>
            </a:r>
          </a:p>
          <a:p>
            <a:pPr>
              <a:lnSpc>
                <a:spcPct val="130000"/>
              </a:lnSpc>
            </a:pPr>
            <a:r>
              <a:rPr lang="en-US" dirty="0"/>
              <a:t>Filters allow us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variables before displaying them in the browser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400" dirty="0"/>
              <a:t>Template tags are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400" dirty="0"/>
              <a:t> that returns a value to be displayed</a:t>
            </a:r>
            <a:endParaRPr lang="bg-BG" sz="3400" dirty="0"/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Template inheritance allows us to build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skeleton template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FDD2FC-0E94-4B2F-A3AF-47262DA451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Generate HTML Dynamically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823C99-F504-4FF7-95D6-7017BAC6E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3F390-6FB8-4648-8181-AEFCCDEE5B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79A81-B74C-447E-B350-D34A0CE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2845-FF76-42D4-981C-E5C97F067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803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text document</a:t>
            </a:r>
            <a:r>
              <a:rPr lang="en-US" dirty="0"/>
              <a:t> or a </a:t>
            </a:r>
            <a:r>
              <a:rPr lang="en-US" b="1" dirty="0">
                <a:solidFill>
                  <a:schemeClr val="bg1"/>
                </a:solidFill>
              </a:rPr>
              <a:t>Python string</a:t>
            </a:r>
            <a:r>
              <a:rPr lang="en-US" dirty="0"/>
              <a:t> marked-up using the Django template language</a:t>
            </a:r>
            <a:endParaRPr lang="bg-BG" dirty="0"/>
          </a:p>
          <a:p>
            <a:r>
              <a:rPr lang="en-US" dirty="0"/>
              <a:t>Django defines a standard API for </a:t>
            </a:r>
            <a:r>
              <a:rPr lang="en-US" b="1" dirty="0">
                <a:solidFill>
                  <a:schemeClr val="bg1"/>
                </a:solidFill>
              </a:rPr>
              <a:t>loading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templates regardless of the backend</a:t>
            </a:r>
          </a:p>
          <a:p>
            <a:pPr lvl="1"/>
            <a:r>
              <a:rPr lang="en-US" dirty="0"/>
              <a:t>Loading consists of </a:t>
            </a:r>
            <a:r>
              <a:rPr lang="en-US" b="1" dirty="0">
                <a:solidFill>
                  <a:schemeClr val="bg1"/>
                </a:solidFill>
              </a:rPr>
              <a:t>finding</a:t>
            </a:r>
            <a:r>
              <a:rPr lang="en-US" dirty="0"/>
              <a:t> the template for a given identifier and </a:t>
            </a:r>
            <a:r>
              <a:rPr lang="en-US" b="1" dirty="0">
                <a:solidFill>
                  <a:schemeClr val="bg1"/>
                </a:solidFill>
              </a:rPr>
              <a:t>preprocessing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Rendering means </a:t>
            </a:r>
            <a:r>
              <a:rPr lang="en-US" b="1" dirty="0">
                <a:solidFill>
                  <a:schemeClr val="bg1"/>
                </a:solidFill>
              </a:rPr>
              <a:t>interpolating</a:t>
            </a:r>
            <a:r>
              <a:rPr lang="en-US" dirty="0"/>
              <a:t> the template with </a:t>
            </a:r>
            <a:r>
              <a:rPr lang="en-US" b="1" dirty="0">
                <a:solidFill>
                  <a:schemeClr val="bg1"/>
                </a:solidFill>
              </a:rPr>
              <a:t>context data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returning the resulting 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F44F-1BC9-4FC2-90FC-319CCFB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r>
              <a:rPr lang="en-US" dirty="0"/>
              <a:t>It is Django's </a:t>
            </a:r>
            <a:r>
              <a:rPr lang="en-US" b="1" dirty="0">
                <a:solidFill>
                  <a:schemeClr val="bg1"/>
                </a:solidFill>
              </a:rPr>
              <a:t>own template system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Meant to </a:t>
            </a:r>
            <a:r>
              <a:rPr lang="en-US" b="1" dirty="0">
                <a:solidFill>
                  <a:schemeClr val="bg1"/>
                </a:solidFill>
              </a:rPr>
              <a:t>express presentation</a:t>
            </a:r>
            <a:r>
              <a:rPr lang="en-US" dirty="0"/>
              <a:t>, not program logic</a:t>
            </a:r>
          </a:p>
          <a:p>
            <a:r>
              <a:rPr lang="en-US" dirty="0"/>
              <a:t>The syntax involves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constructs</a:t>
            </a:r>
          </a:p>
          <a:p>
            <a:pPr lvl="1"/>
            <a:r>
              <a:rPr lang="en-US" sz="3200" dirty="0"/>
              <a:t>Variables</a:t>
            </a:r>
          </a:p>
          <a:p>
            <a:pPr lvl="1"/>
            <a:r>
              <a:rPr lang="en-US" sz="3200" dirty="0"/>
              <a:t>Filters</a:t>
            </a:r>
          </a:p>
          <a:p>
            <a:pPr lvl="1"/>
            <a:r>
              <a:rPr lang="en-US" sz="3200" dirty="0"/>
              <a:t>Tags</a:t>
            </a:r>
          </a:p>
          <a:p>
            <a:pPr lvl="1"/>
            <a:r>
              <a:rPr lang="en-US" sz="3200" dirty="0"/>
              <a:t>Comments</a:t>
            </a:r>
          </a:p>
          <a:p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20030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Outputs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(</a:t>
            </a:r>
            <a:r>
              <a:rPr lang="en-US" dirty="0" err="1"/>
              <a:t>dict</a:t>
            </a:r>
            <a:r>
              <a:rPr lang="en-US" dirty="0"/>
              <a:t>-like object)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Variables are surrounded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dirty="0"/>
              <a:t>The name of a variable:</a:t>
            </a:r>
          </a:p>
          <a:p>
            <a:pPr lvl="1"/>
            <a:r>
              <a:rPr lang="en-US" dirty="0"/>
              <a:t>Cannot have </a:t>
            </a:r>
            <a:r>
              <a:rPr lang="en-US" b="1" dirty="0">
                <a:solidFill>
                  <a:schemeClr val="bg1"/>
                </a:solidFill>
              </a:rPr>
              <a:t>spaces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punctuation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May not </a:t>
            </a:r>
            <a:r>
              <a:rPr lang="en-US" b="1" dirty="0">
                <a:solidFill>
                  <a:schemeClr val="bg1"/>
                </a:solidFill>
              </a:rPr>
              <a:t>have a dot in it</a:t>
            </a:r>
          </a:p>
          <a:p>
            <a:pPr lvl="1"/>
            <a:r>
              <a:rPr lang="en-US" dirty="0"/>
              <a:t>May not be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r>
              <a:rPr lang="en-US" dirty="0"/>
              <a:t>Variable attributes that begin with an </a:t>
            </a:r>
            <a:r>
              <a:rPr lang="en-US" b="1" dirty="0">
                <a:solidFill>
                  <a:schemeClr val="bg1"/>
                </a:solidFill>
              </a:rPr>
              <a:t>underscore</a:t>
            </a:r>
            <a:r>
              <a:rPr lang="en-US" dirty="0"/>
              <a:t> may </a:t>
            </a:r>
            <a:r>
              <a:rPr lang="en-US" b="1" dirty="0">
                <a:solidFill>
                  <a:schemeClr val="bg1"/>
                </a:solidFill>
              </a:rPr>
              <a:t>not be accessed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(1)</a:t>
            </a:r>
          </a:p>
        </p:txBody>
      </p:sp>
    </p:spTree>
    <p:extLst>
      <p:ext uri="{BB962C8B-B14F-4D97-AF65-F5344CB8AC3E}">
        <p14:creationId xmlns:p14="http://schemas.microsoft.com/office/powerpoint/2010/main" val="38596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Displaying an information for an employee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Example context</a:t>
            </a:r>
            <a:endParaRPr lang="bg-BG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(2)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542738" y="1816849"/>
            <a:ext cx="10414817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Employee names: </a:t>
            </a:r>
            <a:r>
              <a:rPr lang="en-US" sz="2400" dirty="0">
                <a:solidFill>
                  <a:schemeClr val="bg1"/>
                </a:solidFill>
              </a:rPr>
              <a:t>{{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first_name</a:t>
            </a:r>
            <a:r>
              <a:rPr lang="en-US" sz="2400" dirty="0">
                <a:solidFill>
                  <a:schemeClr val="bg1"/>
                </a:solidFill>
              </a:rPr>
              <a:t> }} {{ </a:t>
            </a:r>
            <a:r>
              <a:rPr lang="en-US" sz="2400" dirty="0" err="1">
                <a:solidFill>
                  <a:schemeClr val="bg1"/>
                </a:solidFill>
              </a:rPr>
              <a:t>last_name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}}</a:t>
            </a:r>
          </a:p>
          <a:p>
            <a:r>
              <a:rPr lang="en-US" sz="2400" dirty="0"/>
              <a:t>Department: </a:t>
            </a:r>
            <a:r>
              <a:rPr lang="en-US" sz="2400" dirty="0">
                <a:solidFill>
                  <a:schemeClr val="bg1"/>
                </a:solidFill>
              </a:rPr>
              <a:t>{{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department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}}</a:t>
            </a:r>
          </a:p>
          <a:p>
            <a:r>
              <a:rPr lang="en-US" sz="2400" dirty="0"/>
              <a:t>Email </a:t>
            </a:r>
            <a:r>
              <a:rPr lang="en-US" sz="2400" dirty="0" err="1"/>
              <a:t>Adress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bg1"/>
                </a:solidFill>
              </a:rPr>
              <a:t>{{ </a:t>
            </a:r>
            <a:r>
              <a:rPr lang="en-US" sz="2400" dirty="0" err="1">
                <a:solidFill>
                  <a:schemeClr val="bg1"/>
                </a:solidFill>
              </a:rPr>
              <a:t>email_address</a:t>
            </a:r>
            <a:r>
              <a:rPr lang="en-US" sz="2400" dirty="0">
                <a:solidFill>
                  <a:schemeClr val="bg1"/>
                </a:solidFill>
              </a:rPr>
              <a:t> }}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22C7B1-5420-49AB-894D-2E33F2412956}"/>
              </a:ext>
            </a:extLst>
          </p:cNvPr>
          <p:cNvSpPr txBox="1">
            <a:spLocks/>
          </p:cNvSpPr>
          <p:nvPr/>
        </p:nvSpPr>
        <p:spPr>
          <a:xfrm>
            <a:off x="542738" y="3976688"/>
            <a:ext cx="10414817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context = {</a:t>
            </a:r>
          </a:p>
          <a:p>
            <a:r>
              <a:rPr lang="en-US" sz="2400" dirty="0"/>
              <a:t>    "</a:t>
            </a:r>
            <a:r>
              <a:rPr lang="en-US" sz="2400" dirty="0" err="1">
                <a:solidFill>
                  <a:schemeClr val="bg1"/>
                </a:solidFill>
              </a:rPr>
              <a:t>first_name</a:t>
            </a:r>
            <a:r>
              <a:rPr lang="en-US" sz="2400" dirty="0"/>
              <a:t>": "John", </a:t>
            </a:r>
          </a:p>
          <a:p>
            <a:r>
              <a:rPr lang="en-US" sz="2400" dirty="0"/>
              <a:t>    "</a:t>
            </a:r>
            <a:r>
              <a:rPr lang="en-US" sz="2400" dirty="0" err="1">
                <a:solidFill>
                  <a:schemeClr val="bg1"/>
                </a:solidFill>
              </a:rPr>
              <a:t>last_name</a:t>
            </a:r>
            <a:r>
              <a:rPr lang="en-US" sz="2400" dirty="0"/>
              <a:t>": "Smith", </a:t>
            </a:r>
          </a:p>
          <a:p>
            <a:r>
              <a:rPr lang="en-US" sz="2400" dirty="0"/>
              <a:t>    "</a:t>
            </a:r>
            <a:r>
              <a:rPr lang="en-US" sz="2400" dirty="0">
                <a:solidFill>
                  <a:schemeClr val="bg1"/>
                </a:solidFill>
              </a:rPr>
              <a:t>department</a:t>
            </a:r>
            <a:r>
              <a:rPr lang="en-US" sz="2400" dirty="0"/>
              <a:t>": "Marketing", </a:t>
            </a:r>
          </a:p>
          <a:p>
            <a:r>
              <a:rPr lang="en-US" sz="2400" dirty="0"/>
              <a:t>    "</a:t>
            </a:r>
            <a:r>
              <a:rPr lang="en-US" sz="2400" dirty="0" err="1">
                <a:solidFill>
                  <a:schemeClr val="bg1"/>
                </a:solidFill>
              </a:rPr>
              <a:t>email_address</a:t>
            </a:r>
            <a:r>
              <a:rPr lang="en-US" sz="2400" dirty="0"/>
              <a:t>": "john.smith@company.com"}</a:t>
            </a:r>
          </a:p>
        </p:txBody>
      </p:sp>
    </p:spTree>
    <p:extLst>
      <p:ext uri="{BB962C8B-B14F-4D97-AF65-F5344CB8AC3E}">
        <p14:creationId xmlns:p14="http://schemas.microsoft.com/office/powerpoint/2010/main" val="19866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Modifies variables </a:t>
            </a:r>
            <a:r>
              <a:rPr lang="en-US" dirty="0"/>
              <a:t>for display</a:t>
            </a:r>
          </a:p>
          <a:p>
            <a:r>
              <a:rPr lang="en-US" dirty="0"/>
              <a:t>Use a pipe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"|"</a:t>
            </a:r>
            <a:r>
              <a:rPr lang="en-US" dirty="0"/>
              <a:t> to apply a filter to a variable</a:t>
            </a:r>
          </a:p>
          <a:p>
            <a:r>
              <a:rPr lang="en-US" dirty="0"/>
              <a:t>Filters can be </a:t>
            </a:r>
            <a:r>
              <a:rPr lang="en-US" b="1" dirty="0">
                <a:solidFill>
                  <a:schemeClr val="bg1"/>
                </a:solidFill>
              </a:rPr>
              <a:t>"chained"</a:t>
            </a:r>
          </a:p>
          <a:p>
            <a:pPr lvl="1"/>
            <a:r>
              <a:rPr lang="en-US" dirty="0"/>
              <a:t>The output of one filter is applied to the next</a:t>
            </a:r>
          </a:p>
          <a:p>
            <a:r>
              <a:rPr lang="en-US" dirty="0"/>
              <a:t>Some filters </a:t>
            </a:r>
            <a:r>
              <a:rPr lang="en-US" b="1" dirty="0">
                <a:solidFill>
                  <a:schemeClr val="bg1"/>
                </a:solidFill>
              </a:rPr>
              <a:t>take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 colon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":"</a:t>
            </a:r>
            <a:r>
              <a:rPr lang="en-US" dirty="0"/>
              <a:t> to mark arguments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Django provides about </a:t>
            </a:r>
            <a:r>
              <a:rPr lang="en-US" b="1" dirty="0">
                <a:solidFill>
                  <a:schemeClr val="bg1"/>
                </a:solidFill>
              </a:rPr>
              <a:t>sixty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built-in template filters</a:t>
            </a:r>
            <a:endParaRPr lang="bg-BG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0106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b1da4528-fe13-414f-b133-a49aeaaa47f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1866</Words>
  <Application>Microsoft Office PowerPoint</Application>
  <PresentationFormat>Widescreen</PresentationFormat>
  <Paragraphs>322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Wingdings,Sans-Serif</vt:lpstr>
      <vt:lpstr>1_SoftUni</vt:lpstr>
      <vt:lpstr>Django Templates</vt:lpstr>
      <vt:lpstr>Table of Contents</vt:lpstr>
      <vt:lpstr>Have a Question?</vt:lpstr>
      <vt:lpstr>Templates</vt:lpstr>
      <vt:lpstr>Django Template</vt:lpstr>
      <vt:lpstr>Django Template Language</vt:lpstr>
      <vt:lpstr>Variables (1)</vt:lpstr>
      <vt:lpstr>Variables (2)</vt:lpstr>
      <vt:lpstr>Filters</vt:lpstr>
      <vt:lpstr>Commonly Used Filters (2)</vt:lpstr>
      <vt:lpstr>Commonly Used Filters (1)</vt:lpstr>
      <vt:lpstr>Tags</vt:lpstr>
      <vt:lpstr>if Tag (1)</vt:lpstr>
      <vt:lpstr>if Tag (2)</vt:lpstr>
      <vt:lpstr>if Tag (3)</vt:lpstr>
      <vt:lpstr>for Tag</vt:lpstr>
      <vt:lpstr>ifchanged Tag</vt:lpstr>
      <vt:lpstr>csrf_token Tag</vt:lpstr>
      <vt:lpstr>Comments</vt:lpstr>
      <vt:lpstr>Custom Filters</vt:lpstr>
      <vt:lpstr>Create templatestags Folder</vt:lpstr>
      <vt:lpstr>Use Your Custom Filter</vt:lpstr>
      <vt:lpstr>Custom Tags</vt:lpstr>
      <vt:lpstr>Template Tags Helper Functions</vt:lpstr>
      <vt:lpstr>Creating Custom Template Tags</vt:lpstr>
      <vt:lpstr>Using the Template Tag</vt:lpstr>
      <vt:lpstr>Template Inheritance</vt:lpstr>
      <vt:lpstr>Template Inheritance</vt:lpstr>
      <vt:lpstr>Example: Template Inheritance</vt:lpstr>
      <vt:lpstr>Using include in templates</vt:lpstr>
      <vt:lpstr>Static Files in Django</vt:lpstr>
      <vt:lpstr>A Word About Static Files</vt:lpstr>
      <vt:lpstr>Configuring Static Files in Django</vt:lpstr>
      <vt:lpstr>Using Static Files</vt:lpstr>
      <vt:lpstr>Bootstrap</vt:lpstr>
      <vt:lpstr>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URL's and Templates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71</cp:revision>
  <dcterms:created xsi:type="dcterms:W3CDTF">2018-05-23T13:08:44Z</dcterms:created>
  <dcterms:modified xsi:type="dcterms:W3CDTF">2022-01-06T20:14:27Z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