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58"/>
  </p:notesMasterIdLst>
  <p:handoutMasterIdLst>
    <p:handoutMasterId r:id="rId59"/>
  </p:handoutMasterIdLst>
  <p:sldIdLst>
    <p:sldId id="274" r:id="rId5"/>
    <p:sldId id="276" r:id="rId6"/>
    <p:sldId id="492" r:id="rId7"/>
    <p:sldId id="503" r:id="rId8"/>
    <p:sldId id="293" r:id="rId9"/>
    <p:sldId id="504" r:id="rId10"/>
    <p:sldId id="533" r:id="rId11"/>
    <p:sldId id="528" r:id="rId12"/>
    <p:sldId id="261" r:id="rId13"/>
    <p:sldId id="262" r:id="rId14"/>
    <p:sldId id="525" r:id="rId15"/>
    <p:sldId id="526" r:id="rId16"/>
    <p:sldId id="527" r:id="rId17"/>
    <p:sldId id="507" r:id="rId18"/>
    <p:sldId id="517" r:id="rId19"/>
    <p:sldId id="529" r:id="rId20"/>
    <p:sldId id="508" r:id="rId21"/>
    <p:sldId id="555" r:id="rId22"/>
    <p:sldId id="515" r:id="rId23"/>
    <p:sldId id="518" r:id="rId24"/>
    <p:sldId id="519" r:id="rId25"/>
    <p:sldId id="557" r:id="rId26"/>
    <p:sldId id="531" r:id="rId27"/>
    <p:sldId id="495" r:id="rId28"/>
    <p:sldId id="553" r:id="rId29"/>
    <p:sldId id="552" r:id="rId30"/>
    <p:sldId id="499" r:id="rId31"/>
    <p:sldId id="500" r:id="rId32"/>
    <p:sldId id="502" r:id="rId33"/>
    <p:sldId id="558" r:id="rId34"/>
    <p:sldId id="538" r:id="rId35"/>
    <p:sldId id="524" r:id="rId36"/>
    <p:sldId id="521" r:id="rId37"/>
    <p:sldId id="522" r:id="rId38"/>
    <p:sldId id="535" r:id="rId39"/>
    <p:sldId id="523" r:id="rId40"/>
    <p:sldId id="559" r:id="rId41"/>
    <p:sldId id="560" r:id="rId42"/>
    <p:sldId id="494" r:id="rId43"/>
    <p:sldId id="505" r:id="rId44"/>
    <p:sldId id="506" r:id="rId45"/>
    <p:sldId id="561" r:id="rId46"/>
    <p:sldId id="541" r:id="rId47"/>
    <p:sldId id="510" r:id="rId48"/>
    <p:sldId id="509" r:id="rId49"/>
    <p:sldId id="562" r:id="rId50"/>
    <p:sldId id="496" r:id="rId51"/>
    <p:sldId id="349" r:id="rId52"/>
    <p:sldId id="401" r:id="rId53"/>
    <p:sldId id="317" r:id="rId54"/>
    <p:sldId id="316" r:id="rId55"/>
    <p:sldId id="493" r:id="rId56"/>
    <p:sldId id="4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What is Django?" id="{7353A5CB-F143-403B-BFBA-E9C83723E1E7}">
          <p14:sldIdLst>
            <p14:sldId id="503"/>
            <p14:sldId id="293"/>
            <p14:sldId id="504"/>
            <p14:sldId id="533"/>
          </p14:sldIdLst>
        </p14:section>
        <p14:section name="Creating a Django Project" id="{800E59A7-B69E-439B-BB0D-0C8AE83C8405}">
          <p14:sldIdLst>
            <p14:sldId id="528"/>
            <p14:sldId id="261"/>
            <p14:sldId id="262"/>
            <p14:sldId id="525"/>
            <p14:sldId id="526"/>
            <p14:sldId id="527"/>
          </p14:sldIdLst>
        </p14:section>
        <p14:section name="Creating a Django Application" id="{6CB34122-2659-4148-9D7B-3012AE09BCA3}">
          <p14:sldIdLst>
            <p14:sldId id="507"/>
            <p14:sldId id="517"/>
            <p14:sldId id="529"/>
            <p14:sldId id="508"/>
            <p14:sldId id="555"/>
          </p14:sldIdLst>
        </p14:section>
        <p14:section name="Setting up a Database" id="{A462FA60-45D9-48EB-9400-7AC1C3811032}">
          <p14:sldIdLst>
            <p14:sldId id="515"/>
            <p14:sldId id="518"/>
            <p14:sldId id="519"/>
            <p14:sldId id="557"/>
          </p14:sldIdLst>
        </p14:section>
        <p14:section name="Writing a Simple Task App" id="{E56E7A15-618F-4712-BE19-A6BEB0ABE83B}">
          <p14:sldIdLst>
            <p14:sldId id="531"/>
            <p14:sldId id="495"/>
            <p14:sldId id="553"/>
            <p14:sldId id="552"/>
            <p14:sldId id="499"/>
            <p14:sldId id="500"/>
            <p14:sldId id="502"/>
            <p14:sldId id="558"/>
            <p14:sldId id="538"/>
          </p14:sldIdLst>
        </p14:section>
        <p14:section name="Django Admin" id="{977CD01E-9065-4818-894F-2179269DBEFC}">
          <p14:sldIdLst>
            <p14:sldId id="524"/>
            <p14:sldId id="521"/>
            <p14:sldId id="522"/>
            <p14:sldId id="535"/>
            <p14:sldId id="523"/>
            <p14:sldId id="559"/>
            <p14:sldId id="560"/>
          </p14:sldIdLst>
        </p14:section>
        <p14:section name="Creating a Simple Design" id="{299026B2-9A5E-4946-B3D2-76054784FE7A}">
          <p14:sldIdLst>
            <p14:sldId id="494"/>
            <p14:sldId id="505"/>
            <p14:sldId id="506"/>
            <p14:sldId id="561"/>
            <p14:sldId id="541"/>
            <p14:sldId id="510"/>
            <p14:sldId id="509"/>
            <p14:sldId id="562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  <p1510:client id="{682733D2-317D-0CF3-5149-FA6615C3D213}" v="1004" dt="2020-02-18T10:49:33.720"/>
    <p1510:client id="{8A7A6960-24BB-F008-22A3-6149A7AF916B}" v="894" dt="2020-02-18T13:21:21.03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2" y="5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D3687B6-6CE3-4612-9330-E6122E10A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A1B97C1-BDE2-4962-B770-B0A6385D2E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F28A589-2CAC-4384-8EEC-D46B5525E3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37EFCC0-1D7F-4F6B-A6E9-689DA65D29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3F19A2E-67C5-4EBE-8A1E-2FDA99DCE6C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B8F1001-2388-463E-B8B4-671C7563217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19F2AE3-D121-4E05-A2A4-F1C142DE50B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3E71BB5-AD71-4796-8828-5005536EE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F0B0C92-E96D-4393-B61F-CC8870A0BF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82CB3ED-8CF8-4905-A568-FD510574C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0E8E56F-A027-4992-90C4-4126E7E10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FF51E58-7794-48BF-927B-889B2407F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A589E4-B08C-4AFD-AEC7-C1EC1B8E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80C6D0E3-6627-4802-A671-A6A6D4E453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4BE042F-A65A-4E3D-8722-7FCA606030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91378C1-4ACA-485A-9769-5D5899C46B1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918941D-4A58-4B36-AEFB-14AF7DAF6F8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222D779-2F08-4570-AB9A-BA76C9CEE9A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0C8E795-46A4-435F-B956-BAB4E1A22EB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82B7C08-D125-43A0-91DB-1502F00E96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8EEEAE7-4296-4DC4-A5CB-B820D78D251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DA32C00-E190-4BBA-A50B-330115715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8DC886-CE78-48CB-BC6E-69D6DA64530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B71C9A9-2452-415E-8B30-B9FBF3DD5F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C1132B-9D3A-4957-92E8-BE7248EA4C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1A46B9A-8AC6-49B5-8A45-23947AC36C7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C199729-E12E-4562-A15B-A17DC33F07E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F925AFF-E802-4955-8DB5-43B9AC36416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9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02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0BEB70A-FDEB-4700-B263-C7A0465650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EC0BC88-6A76-403D-AB95-8DBB506DE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FB3C1AD-B0B8-492F-993E-1E3B5C22C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56231F7-B228-4D73-9BD5-25C3AA66E4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39B3D3F-BD83-4269-A818-3FAD66FDF57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C6CCD2B-66D9-4440-9BBF-08C67DC911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5CA598D-3164-4330-9763-96F307870F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A5505A6-CFE3-4AA1-A138-B72A1A94B7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7EB3E7-CB99-4C17-945D-996142C924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FF30EF5-7DEB-4BC1-A9CE-5E08175A07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1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E72BD77-1914-40BE-9745-F3CCF1936A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A85ACF-9161-474A-8BDA-A281AD5E14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73E829D-3C9F-442A-AAF0-42E3E41D8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53.jpg"/><Relationship Id="rId21" Type="http://schemas.openxmlformats.org/officeDocument/2006/relationships/image" Target="../media/image62.png"/><Relationship Id="rId7" Type="http://schemas.openxmlformats.org/officeDocument/2006/relationships/image" Target="../media/image5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6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5" Type="http://schemas.openxmlformats.org/officeDocument/2006/relationships/image" Target="../media/image59.png"/><Relationship Id="rId23" Type="http://schemas.openxmlformats.org/officeDocument/2006/relationships/image" Target="../media/image6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6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www.youtube.com/c/CodeItUpwithIvo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/>
              <a:t>Django Introduction</a:t>
            </a:r>
            <a:endParaRPr lang="en-US" dirty="0"/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EBAA90A-5DF4-49D8-8F4F-6F72B3A1C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52" y="210330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EABF3-0011-49F3-A964-31FA2F7D3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773" y="1212950"/>
            <a:ext cx="6661688" cy="5546589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__init__.py</a:t>
            </a:r>
          </a:p>
          <a:p>
            <a:pPr lvl="1" indent="-360045">
              <a:buClr>
                <a:schemeClr val="tx1"/>
              </a:buClr>
            </a:pPr>
            <a:r>
              <a:rPr lang="en-US" sz="3500" dirty="0">
                <a:ea typeface="+mn-lt"/>
                <a:cs typeface="+mn-lt"/>
              </a:rPr>
              <a:t>The directory is a Python package</a:t>
            </a: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settings.py</a:t>
            </a:r>
          </a:p>
          <a:p>
            <a:pPr lvl="1" indent="-360045">
              <a:lnSpc>
                <a:spcPct val="115000"/>
              </a:lnSpc>
              <a:buClr>
                <a:schemeClr val="tx1"/>
              </a:buClr>
            </a:pPr>
            <a:r>
              <a:rPr lang="en-US" sz="3500" dirty="0">
                <a:ea typeface="+mn-lt"/>
                <a:cs typeface="+mn-lt"/>
              </a:rPr>
              <a:t>The configuration file for the Django Project</a:t>
            </a:r>
          </a:p>
          <a:p>
            <a:pPr marL="360045" indent="-360045">
              <a:lnSpc>
                <a:spcPct val="125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urls.py</a:t>
            </a:r>
          </a:p>
          <a:p>
            <a:pPr lvl="1" indent="-360045">
              <a:lnSpc>
                <a:spcPct val="115000"/>
              </a:lnSpc>
              <a:buClr>
                <a:schemeClr val="tx1"/>
              </a:buClr>
            </a:pPr>
            <a:r>
              <a:rPr lang="en-US" sz="3500" dirty="0">
                <a:ea typeface="+mn-lt"/>
                <a:cs typeface="+mn-lt"/>
              </a:rPr>
              <a:t>Table of Content</a:t>
            </a:r>
          </a:p>
          <a:p>
            <a:pPr marL="360045" indent="-360045">
              <a:lnSpc>
                <a:spcPct val="125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manage.py</a:t>
            </a:r>
          </a:p>
          <a:p>
            <a:pPr lvl="1" indent="-360045">
              <a:lnSpc>
                <a:spcPct val="115000"/>
              </a:lnSpc>
              <a:buClr>
                <a:schemeClr val="tx1"/>
              </a:buClr>
            </a:pPr>
            <a:r>
              <a:rPr lang="en-US" sz="3500" dirty="0">
                <a:ea typeface="+mn-lt"/>
                <a:cs typeface="+mn-lt"/>
              </a:rPr>
              <a:t>Tool for executing commands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Project Structure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7D8574D-55C1-4C51-AC93-813A44E6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67" y="2139735"/>
            <a:ext cx="4373811" cy="3690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9F092F-DB0D-4B1F-BF0D-18A0FD7E232F}"/>
              </a:ext>
            </a:extLst>
          </p:cNvPr>
          <p:cNvSpPr txBox="1">
            <a:spLocks/>
          </p:cNvSpPr>
          <p:nvPr/>
        </p:nvSpPr>
        <p:spPr>
          <a:xfrm>
            <a:off x="190405" y="1210661"/>
            <a:ext cx="11667611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Using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Terminal command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Using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Keyboard Shortcut </a:t>
            </a:r>
            <a:r>
              <a:rPr lang="en-US" sz="3400" dirty="0">
                <a:ea typeface="+mn-lt"/>
                <a:cs typeface="+mn-lt"/>
              </a:rPr>
              <a:t>in PyCharm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Using PyCharm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Run button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Running a Django Project (1)</a:t>
            </a:r>
            <a:endParaRPr lang="en-US" sz="400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64D60E2-A1E9-4557-B709-8BAEFFD6ACA9}"/>
              </a:ext>
            </a:extLst>
          </p:cNvPr>
          <p:cNvSpPr txBox="1">
            <a:spLocks/>
          </p:cNvSpPr>
          <p:nvPr/>
        </p:nvSpPr>
        <p:spPr>
          <a:xfrm>
            <a:off x="3190762" y="1847573"/>
            <a:ext cx="5810475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python manage.py runserver</a:t>
            </a:r>
            <a:endParaRPr 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2F084AC-3809-488E-AA97-0EC4E81BF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41"/>
          <a:stretch/>
        </p:blipFill>
        <p:spPr>
          <a:xfrm>
            <a:off x="3190757" y="4618070"/>
            <a:ext cx="5810475" cy="167243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3CE054D-1B69-476D-B895-6D93632A0146}"/>
              </a:ext>
            </a:extLst>
          </p:cNvPr>
          <p:cNvSpPr txBox="1">
            <a:spLocks/>
          </p:cNvSpPr>
          <p:nvPr/>
        </p:nvSpPr>
        <p:spPr>
          <a:xfrm>
            <a:off x="3190758" y="3224442"/>
            <a:ext cx="5810475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Shift + F10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F225D3B-CAA4-455C-9E53-C0194979FA7F}"/>
              </a:ext>
            </a:extLst>
          </p:cNvPr>
          <p:cNvSpPr txBox="1">
            <a:spLocks/>
          </p:cNvSpPr>
          <p:nvPr/>
        </p:nvSpPr>
        <p:spPr>
          <a:xfrm>
            <a:off x="190405" y="1210661"/>
            <a:ext cx="11667611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ea typeface="+mn-lt"/>
                <a:cs typeface="+mn-lt"/>
              </a:rPr>
              <a:t>You'll see the following output on the command line: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ea typeface="+mn-lt"/>
                <a:cs typeface="+mn-lt"/>
              </a:rPr>
              <a:t>The </a:t>
            </a:r>
            <a:r>
              <a:rPr lang="en-US" sz="3200" dirty="0" err="1">
                <a:ea typeface="+mn-lt"/>
                <a:cs typeface="+mn-lt"/>
              </a:rPr>
              <a:t>runserver</a:t>
            </a:r>
            <a:r>
              <a:rPr lang="en-US" sz="3200" dirty="0">
                <a:ea typeface="+mn-lt"/>
                <a:cs typeface="+mn-lt"/>
              </a:rPr>
              <a:t> command starts the development server on the internal IP at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port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8000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by default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ea typeface="+mn-lt"/>
                <a:cs typeface="+mn-lt"/>
              </a:rPr>
              <a:t>Note: this server is intended only for use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while developing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Running a Django Project (2)</a:t>
            </a:r>
            <a:endParaRPr lang="en-US" sz="400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4" descr="A picture containing bird, tree, flower&#10;&#10;Description generated with very high confidence">
            <a:extLst>
              <a:ext uri="{FF2B5EF4-FFF2-40B4-BE49-F238E27FC236}">
                <a16:creationId xmlns:a16="http://schemas.microsoft.com/office/drawing/2014/main" id="{BC735EF3-359E-458E-8532-E7715AB7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87" y="2105670"/>
            <a:ext cx="11047045" cy="2200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3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Running a Django Project (3)</a:t>
            </a:r>
            <a:endParaRPr lang="en-US" sz="400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817DCB-50AF-4164-B09B-095987CC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4" y="1364865"/>
            <a:ext cx="7149123" cy="5261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9C2A9D-39AD-4C7E-873B-BD5C06EEB33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>
                <a:cs typeface="Arial"/>
              </a:rPr>
              <a:t>The bread and butter of a Django Project</a:t>
            </a:r>
            <a:endParaRPr lang="en-US" sz="4000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Django Application</a:t>
            </a:r>
            <a:endParaRPr lang="en-US" sz="5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7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E7A5800A-235B-4184-BEE5-B9802943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65" y="1423931"/>
            <a:ext cx="2623851" cy="26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263" y="1234842"/>
            <a:ext cx="5545597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ea typeface="+mn-lt"/>
                <a:cs typeface="+mn-lt"/>
              </a:rPr>
              <a:t>Django App: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Web application that does something </a:t>
            </a:r>
            <a:r>
              <a:rPr lang="en-US" sz="3200" dirty="0">
                <a:ea typeface="+mn-lt"/>
                <a:cs typeface="+mn-lt"/>
              </a:rPr>
              <a:t>- e.g., a wide web blog system or a small task app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cs typeface="Calibri"/>
              </a:rPr>
              <a:t>An app can be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in multiple projects</a:t>
            </a:r>
          </a:p>
          <a:p>
            <a:pPr marL="802957" lvl="1" indent="-360045">
              <a:buClr>
                <a:schemeClr val="tx1"/>
              </a:buClr>
            </a:pPr>
            <a:endParaRPr lang="en-US" sz="3150" dirty="0">
              <a:ea typeface="+mn-lt"/>
              <a:cs typeface="+mn-lt"/>
            </a:endParaRPr>
          </a:p>
          <a:p>
            <a:pPr lvl="1" indent="-360045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391139" y="1234842"/>
            <a:ext cx="5545598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solidFill>
                  <a:srgbClr val="234465"/>
                </a:solidFill>
                <a:cs typeface="Calibri"/>
              </a:rPr>
              <a:t>Django Project</a:t>
            </a:r>
            <a:r>
              <a:rPr lang="en-US" sz="3400" dirty="0">
                <a:cs typeface="Calibri"/>
              </a:rPr>
              <a:t>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collection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of configuration and apps</a:t>
            </a:r>
            <a:r>
              <a:rPr lang="en-US" sz="3200" dirty="0">
                <a:ea typeface="+mn-lt"/>
                <a:cs typeface="+mn-lt"/>
              </a:rPr>
              <a:t> for a particular website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cs typeface="Calibri"/>
              </a:rPr>
              <a:t>A project can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contain multiple apps</a:t>
            </a:r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App vs 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200" dirty="0"/>
              <a:t>The app is created in the </a:t>
            </a:r>
            <a:r>
              <a:rPr lang="en-US" sz="3200" b="1" dirty="0">
                <a:solidFill>
                  <a:schemeClr val="bg1"/>
                </a:solidFill>
              </a:rPr>
              <a:t>same directory</a:t>
            </a:r>
            <a:r>
              <a:rPr lang="en-US" sz="3200" dirty="0"/>
              <a:t> as the </a:t>
            </a:r>
            <a:r>
              <a:rPr lang="en-US" sz="3200" b="1" dirty="0">
                <a:solidFill>
                  <a:schemeClr val="bg1"/>
                </a:solidFill>
              </a:rPr>
              <a:t>manage.py</a:t>
            </a:r>
            <a:r>
              <a:rPr lang="en-US" sz="3200" dirty="0"/>
              <a:t> file</a:t>
            </a:r>
          </a:p>
          <a:p>
            <a:pPr marL="360045" indent="-360045">
              <a:buClr>
                <a:schemeClr val="tx1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terminal command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Move it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inside the project </a:t>
            </a:r>
            <a:r>
              <a:rPr lang="en-US" sz="3200" dirty="0">
                <a:ea typeface="+mn-lt"/>
                <a:cs typeface="+mn-lt"/>
              </a:rPr>
              <a:t>for 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better-structured</a:t>
            </a:r>
            <a:r>
              <a:rPr lang="en-US" sz="3200" dirty="0">
                <a:ea typeface="+mn-lt"/>
                <a:cs typeface="+mn-lt"/>
              </a:rPr>
              <a:t> project management</a:t>
            </a:r>
          </a:p>
          <a:p>
            <a:pPr marL="360045" indent="-36004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Django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automatically</a:t>
            </a:r>
            <a:r>
              <a:rPr lang="en-US" sz="3200" dirty="0">
                <a:ea typeface="+mn-lt"/>
                <a:cs typeface="+mn-lt"/>
              </a:rPr>
              <a:t> generates the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basic directory structure</a:t>
            </a:r>
            <a:r>
              <a:rPr lang="en-US" sz="3200" dirty="0">
                <a:ea typeface="+mn-lt"/>
                <a:cs typeface="+mn-lt"/>
              </a:rPr>
              <a:t> of an app</a:t>
            </a:r>
          </a:p>
          <a:p>
            <a:pPr marL="360045" indent="-360045">
              <a:buClr>
                <a:schemeClr val="tx1"/>
              </a:buClr>
            </a:pPr>
            <a:endParaRPr lang="en-US" sz="3350" dirty="0"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a Django App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48D9B3C-C8AC-4D58-BB03-B7020F53184F}"/>
              </a:ext>
            </a:extLst>
          </p:cNvPr>
          <p:cNvSpPr txBox="1">
            <a:spLocks/>
          </p:cNvSpPr>
          <p:nvPr/>
        </p:nvSpPr>
        <p:spPr>
          <a:xfrm>
            <a:off x="3439402" y="2960415"/>
            <a:ext cx="5810475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python manage.py </a:t>
            </a:r>
            <a:r>
              <a:rPr lang="en-US" sz="2350" dirty="0" err="1">
                <a:latin typeface="Consolas"/>
              </a:rPr>
              <a:t>startapp</a:t>
            </a:r>
            <a:r>
              <a:rPr lang="en-US" sz="2350" dirty="0">
                <a:latin typeface="Consolas"/>
              </a:rPr>
              <a:t>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Directory Structure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55D883D-DC07-443E-AB17-6E624937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1150" y="2025471"/>
            <a:ext cx="3324646" cy="39169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00D13F7-5614-4CAF-9888-6FFE73EFC26D}"/>
              </a:ext>
            </a:extLst>
          </p:cNvPr>
          <p:cNvSpPr txBox="1">
            <a:spLocks/>
          </p:cNvSpPr>
          <p:nvPr/>
        </p:nvSpPr>
        <p:spPr>
          <a:xfrm>
            <a:off x="190406" y="1210661"/>
            <a:ext cx="6661688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2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admin.py</a:t>
            </a:r>
            <a:endParaRPr lang="en-US" sz="37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>
                <a:ea typeface="+mn-lt"/>
                <a:cs typeface="+mn-lt"/>
              </a:rPr>
              <a:t>The admin page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models.py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>
                <a:ea typeface="+mn-lt"/>
                <a:cs typeface="+mn-lt"/>
              </a:rPr>
              <a:t>The models of the app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views.py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>
                <a:ea typeface="+mn-lt"/>
                <a:cs typeface="+mn-lt"/>
              </a:rPr>
              <a:t>The views of the app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migrations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>
                <a:ea typeface="+mn-lt"/>
                <a:cs typeface="+mn-lt"/>
              </a:rPr>
              <a:t>Command-line Utility for propagating changes in models</a:t>
            </a:r>
          </a:p>
        </p:txBody>
      </p:sp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dirty="0">
                <a:cs typeface="Calibri"/>
              </a:rPr>
              <a:t>To include an app in a project, add a reference to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its configuration class </a:t>
            </a:r>
            <a:r>
              <a:rPr lang="en-US" sz="3400" dirty="0">
                <a:cs typeface="Calibri"/>
              </a:rPr>
              <a:t>in the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INSTALLED_APPS </a:t>
            </a:r>
            <a:r>
              <a:rPr lang="en-US" sz="3400" dirty="0">
                <a:cs typeface="Calibri"/>
              </a:rPr>
              <a:t>setting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Including App in Django Project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49499-60D2-4CDF-8780-F12BEC0AB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591" y="2861656"/>
            <a:ext cx="7390390" cy="3052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Setting up a Database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17CAA-B802-4D03-91D3-ACC9E9327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41" y="1385091"/>
            <a:ext cx="2312918" cy="23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sz="3200" dirty="0">
                <a:cs typeface="Calibri"/>
              </a:rPr>
              <a:t>What is Django?</a:t>
            </a:r>
          </a:p>
          <a:p>
            <a:pPr marL="513715" indent="-513715"/>
            <a:r>
              <a:rPr lang="en-US" sz="3200" dirty="0">
                <a:cs typeface="Calibri"/>
              </a:rPr>
              <a:t>Creating a Django Project</a:t>
            </a:r>
          </a:p>
          <a:p>
            <a:pPr marL="513715" indent="-513715"/>
            <a:r>
              <a:rPr lang="en-US" sz="3200" dirty="0"/>
              <a:t>Creating a Django Application</a:t>
            </a:r>
          </a:p>
          <a:p>
            <a:pPr marL="513715" indent="-513715"/>
            <a:r>
              <a:rPr lang="en-US" sz="3200" dirty="0">
                <a:cs typeface="Calibri"/>
              </a:rPr>
              <a:t>Setting up a Database</a:t>
            </a:r>
          </a:p>
          <a:p>
            <a:pPr marL="513715" indent="-513715"/>
            <a:r>
              <a:rPr lang="en-US" sz="3200" dirty="0">
                <a:cs typeface="Calibri"/>
              </a:rPr>
              <a:t>Writing a Simple Task App</a:t>
            </a:r>
          </a:p>
          <a:p>
            <a:pPr marL="513715" indent="-513715"/>
            <a:r>
              <a:rPr lang="en-US" sz="3200" dirty="0">
                <a:cs typeface="Calibri"/>
              </a:rPr>
              <a:t>Django Admin</a:t>
            </a:r>
          </a:p>
          <a:p>
            <a:pPr marL="513715" indent="-513715"/>
            <a:r>
              <a:rPr lang="en-US" sz="3200" dirty="0">
                <a:cs typeface="Calibri"/>
              </a:rPr>
              <a:t>Creating a Simple Design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DAFC9-D13A-446D-B882-4FA484EA9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1E8CC-8645-4313-BC0F-76B59CBE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PostgreSQL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4E741-6FF0-4113-ACCF-5E032A2B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29" y="1140643"/>
            <a:ext cx="42529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23F94-1C4C-476F-AF23-7C180FA8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47" y="1140643"/>
            <a:ext cx="43651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5960C5-06EA-48B4-A3A2-830435140734}"/>
              </a:ext>
            </a:extLst>
          </p:cNvPr>
          <p:cNvSpPr/>
          <p:nvPr/>
        </p:nvSpPr>
        <p:spPr bwMode="auto">
          <a:xfrm>
            <a:off x="6617616" y="3271101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4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412B4-F207-45DD-B1B8-DC814C115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1FF83-DAFC-40EA-BA5C-0E853E1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BCDBD-FC69-48F5-8F71-06E73E3D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55" y="1121377"/>
            <a:ext cx="4711296" cy="538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FAA2E-DC70-4AE1-B659-120E7E12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633" y="1104316"/>
            <a:ext cx="3363025" cy="5380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C91818-DA17-45D3-9AE3-BE0B767A4F85}"/>
              </a:ext>
            </a:extLst>
          </p:cNvPr>
          <p:cNvSpPr/>
          <p:nvPr/>
        </p:nvSpPr>
        <p:spPr bwMode="auto">
          <a:xfrm>
            <a:off x="7126515" y="3429000"/>
            <a:ext cx="546754" cy="4171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8E6073-2462-46DC-9E0F-3D76BA357AF7}"/>
              </a:ext>
            </a:extLst>
          </p:cNvPr>
          <p:cNvSpPr/>
          <p:nvPr/>
        </p:nvSpPr>
        <p:spPr bwMode="auto">
          <a:xfrm>
            <a:off x="7324139" y="1993569"/>
            <a:ext cx="2253006" cy="839574"/>
          </a:xfrm>
          <a:prstGeom prst="wedgeRoundRectCallout">
            <a:avLst>
              <a:gd name="adj1" fmla="val -18327"/>
              <a:gd name="adj2" fmla="val -67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Database's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1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up PostgreSQL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53440D0-3912-44B7-9ED0-5039EE310C03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5A47386-F067-450B-9387-AF723AAF9546}"/>
              </a:ext>
            </a:extLst>
          </p:cNvPr>
          <p:cNvSpPr txBox="1">
            <a:spLocks/>
          </p:cNvSpPr>
          <p:nvPr/>
        </p:nvSpPr>
        <p:spPr>
          <a:xfrm>
            <a:off x="342901" y="1134000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configure our project to work with </a:t>
            </a:r>
            <a:r>
              <a:rPr lang="en-US" sz="3200" b="1" dirty="0">
                <a:solidFill>
                  <a:schemeClr val="bg1"/>
                </a:solidFill>
              </a:rPr>
              <a:t>PostgreSQL</a:t>
            </a:r>
            <a:r>
              <a:rPr lang="en-US" sz="3200" dirty="0"/>
              <a:t>, we need to set it up in the </a:t>
            </a:r>
            <a:r>
              <a:rPr lang="en-US" sz="3200" b="1" dirty="0">
                <a:solidFill>
                  <a:schemeClr val="bg1"/>
                </a:solidFill>
              </a:rPr>
              <a:t>settings.py</a:t>
            </a:r>
            <a:r>
              <a:rPr lang="en-US" sz="3200" dirty="0"/>
              <a:t> file</a:t>
            </a:r>
            <a:endParaRPr lang="bg-BG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3C9FDA-F8B8-4B7D-AFD7-78761AFD0225}"/>
              </a:ext>
            </a:extLst>
          </p:cNvPr>
          <p:cNvSpPr txBox="1">
            <a:spLocks/>
          </p:cNvSpPr>
          <p:nvPr/>
        </p:nvSpPr>
        <p:spPr>
          <a:xfrm>
            <a:off x="1984232" y="2647671"/>
            <a:ext cx="8223535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  <a:latin typeface="Consolas"/>
              </a:rPr>
              <a:t>DATABASES</a:t>
            </a:r>
            <a:r>
              <a:rPr lang="en-US" sz="2200" dirty="0">
                <a:latin typeface="Consolas"/>
              </a:rPr>
              <a:t> = {</a:t>
            </a:r>
          </a:p>
          <a:p>
            <a:r>
              <a:rPr lang="en-US" sz="2200" dirty="0">
                <a:latin typeface="Consolas"/>
              </a:rPr>
              <a:t>    'default': {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ENGINE</a:t>
            </a:r>
            <a:r>
              <a:rPr lang="en-US" sz="2200" dirty="0">
                <a:latin typeface="Consolas"/>
              </a:rPr>
              <a:t>': '</a:t>
            </a:r>
            <a:r>
              <a:rPr lang="en-US" sz="2200" dirty="0" err="1">
                <a:latin typeface="Consolas"/>
              </a:rPr>
              <a:t>django.db.backends.postgresql</a:t>
            </a:r>
            <a:r>
              <a:rPr lang="en-US" sz="2200" dirty="0">
                <a:latin typeface="Consolas"/>
              </a:rPr>
              <a:t>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': '</a:t>
            </a:r>
            <a:r>
              <a:rPr lang="en-US" sz="2200" dirty="0" err="1">
                <a:latin typeface="Consolas"/>
              </a:rPr>
              <a:t>testdb</a:t>
            </a:r>
            <a:r>
              <a:rPr lang="en-US" sz="2200" dirty="0">
                <a:latin typeface="Consolas"/>
              </a:rPr>
              <a:t>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USER</a:t>
            </a:r>
            <a:r>
              <a:rPr lang="en-US" sz="2200" dirty="0">
                <a:latin typeface="Consolas"/>
              </a:rPr>
              <a:t>': '</a:t>
            </a:r>
            <a:r>
              <a:rPr lang="en-US" sz="2200" dirty="0" err="1">
                <a:latin typeface="Consolas"/>
              </a:rPr>
              <a:t>postgres</a:t>
            </a:r>
            <a:r>
              <a:rPr lang="en-US" sz="2200" dirty="0">
                <a:latin typeface="Consolas"/>
              </a:rPr>
              <a:t>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PASSWORD</a:t>
            </a:r>
            <a:r>
              <a:rPr lang="en-US" sz="2200" dirty="0">
                <a:latin typeface="Consolas"/>
              </a:rPr>
              <a:t>': '</a:t>
            </a:r>
            <a:r>
              <a:rPr lang="en-US" sz="2200" dirty="0" err="1">
                <a:latin typeface="Consolas"/>
              </a:rPr>
              <a:t>postgres</a:t>
            </a:r>
            <a:r>
              <a:rPr lang="en-US" sz="2200" dirty="0">
                <a:latin typeface="Consolas"/>
              </a:rPr>
              <a:t>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HOST</a:t>
            </a:r>
            <a:r>
              <a:rPr lang="en-US" sz="2200" dirty="0">
                <a:latin typeface="Consolas"/>
              </a:rPr>
              <a:t>': '127.0.0.1',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PORT</a:t>
            </a:r>
            <a:r>
              <a:rPr lang="en-US" sz="2200" dirty="0">
                <a:latin typeface="Consolas"/>
              </a:rPr>
              <a:t>': '5432'</a:t>
            </a:r>
          </a:p>
          <a:p>
            <a:r>
              <a:rPr lang="en-US" sz="2200" dirty="0">
                <a:latin typeface="Consolas"/>
              </a:rPr>
              <a:t>    }</a:t>
            </a:r>
          </a:p>
          <a:p>
            <a:r>
              <a:rPr lang="en-US" sz="2200" dirty="0">
                <a:latin typeface="Consolas"/>
              </a:rPr>
              <a:t>}</a:t>
            </a:r>
            <a:endParaRPr lang="en-US" sz="22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2197579-D586-4BC2-978B-467BFFC85100}"/>
              </a:ext>
            </a:extLst>
          </p:cNvPr>
          <p:cNvSpPr/>
          <p:nvPr/>
        </p:nvSpPr>
        <p:spPr bwMode="auto">
          <a:xfrm>
            <a:off x="418290" y="3705156"/>
            <a:ext cx="2569300" cy="926183"/>
          </a:xfrm>
          <a:prstGeom prst="wedgeRoundRectCallout">
            <a:avLst>
              <a:gd name="adj1" fmla="val 55738"/>
              <a:gd name="adj2" fmla="val -171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138A9D42-93AD-4768-874A-C94E561D7620}"/>
              </a:ext>
            </a:extLst>
          </p:cNvPr>
          <p:cNvSpPr/>
          <p:nvPr/>
        </p:nvSpPr>
        <p:spPr bwMode="auto">
          <a:xfrm>
            <a:off x="8355781" y="2390546"/>
            <a:ext cx="2582945" cy="669303"/>
          </a:xfrm>
          <a:prstGeom prst="wedgeRoundRectCallout">
            <a:avLst>
              <a:gd name="adj1" fmla="val -25710"/>
              <a:gd name="adj2" fmla="val 75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PostgreSQL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8B786FB-B837-4D04-91EF-B6A1C3C3D527}"/>
              </a:ext>
            </a:extLst>
          </p:cNvPr>
          <p:cNvSpPr/>
          <p:nvPr/>
        </p:nvSpPr>
        <p:spPr bwMode="auto">
          <a:xfrm>
            <a:off x="8043595" y="4409229"/>
            <a:ext cx="2791069" cy="926183"/>
          </a:xfrm>
          <a:prstGeom prst="wedgeRoundRectCallout">
            <a:avLst>
              <a:gd name="adj1" fmla="val -56286"/>
              <a:gd name="adj2" fmla="val -188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user credentials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Writing a Simple Task App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A6C57-86E2-45F0-9FD7-DB7790255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1219084"/>
            <a:ext cx="2925000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270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Models store your </a:t>
            </a:r>
            <a:r>
              <a:rPr lang="en-US" b="1" dirty="0">
                <a:solidFill>
                  <a:schemeClr val="bg1"/>
                </a:solidFill>
              </a:rPr>
              <a:t>application's 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essential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of the stored data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Generally, each model maps to a single </a:t>
            </a:r>
            <a:r>
              <a:rPr lang="en-US" b="1" dirty="0">
                <a:solidFill>
                  <a:schemeClr val="bg1"/>
                </a:solidFill>
              </a:rPr>
              <a:t>database table</a:t>
            </a:r>
          </a:p>
          <a:p>
            <a:r>
              <a:rPr lang="en-US" dirty="0"/>
              <a:t>Each model is a Python class that subclasses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django.db.models.Model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Each attribute of the model represents a </a:t>
            </a:r>
            <a:r>
              <a:rPr lang="en-US" b="1" dirty="0">
                <a:solidFill>
                  <a:schemeClr val="bg1"/>
                </a:solidFill>
              </a:rPr>
              <a:t>database field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Adding a Model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53440D0-3912-44B7-9ED0-5039EE310C03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5A47386-F067-450B-9387-AF723AAF9546}"/>
              </a:ext>
            </a:extLst>
          </p:cNvPr>
          <p:cNvSpPr txBox="1">
            <a:spLocks/>
          </p:cNvSpPr>
          <p:nvPr/>
        </p:nvSpPr>
        <p:spPr>
          <a:xfrm>
            <a:off x="342901" y="1134000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3200" dirty="0"/>
              <a:t>Е</a:t>
            </a:r>
            <a:r>
              <a:rPr lang="en-US" sz="3200" dirty="0"/>
              <a:t>ach application have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models.py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file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In there all </a:t>
            </a:r>
            <a:r>
              <a:rPr lang="en-US" sz="3200" b="1" dirty="0">
                <a:solidFill>
                  <a:schemeClr val="bg1"/>
                </a:solidFill>
              </a:rPr>
              <a:t>models</a:t>
            </a:r>
            <a:r>
              <a:rPr lang="en-US" sz="3200" dirty="0"/>
              <a:t> that will be used in the </a:t>
            </a:r>
            <a:r>
              <a:rPr lang="en-US" sz="3200" b="1" dirty="0">
                <a:solidFill>
                  <a:schemeClr val="bg1"/>
                </a:solidFill>
              </a:rPr>
              <a:t>application </a:t>
            </a:r>
            <a:r>
              <a:rPr lang="en-US" sz="3200" dirty="0"/>
              <a:t>should be created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8959D5-AD89-4249-80A8-F0B2DD846810}"/>
              </a:ext>
            </a:extLst>
          </p:cNvPr>
          <p:cNvSpPr txBox="1">
            <a:spLocks/>
          </p:cNvSpPr>
          <p:nvPr/>
        </p:nvSpPr>
        <p:spPr>
          <a:xfrm>
            <a:off x="1798203" y="3479630"/>
            <a:ext cx="8595593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/>
              </a:rPr>
              <a:t>from </a:t>
            </a:r>
            <a:r>
              <a:rPr lang="en-US" sz="2400" dirty="0" err="1">
                <a:latin typeface="Consolas"/>
              </a:rPr>
              <a:t>django.db</a:t>
            </a:r>
            <a:r>
              <a:rPr lang="en-US" sz="2400" dirty="0">
                <a:latin typeface="Consolas"/>
              </a:rPr>
              <a:t> import models</a:t>
            </a:r>
          </a:p>
          <a:p>
            <a:endParaRPr lang="en-US" sz="2400" dirty="0">
              <a:latin typeface="Consolas"/>
            </a:endParaRPr>
          </a:p>
          <a:p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</a:rPr>
              <a:t>class Task(</a:t>
            </a:r>
            <a:r>
              <a:rPr lang="en-US" sz="2400" dirty="0" err="1">
                <a:latin typeface="Consolas"/>
              </a:rPr>
              <a:t>models.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Model</a:t>
            </a:r>
            <a:r>
              <a:rPr lang="en-US" sz="2400" dirty="0">
                <a:latin typeface="Consolas"/>
              </a:rPr>
              <a:t>):</a:t>
            </a: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task_title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</a:t>
            </a:r>
            <a:r>
              <a:rPr lang="en-US" sz="2400" dirty="0" err="1">
                <a:latin typeface="Consolas"/>
              </a:rPr>
              <a:t>models.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CharField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max_length</a:t>
            </a:r>
            <a:r>
              <a:rPr lang="en-US" sz="2400" dirty="0">
                <a:latin typeface="Consolas"/>
              </a:rPr>
              <a:t>=50)</a:t>
            </a: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task_text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</a:t>
            </a:r>
            <a:r>
              <a:rPr lang="en-US" sz="2400" dirty="0" err="1">
                <a:latin typeface="Consolas"/>
              </a:rPr>
              <a:t>models.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TextField</a:t>
            </a:r>
            <a:r>
              <a:rPr lang="en-US" sz="2400" dirty="0">
                <a:latin typeface="Consolas"/>
              </a:rPr>
              <a:t>()</a:t>
            </a:r>
            <a:endParaRPr lang="en-US" sz="2400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B1786D4-C881-470C-B12F-D0BFA90B991A}"/>
              </a:ext>
            </a:extLst>
          </p:cNvPr>
          <p:cNvSpPr/>
          <p:nvPr/>
        </p:nvSpPr>
        <p:spPr bwMode="auto">
          <a:xfrm>
            <a:off x="706778" y="4099250"/>
            <a:ext cx="2496123" cy="584308"/>
          </a:xfrm>
          <a:prstGeom prst="wedgeRoundRectCallout">
            <a:avLst>
              <a:gd name="adj1" fmla="val 54929"/>
              <a:gd name="adj2" fmla="val 40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2936377-CCB0-43EA-B212-3421C94AC6A8}"/>
              </a:ext>
            </a:extLst>
          </p:cNvPr>
          <p:cNvSpPr/>
          <p:nvPr/>
        </p:nvSpPr>
        <p:spPr bwMode="auto">
          <a:xfrm>
            <a:off x="570048" y="5927337"/>
            <a:ext cx="1839141" cy="584308"/>
          </a:xfrm>
          <a:prstGeom prst="wedgeRoundRectCallout">
            <a:avLst>
              <a:gd name="adj1" fmla="val 29047"/>
              <a:gd name="adj2" fmla="val -71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F2100BE-A8EC-414E-97F7-0F77F8646823}"/>
              </a:ext>
            </a:extLst>
          </p:cNvPr>
          <p:cNvSpPr txBox="1">
            <a:spLocks/>
          </p:cNvSpPr>
          <p:nvPr/>
        </p:nvSpPr>
        <p:spPr>
          <a:xfrm>
            <a:off x="1798202" y="2913410"/>
            <a:ext cx="8595593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task/models.py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2C548FC-3046-45A3-85F0-16170429691A}"/>
              </a:ext>
            </a:extLst>
          </p:cNvPr>
          <p:cNvSpPr/>
          <p:nvPr/>
        </p:nvSpPr>
        <p:spPr bwMode="auto">
          <a:xfrm>
            <a:off x="6626626" y="4210808"/>
            <a:ext cx="2218717" cy="584308"/>
          </a:xfrm>
          <a:prstGeom prst="wedgeRoundRectCallout">
            <a:avLst>
              <a:gd name="adj1" fmla="val -25032"/>
              <a:gd name="adj2" fmla="val 79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Types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41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7DFB-6FF6-4B9C-828F-ACD5DDDA1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models to create a </a:t>
            </a:r>
            <a:r>
              <a:rPr lang="en-US" b="1" dirty="0">
                <a:solidFill>
                  <a:schemeClr val="bg1"/>
                </a:solidFill>
              </a:rPr>
              <a:t>database schema </a:t>
            </a:r>
            <a:r>
              <a:rPr lang="en-US" dirty="0"/>
              <a:t>for the app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migrations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upgrade your database </a:t>
            </a:r>
            <a:r>
              <a:rPr lang="en-US" dirty="0"/>
              <a:t>live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First, </a:t>
            </a:r>
            <a:r>
              <a:rPr lang="en-US" b="1" dirty="0">
                <a:solidFill>
                  <a:schemeClr val="bg1"/>
                </a:solidFill>
              </a:rPr>
              <a:t>create migrations </a:t>
            </a:r>
            <a:r>
              <a:rPr lang="en-US" dirty="0"/>
              <a:t>for the added model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Next, </a:t>
            </a:r>
            <a:r>
              <a:rPr lang="en-US" b="1" dirty="0">
                <a:solidFill>
                  <a:schemeClr val="bg1"/>
                </a:solidFill>
              </a:rPr>
              <a:t>apply those changes </a:t>
            </a:r>
            <a:r>
              <a:rPr lang="en-US" dirty="0"/>
              <a:t>to the database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5FF461-83E9-42EF-818C-DA3CADDD8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A2C-8607-4D03-A651-335BC230E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06599" y="3388797"/>
            <a:ext cx="5578802" cy="587891"/>
          </a:xfrm>
        </p:spPr>
        <p:txBody>
          <a:bodyPr/>
          <a:lstStyle/>
          <a:p>
            <a:pPr algn="ctr"/>
            <a:r>
              <a:rPr lang="en-US" dirty="0"/>
              <a:t>python manage.py </a:t>
            </a:r>
            <a:r>
              <a:rPr lang="en-US" dirty="0" err="1"/>
              <a:t>makemigrations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CCE3C-EDAB-4E9F-B8A0-ADFDDFC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Models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944936C-B40F-4119-9532-AEC7D7AA5BA3}"/>
              </a:ext>
            </a:extLst>
          </p:cNvPr>
          <p:cNvSpPr txBox="1">
            <a:spLocks/>
          </p:cNvSpPr>
          <p:nvPr/>
        </p:nvSpPr>
        <p:spPr>
          <a:xfrm>
            <a:off x="3306599" y="4779077"/>
            <a:ext cx="5578802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python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54990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dirty="0"/>
              <a:t> file contains view functions/ classes</a:t>
            </a:r>
            <a:endParaRPr lang="bg-BG" dirty="0"/>
          </a:p>
          <a:p>
            <a:r>
              <a:rPr lang="en-US" dirty="0"/>
              <a:t>Each view takes a </a:t>
            </a:r>
            <a:r>
              <a:rPr lang="en-US" b="1" dirty="0">
                <a:solidFill>
                  <a:schemeClr val="bg1"/>
                </a:solidFill>
              </a:rPr>
              <a:t>Web request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Web response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Implements the </a:t>
            </a:r>
            <a:r>
              <a:rPr lang="en-US" b="1" dirty="0">
                <a:solidFill>
                  <a:schemeClr val="bg1"/>
                </a:solidFill>
              </a:rPr>
              <a:t>main logic </a:t>
            </a:r>
            <a:r>
              <a:rPr lang="en-US" dirty="0"/>
              <a:t>that needs to happen when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reached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functions are usually related to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that is being reached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51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35A98-2E76-4691-9E47-643AB80DF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7C0C2-BBD6-473A-A36E-F7050CF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View Example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1FDA9C9-9DEF-47B0-96F2-2778B3F99597}"/>
              </a:ext>
            </a:extLst>
          </p:cNvPr>
          <p:cNvSpPr txBox="1">
            <a:spLocks/>
          </p:cNvSpPr>
          <p:nvPr/>
        </p:nvSpPr>
        <p:spPr>
          <a:xfrm>
            <a:off x="1594373" y="1837152"/>
            <a:ext cx="9003254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import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/>
          </a:p>
          <a:p>
            <a:r>
              <a:rPr lang="en-US" sz="2200" dirty="0"/>
              <a:t>from </a:t>
            </a:r>
            <a:r>
              <a:rPr lang="en-US" sz="2200" dirty="0" err="1"/>
              <a:t>task.models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import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Task</a:t>
            </a:r>
          </a:p>
          <a:p>
            <a:endParaRPr lang="en-US" sz="2200" dirty="0"/>
          </a:p>
          <a:p>
            <a:r>
              <a:rPr lang="en-US" sz="2200" dirty="0"/>
              <a:t>def index(request):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tasks_list</a:t>
            </a:r>
            <a:r>
              <a:rPr lang="en-US" sz="2200" dirty="0"/>
              <a:t> = </a:t>
            </a:r>
            <a:r>
              <a:rPr lang="en-US" sz="2200" dirty="0" err="1">
                <a:solidFill>
                  <a:schemeClr val="bg1"/>
                </a:solidFill>
              </a:rPr>
              <a:t>Task</a:t>
            </a:r>
            <a:r>
              <a:rPr lang="en-US" sz="2200" dirty="0" err="1"/>
              <a:t>.</a:t>
            </a:r>
            <a:r>
              <a:rPr lang="en-US" sz="2200" dirty="0" err="1">
                <a:solidFill>
                  <a:schemeClr val="bg1"/>
                </a:solidFill>
              </a:rPr>
              <a:t>objects</a:t>
            </a:r>
            <a:r>
              <a:rPr lang="en-US" sz="2200" dirty="0" err="1"/>
              <a:t>.</a:t>
            </a:r>
            <a:r>
              <a:rPr lang="en-US" sz="2200" dirty="0" err="1">
                <a:solidFill>
                  <a:schemeClr val="bg1"/>
                </a:solidFill>
              </a:rPr>
              <a:t>all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</a:p>
          <a:p>
            <a:r>
              <a:rPr lang="en-US" sz="2200" dirty="0"/>
              <a:t>    output = "; ".join(f"{</a:t>
            </a:r>
            <a:r>
              <a:rPr lang="en-US" sz="2200" dirty="0" err="1"/>
              <a:t>t.task_title</a:t>
            </a:r>
            <a:r>
              <a:rPr lang="en-US" sz="2200" dirty="0"/>
              <a:t>}: {</a:t>
            </a:r>
            <a:r>
              <a:rPr lang="en-US" sz="2200" dirty="0" err="1"/>
              <a:t>t.task_text</a:t>
            </a:r>
            <a:r>
              <a:rPr lang="en-US" sz="2200" dirty="0"/>
              <a:t>}"</a:t>
            </a:r>
          </a:p>
          <a:p>
            <a:r>
              <a:rPr lang="en-US" sz="2200" dirty="0"/>
              <a:t>                       for t in </a:t>
            </a:r>
            <a:r>
              <a:rPr lang="en-US" sz="2200" dirty="0" err="1"/>
              <a:t>tasks_list</a:t>
            </a:r>
            <a:r>
              <a:rPr lang="en-US" sz="2200" dirty="0"/>
              <a:t>)</a:t>
            </a:r>
          </a:p>
          <a:p>
            <a:r>
              <a:rPr lang="en-US" sz="2200" dirty="0"/>
              <a:t>    if not output:</a:t>
            </a:r>
          </a:p>
          <a:p>
            <a:r>
              <a:rPr lang="en-US" sz="2200" dirty="0"/>
              <a:t>        output = "There are no created tasks!"</a:t>
            </a:r>
          </a:p>
          <a:p>
            <a:endParaRPr lang="en-US" sz="2200" dirty="0"/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(output)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6EF8E8B-C5C3-44D2-82B9-B885E0A79E27}"/>
              </a:ext>
            </a:extLst>
          </p:cNvPr>
          <p:cNvSpPr txBox="1">
            <a:spLocks/>
          </p:cNvSpPr>
          <p:nvPr/>
        </p:nvSpPr>
        <p:spPr>
          <a:xfrm>
            <a:off x="1594373" y="1279911"/>
            <a:ext cx="9003254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task/views.py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2C41BE3-A5CB-4B82-AE62-ED8F96B88873}"/>
              </a:ext>
            </a:extLst>
          </p:cNvPr>
          <p:cNvSpPr/>
          <p:nvPr/>
        </p:nvSpPr>
        <p:spPr bwMode="auto">
          <a:xfrm>
            <a:off x="7256833" y="2394393"/>
            <a:ext cx="2577831" cy="895349"/>
          </a:xfrm>
          <a:prstGeom prst="wedgeRoundRectCallout">
            <a:avLst>
              <a:gd name="adj1" fmla="val -54432"/>
              <a:gd name="adj2" fmla="val 39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all Task objects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4BADE0E-895B-45BB-9BD5-14ABB7B84BFB}"/>
              </a:ext>
            </a:extLst>
          </p:cNvPr>
          <p:cNvSpPr/>
          <p:nvPr/>
        </p:nvSpPr>
        <p:spPr bwMode="auto">
          <a:xfrm>
            <a:off x="596176" y="6053237"/>
            <a:ext cx="4218563" cy="557241"/>
          </a:xfrm>
          <a:prstGeom prst="wedgeRoundRectCallout">
            <a:avLst>
              <a:gd name="adj1" fmla="val 27672"/>
              <a:gd name="adj2" fmla="val -74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the desired 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8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2551-B46A-4501-B4F6-B8EEFCEDF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044" y="1121143"/>
            <a:ext cx="10129234" cy="5546589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 you configure what function or logic should be executed when accessing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endParaRPr lang="en-US" dirty="0"/>
          </a:p>
          <a:p>
            <a:r>
              <a:rPr lang="en-US" dirty="0"/>
              <a:t>Usually, </a:t>
            </a:r>
            <a:r>
              <a:rPr lang="en-US" b="1" dirty="0">
                <a:solidFill>
                  <a:schemeClr val="bg1"/>
                </a:solidFill>
              </a:rPr>
              <a:t>every app </a:t>
            </a:r>
            <a:r>
              <a:rPr lang="en-US" dirty="0"/>
              <a:t>should have its own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BA8AA-573E-492D-8C00-A1C4883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app/urls.py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A69255-F8B9-47FF-81A2-EF749FD367D8}"/>
              </a:ext>
            </a:extLst>
          </p:cNvPr>
          <p:cNvSpPr txBox="1">
            <a:spLocks/>
          </p:cNvSpPr>
          <p:nvPr/>
        </p:nvSpPr>
        <p:spPr>
          <a:xfrm>
            <a:off x="2798748" y="3657781"/>
            <a:ext cx="6594503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</a:p>
          <a:p>
            <a:r>
              <a:rPr lang="en-US" sz="2200" dirty="0"/>
              <a:t>from {</a:t>
            </a:r>
            <a:r>
              <a:rPr lang="en-US" sz="2200" dirty="0" err="1"/>
              <a:t>app_name</a:t>
            </a:r>
            <a:r>
              <a:rPr lang="en-US" sz="2200" dirty="0"/>
              <a:t>} import </a:t>
            </a:r>
            <a:r>
              <a:rPr lang="en-US" sz="2200" dirty="0">
                <a:solidFill>
                  <a:schemeClr val="bg1"/>
                </a:solidFill>
              </a:rPr>
              <a:t>views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path('', </a:t>
            </a:r>
            <a:r>
              <a:rPr lang="en-US" sz="2200" dirty="0" err="1">
                <a:solidFill>
                  <a:schemeClr val="bg1"/>
                </a:solidFill>
              </a:rPr>
              <a:t>views.index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DCFC5C2-CF4A-44C7-AAB8-B1037310CA68}"/>
              </a:ext>
            </a:extLst>
          </p:cNvPr>
          <p:cNvSpPr/>
          <p:nvPr/>
        </p:nvSpPr>
        <p:spPr bwMode="auto">
          <a:xfrm>
            <a:off x="3418259" y="5850739"/>
            <a:ext cx="1193501" cy="566772"/>
          </a:xfrm>
          <a:prstGeom prst="wedgeRoundRectCallout">
            <a:avLst>
              <a:gd name="adj1" fmla="val 32533"/>
              <a:gd name="adj2" fmla="val -62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4A40CE8-0BC3-46E2-ABC4-EAC728E1EE47}"/>
              </a:ext>
            </a:extLst>
          </p:cNvPr>
          <p:cNvSpPr/>
          <p:nvPr/>
        </p:nvSpPr>
        <p:spPr bwMode="auto">
          <a:xfrm>
            <a:off x="6095999" y="5881400"/>
            <a:ext cx="1557830" cy="566772"/>
          </a:xfrm>
          <a:prstGeom prst="wedgeRoundRectCallout">
            <a:avLst>
              <a:gd name="adj1" fmla="val -35533"/>
              <a:gd name="adj2" fmla="val -69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09CB6C7-9DCF-43F1-A557-80F13D8B1AFD}"/>
              </a:ext>
            </a:extLst>
          </p:cNvPr>
          <p:cNvSpPr txBox="1">
            <a:spLocks/>
          </p:cNvSpPr>
          <p:nvPr/>
        </p:nvSpPr>
        <p:spPr>
          <a:xfrm>
            <a:off x="2798748" y="3100540"/>
            <a:ext cx="6594503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task/url.py</a:t>
            </a:r>
          </a:p>
        </p:txBody>
      </p:sp>
    </p:spTree>
    <p:extLst>
      <p:ext uri="{BB962C8B-B14F-4D97-AF65-F5344CB8AC3E}">
        <p14:creationId xmlns:p14="http://schemas.microsoft.com/office/powerpoint/2010/main" val="24760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2551-B46A-4501-B4F6-B8EEFCEDF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044" y="1121143"/>
            <a:ext cx="10129234" cy="5546589"/>
          </a:xfrm>
        </p:spPr>
        <p:txBody>
          <a:bodyPr/>
          <a:lstStyle/>
          <a:p>
            <a:r>
              <a:rPr lang="en-US" dirty="0"/>
              <a:t>The created url.py file should be </a:t>
            </a:r>
            <a:r>
              <a:rPr lang="en-US" b="1" dirty="0">
                <a:solidFill>
                  <a:schemeClr val="bg1"/>
                </a:solidFill>
              </a:rPr>
              <a:t>pointed in the project's urls.py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include() </a:t>
            </a:r>
            <a:r>
              <a:rPr lang="en-US" dirty="0"/>
              <a:t>function and insert it in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urlpatterns</a:t>
            </a:r>
            <a:r>
              <a:rPr lang="en-US" dirty="0"/>
              <a:t>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BA8AA-573E-492D-8C00-A1C4883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project/urls.py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A69255-F8B9-47FF-81A2-EF749FD367D8}"/>
              </a:ext>
            </a:extLst>
          </p:cNvPr>
          <p:cNvSpPr txBox="1">
            <a:spLocks/>
          </p:cNvSpPr>
          <p:nvPr/>
        </p:nvSpPr>
        <p:spPr>
          <a:xfrm>
            <a:off x="3100305" y="4125183"/>
            <a:ext cx="6594503" cy="2496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django.contrib</a:t>
            </a:r>
            <a:r>
              <a:rPr lang="en-US" sz="2200" dirty="0"/>
              <a:t> import admin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</a:p>
          <a:p>
            <a:endParaRPr lang="en-US" sz="10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path('admin/', </a:t>
            </a:r>
            <a:r>
              <a:rPr lang="en-US" sz="2200" dirty="0" err="1"/>
              <a:t>admin.site.urls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('',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  <a:r>
              <a:rPr lang="en-US" sz="2200" dirty="0"/>
              <a:t>('</a:t>
            </a:r>
            <a:r>
              <a:rPr lang="en-US" sz="2200" dirty="0" err="1"/>
              <a:t>task.urls</a:t>
            </a:r>
            <a:r>
              <a:rPr lang="en-US" sz="2200" dirty="0"/>
              <a:t>'))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A59A61-2E01-419E-BA48-2915C307DF72}"/>
              </a:ext>
            </a:extLst>
          </p:cNvPr>
          <p:cNvSpPr txBox="1">
            <a:spLocks/>
          </p:cNvSpPr>
          <p:nvPr/>
        </p:nvSpPr>
        <p:spPr>
          <a:xfrm>
            <a:off x="3100305" y="3567942"/>
            <a:ext cx="6594503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mysite/url.py</a:t>
            </a:r>
          </a:p>
        </p:txBody>
      </p:sp>
    </p:spTree>
    <p:extLst>
      <p:ext uri="{BB962C8B-B14F-4D97-AF65-F5344CB8AC3E}">
        <p14:creationId xmlns:p14="http://schemas.microsoft.com/office/powerpoint/2010/main" val="2796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Verify it is working by starting the development server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URL Example</a:t>
            </a:r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2D5051-78AB-4825-8731-0C01C0C7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687" y="2461089"/>
            <a:ext cx="6690625" cy="3031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3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Django Admin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00F6B97-5859-40C8-9F49-77A21C58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21" y="1728163"/>
            <a:ext cx="2320558" cy="193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0D60-F0D9-416F-8ECF-38E3320D6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Django Admin is an automatic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admin interface</a:t>
            </a:r>
          </a:p>
          <a:p>
            <a:r>
              <a:rPr lang="en-US" dirty="0">
                <a:latin typeface="+mj-lt"/>
              </a:rPr>
              <a:t>It reads data from your models to provide interface where staff or clients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manage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the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content</a:t>
            </a:r>
            <a:r>
              <a:rPr lang="en-US" dirty="0">
                <a:latin typeface="+mj-lt"/>
              </a:rPr>
              <a:t> of the application</a:t>
            </a:r>
          </a:p>
          <a:p>
            <a:r>
              <a:rPr lang="en-US" dirty="0">
                <a:latin typeface="+mj-lt"/>
              </a:rPr>
              <a:t>The admin is enabled in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default</a:t>
            </a:r>
            <a:r>
              <a:rPr lang="en-US" dirty="0">
                <a:latin typeface="+mj-lt"/>
              </a:rPr>
              <a:t> project template</a:t>
            </a:r>
            <a:endParaRPr lang="bg-BG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C4EF7-42B9-4B0F-97C3-0369A6FC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79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5FD5-8AD2-492C-8CA4-AB66E0DC2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access the Django Admin, you need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superuser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create a superuser</a:t>
            </a:r>
            <a:r>
              <a:rPr lang="en-US" dirty="0"/>
              <a:t>, run the following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creation, </a:t>
            </a:r>
            <a:r>
              <a:rPr lang="en-US" b="1" dirty="0">
                <a:solidFill>
                  <a:schemeClr val="bg1"/>
                </a:solidFill>
              </a:rPr>
              <a:t>start the server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navigate to the admin site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8B44C3-C26D-40F0-99C8-FD6618ACE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6CB53-5F6C-4A68-995C-D2B926658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93648" y="2622308"/>
            <a:ext cx="5804704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createsuperuser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164B1-B534-4A00-A26C-37AA8BE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Django Admin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C540D-8888-4331-BF64-BD9A4B175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7904" y="4048750"/>
            <a:ext cx="6236192" cy="245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5A3BB0-033A-4DEE-B439-77C37FF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6E5B7-1D5F-4DF2-840C-C03556504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see the data in Django Admin, 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 all the models in a special file in the 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admin.py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791105-4E18-4894-93E7-84FC7650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App Modifiable in the Admin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F5F23-D2F6-47BB-A7A4-A93085D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3459" y="3172468"/>
            <a:ext cx="8484296" cy="3033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84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1819D-8B5F-4F6C-AC23-66AC41B8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AD20-3A9A-4627-B8C3-E5BDB8E9F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Easily</a:t>
            </a:r>
            <a:r>
              <a:rPr lang="en-US" b="1" dirty="0">
                <a:solidFill>
                  <a:schemeClr val="bg1"/>
                </a:solidFill>
              </a:rPr>
              <a:t> manage</a:t>
            </a:r>
            <a:r>
              <a:rPr lang="en-US" dirty="0"/>
              <a:t> (create, update, delete) the data stored in the database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BC9D3-831C-4686-9727-0F2ABFDF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Benefits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5E06-D181-4DEF-BBC0-079E04083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9711" y="2488136"/>
            <a:ext cx="6552578" cy="3747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2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1819D-8B5F-4F6C-AC23-66AC41B8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AD20-3A9A-4627-B8C3-E5BDB8E9F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form is </a:t>
            </a:r>
            <a:r>
              <a:rPr lang="en-US" b="1" dirty="0">
                <a:solidFill>
                  <a:schemeClr val="bg1"/>
                </a:solidFill>
              </a:rPr>
              <a:t>automatically generated </a:t>
            </a:r>
            <a:r>
              <a:rPr lang="en-US" dirty="0"/>
              <a:t>from the models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BC9D3-831C-4686-9727-0F2ABFDF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Benefits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5E06-D181-4DEF-BBC0-079E04083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9651" y="2317455"/>
            <a:ext cx="7732698" cy="3723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3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1819D-8B5F-4F6C-AC23-66AC41B8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AD20-3A9A-4627-B8C3-E5BDB8E9F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adding tasks</a:t>
            </a:r>
            <a:r>
              <a:rPr lang="en-US" dirty="0"/>
              <a:t>, they are </a:t>
            </a:r>
            <a:r>
              <a:rPr lang="en-US" b="1" dirty="0">
                <a:solidFill>
                  <a:schemeClr val="bg1"/>
                </a:solidFill>
              </a:rPr>
              <a:t>returned as response</a:t>
            </a:r>
            <a:r>
              <a:rPr lang="en-US" dirty="0"/>
              <a:t> in the desired Web page (using the created view in the app)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7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Note: The page's design is </a:t>
            </a:r>
            <a:r>
              <a:rPr lang="en-US" b="1" dirty="0">
                <a:solidFill>
                  <a:schemeClr val="bg1"/>
                </a:solidFill>
              </a:rPr>
              <a:t>hard-coded in the view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BC9D3-831C-4686-9727-0F2ABFDF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5E06-D181-4DEF-BBC0-079E04083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607" y="2915966"/>
            <a:ext cx="8990785" cy="2443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61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 Simple Design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B52F2F-D221-4C20-BFE3-BD1E83D7C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Django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B8E582-4D11-4164-94F8-650B1B3BEBC6}"/>
              </a:ext>
            </a:extLst>
          </p:cNvPr>
          <p:cNvSpPr txBox="1">
            <a:spLocks/>
          </p:cNvSpPr>
          <p:nvPr/>
        </p:nvSpPr>
        <p:spPr>
          <a:xfrm>
            <a:off x="611437" y="5444791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600" b="0" dirty="0">
                <a:ea typeface="+mj-lt"/>
                <a:cs typeface="+mj-lt"/>
              </a:rPr>
              <a:t>    Full</a:t>
            </a:r>
            <a:r>
              <a:rPr lang="bg-BG" sz="3600" b="0" dirty="0">
                <a:ea typeface="+mj-lt"/>
                <a:cs typeface="+mj-lt"/>
              </a:rPr>
              <a:t>-</a:t>
            </a:r>
            <a:r>
              <a:rPr lang="en-US" sz="3600" b="0" dirty="0">
                <a:ea typeface="+mj-lt"/>
                <a:cs typeface="+mj-lt"/>
              </a:rPr>
              <a:t>stack Framework for Perfectionists with Deadlines </a:t>
            </a:r>
            <a:endParaRPr lang="en-US" sz="3600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91D676B-AD97-4404-A5A6-494FA3B61E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45" y="1657969"/>
            <a:ext cx="2277893" cy="2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2845-FF76-42D4-981C-E5C97F067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803" y="1121143"/>
            <a:ext cx="10129234" cy="5546589"/>
          </a:xfrm>
        </p:spPr>
        <p:txBody>
          <a:bodyPr/>
          <a:lstStyle/>
          <a:p>
            <a:r>
              <a:rPr lang="en-US" dirty="0"/>
              <a:t>Being a web framework, Django needs a convenient way to </a:t>
            </a:r>
            <a:r>
              <a:rPr lang="en-US" b="1" dirty="0">
                <a:solidFill>
                  <a:schemeClr val="bg1"/>
                </a:solidFill>
              </a:rPr>
              <a:t>generate HTML dynamically</a:t>
            </a:r>
          </a:p>
          <a:p>
            <a:r>
              <a:rPr lang="en-US" dirty="0"/>
              <a:t>The most common approach relies on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dirty="0"/>
              <a:t>A template contains the </a:t>
            </a:r>
            <a:r>
              <a:rPr lang="en-US" b="1" dirty="0">
                <a:solidFill>
                  <a:schemeClr val="bg1"/>
                </a:solidFill>
              </a:rPr>
              <a:t>static parts </a:t>
            </a:r>
            <a:r>
              <a:rPr lang="en-US" dirty="0"/>
              <a:t>of the desired HTML output as well as some </a:t>
            </a:r>
            <a:r>
              <a:rPr lang="en-US" b="1" dirty="0">
                <a:solidFill>
                  <a:schemeClr val="bg1"/>
                </a:solidFill>
              </a:rPr>
              <a:t>special syntax </a:t>
            </a:r>
            <a:r>
              <a:rPr lang="en-US" dirty="0"/>
              <a:t>describing how dynamic content will be inserted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2F44F-1BC9-4FC2-90FC-319CCFBE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1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r>
              <a:rPr lang="en-US" dirty="0"/>
              <a:t>In order to use templates, we need a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folder</a:t>
            </a:r>
            <a:r>
              <a:rPr lang="en-US" dirty="0"/>
              <a:t> where they should be 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Folder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18F6C-F2D6-4E41-818D-221E3A123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38" y="2739317"/>
            <a:ext cx="6844322" cy="3547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DA299B9-DDFD-48CF-B97C-E8B24C59E5E2}"/>
              </a:ext>
            </a:extLst>
          </p:cNvPr>
          <p:cNvSpPr/>
          <p:nvPr/>
        </p:nvSpPr>
        <p:spPr bwMode="auto">
          <a:xfrm>
            <a:off x="8799667" y="4977279"/>
            <a:ext cx="2601151" cy="1192287"/>
          </a:xfrm>
          <a:prstGeom prst="wedgeRoundRectCallout">
            <a:avLst>
              <a:gd name="adj1" fmla="val -57670"/>
              <a:gd name="adj2" fmla="val -35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Automatically generated code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09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F805-A562-44A0-8591-3B4FD127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Now that the template is created, we should refactor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sz="3200" dirty="0"/>
              <a:t> file in the app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Instead of using </a:t>
            </a:r>
            <a:r>
              <a:rPr lang="en-US" sz="3200" b="1" dirty="0" err="1">
                <a:solidFill>
                  <a:schemeClr val="bg1"/>
                </a:solidFill>
              </a:rPr>
              <a:t>HttpResponse</a:t>
            </a:r>
            <a:r>
              <a:rPr lang="en-US" sz="3200" dirty="0"/>
              <a:t>, we can now use the </a:t>
            </a:r>
            <a:r>
              <a:rPr lang="en-US" sz="3200" b="1" dirty="0">
                <a:solidFill>
                  <a:schemeClr val="bg1"/>
                </a:solidFill>
              </a:rPr>
              <a:t>render</a:t>
            </a:r>
            <a:r>
              <a:rPr lang="en-US" sz="3200" dirty="0"/>
              <a:t> function that will show the created </a:t>
            </a:r>
            <a:r>
              <a:rPr lang="en-US" sz="3200" dirty="0" err="1"/>
              <a:t>templat</a:t>
            </a:r>
            <a:r>
              <a:rPr lang="bg-BG" sz="3200" dirty="0"/>
              <a:t>е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4D52-CF2F-449A-AFFB-361F7CE0F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9085" y="2980339"/>
            <a:ext cx="9353829" cy="199269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render</a:t>
            </a:r>
          </a:p>
          <a:p>
            <a:r>
              <a:rPr lang="en-US" dirty="0"/>
              <a:t>from </a:t>
            </a:r>
            <a:r>
              <a:rPr lang="en-US" dirty="0" err="1"/>
              <a:t>task.models</a:t>
            </a:r>
            <a:r>
              <a:rPr lang="en-US" dirty="0"/>
              <a:t> import Task</a:t>
            </a:r>
          </a:p>
          <a:p>
            <a:endParaRPr lang="en-US" sz="1500" dirty="0"/>
          </a:p>
          <a:p>
            <a:r>
              <a:rPr lang="en-US" dirty="0"/>
              <a:t>def index(request):</a:t>
            </a:r>
          </a:p>
          <a:p>
            <a:r>
              <a:rPr lang="en-US" dirty="0"/>
              <a:t>    return </a:t>
            </a:r>
            <a:r>
              <a:rPr lang="en-US" dirty="0">
                <a:solidFill>
                  <a:schemeClr val="bg1"/>
                </a:solidFill>
              </a:rPr>
              <a:t>render</a:t>
            </a:r>
            <a:r>
              <a:rPr lang="en-US" dirty="0"/>
              <a:t>(request, </a:t>
            </a:r>
            <a:r>
              <a:rPr lang="en-US" dirty="0">
                <a:solidFill>
                  <a:schemeClr val="bg1"/>
                </a:solidFill>
              </a:rPr>
              <a:t>'task/index.html'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4B6E03E-F3FE-45EA-9E1A-BD78B5D56D70}"/>
              </a:ext>
            </a:extLst>
          </p:cNvPr>
          <p:cNvSpPr txBox="1">
            <a:spLocks/>
          </p:cNvSpPr>
          <p:nvPr/>
        </p:nvSpPr>
        <p:spPr>
          <a:xfrm>
            <a:off x="1419084" y="2392448"/>
            <a:ext cx="935382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task/views.py</a:t>
            </a:r>
          </a:p>
        </p:txBody>
      </p:sp>
    </p:spTree>
    <p:extLst>
      <p:ext uri="{BB962C8B-B14F-4D97-AF65-F5344CB8AC3E}">
        <p14:creationId xmlns:p14="http://schemas.microsoft.com/office/powerpoint/2010/main" val="219964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A38B8-43BD-46F1-9225-13527BE6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B71455-F5C8-440D-A3A2-9BD226B69F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346" y="1985048"/>
            <a:ext cx="5677544" cy="587891"/>
          </a:xfrm>
        </p:spPr>
        <p:txBody>
          <a:bodyPr/>
          <a:lstStyle/>
          <a:p>
            <a:pPr algn="ctr"/>
            <a:r>
              <a:rPr lang="en-US" dirty="0"/>
              <a:t>index.html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9A6229-E292-4311-B689-A0AC82D99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.html</a:t>
            </a:r>
            <a:r>
              <a:rPr lang="en-US" dirty="0"/>
              <a:t> file that will be the template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6A4D5-98D8-4DA8-878F-B4EEAEF1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B007300-E95E-4C8B-90F8-1D8462DAAC61}"/>
              </a:ext>
            </a:extLst>
          </p:cNvPr>
          <p:cNvSpPr txBox="1">
            <a:spLocks/>
          </p:cNvSpPr>
          <p:nvPr/>
        </p:nvSpPr>
        <p:spPr>
          <a:xfrm>
            <a:off x="684346" y="2572939"/>
            <a:ext cx="5677544" cy="3687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&lt;title&gt;</a:t>
            </a:r>
            <a:r>
              <a:rPr lang="en-US" dirty="0">
                <a:solidFill>
                  <a:schemeClr val="bg1"/>
                </a:solidFill>
              </a:rPr>
              <a:t>Task App</a:t>
            </a:r>
            <a:r>
              <a:rPr lang="en-US" dirty="0"/>
              <a:t>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</a:t>
            </a:r>
            <a:r>
              <a:rPr lang="en-US" dirty="0">
                <a:solidFill>
                  <a:schemeClr val="bg1"/>
                </a:solidFill>
              </a:rPr>
              <a:t>The App works!</a:t>
            </a:r>
            <a:r>
              <a:rPr lang="en-US" dirty="0"/>
              <a:t>&lt;/h1&gt;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B627E9-3A1D-419E-A951-E978B919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281" y="2770256"/>
            <a:ext cx="3590925" cy="2724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3C1EA84-8A95-439C-9618-D15FD2A08F96}"/>
              </a:ext>
            </a:extLst>
          </p:cNvPr>
          <p:cNvSpPr/>
          <p:nvPr/>
        </p:nvSpPr>
        <p:spPr bwMode="auto">
          <a:xfrm>
            <a:off x="6591784" y="3943795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88AC7-82CC-43F0-A1A1-FDCA8C346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29DF-6C83-46AC-83B3-017762F31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697" y="1121143"/>
            <a:ext cx="10129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dirty="0"/>
              <a:t> function can receive a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</a:p>
          <a:p>
            <a:pPr marL="900112" lvl="1" indent="-457200"/>
            <a:r>
              <a:rPr lang="en-US" dirty="0"/>
              <a:t>It is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passed to the template and used to display data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AD3E0-FB97-4B2F-BDE7-5FB111E2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D8750-7C14-4DE9-8F79-893611207AF2}"/>
              </a:ext>
            </a:extLst>
          </p:cNvPr>
          <p:cNvSpPr txBox="1">
            <a:spLocks/>
          </p:cNvSpPr>
          <p:nvPr/>
        </p:nvSpPr>
        <p:spPr>
          <a:xfrm>
            <a:off x="2890196" y="3692232"/>
            <a:ext cx="7918263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/>
              <a:t>django.shortcuts</a:t>
            </a:r>
            <a:r>
              <a:rPr lang="en-US" sz="2000" dirty="0"/>
              <a:t> import render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task.models</a:t>
            </a:r>
            <a:r>
              <a:rPr lang="en-US" sz="2000" dirty="0"/>
              <a:t> import Task</a:t>
            </a:r>
          </a:p>
          <a:p>
            <a:endParaRPr lang="en-US" sz="2000" dirty="0"/>
          </a:p>
          <a:p>
            <a:r>
              <a:rPr lang="en-US" sz="2000" dirty="0"/>
              <a:t>def index(request):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tasks_list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Task.objects.all</a:t>
            </a:r>
            <a:r>
              <a:rPr lang="en-US" sz="2000" dirty="0"/>
              <a:t>()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context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  <a:r>
              <a:rPr lang="en-US" sz="2000" dirty="0"/>
              <a:t>'</a:t>
            </a:r>
            <a:r>
              <a:rPr lang="en-US" sz="2000" dirty="0" err="1"/>
              <a:t>tasks_list</a:t>
            </a:r>
            <a:r>
              <a:rPr lang="en-US" sz="2000" dirty="0"/>
              <a:t>': </a:t>
            </a:r>
            <a:r>
              <a:rPr lang="en-US" sz="2000" dirty="0" err="1">
                <a:solidFill>
                  <a:schemeClr val="bg1"/>
                </a:solidFill>
              </a:rPr>
              <a:t>tasks_list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/>
              <a:t>    return </a:t>
            </a:r>
            <a:r>
              <a:rPr lang="en-US" sz="2000" dirty="0">
                <a:solidFill>
                  <a:schemeClr val="bg1"/>
                </a:solidFill>
              </a:rPr>
              <a:t>render</a:t>
            </a:r>
            <a:r>
              <a:rPr lang="en-US" sz="2000" dirty="0"/>
              <a:t>(request, 'task/index.html',</a:t>
            </a:r>
            <a:r>
              <a:rPr lang="en-US" sz="2000" dirty="0">
                <a:solidFill>
                  <a:schemeClr val="bg1"/>
                </a:solidFill>
              </a:rPr>
              <a:t> context</a:t>
            </a:r>
            <a:r>
              <a:rPr lang="en-US" sz="2000" dirty="0"/>
              <a:t>)</a:t>
            </a:r>
            <a:endParaRPr lang="bg-BG" sz="200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CA56775-62A2-4653-9F8F-7FA7CE732E8C}"/>
              </a:ext>
            </a:extLst>
          </p:cNvPr>
          <p:cNvSpPr txBox="1">
            <a:spLocks/>
          </p:cNvSpPr>
          <p:nvPr/>
        </p:nvSpPr>
        <p:spPr>
          <a:xfrm>
            <a:off x="2890196" y="3165768"/>
            <a:ext cx="7918262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task/views.py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7504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F805-A562-44A0-8591-3B4FD127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templates we can also have </a:t>
            </a:r>
            <a:r>
              <a:rPr lang="en-US" sz="3200" b="1" dirty="0">
                <a:solidFill>
                  <a:schemeClr val="bg1"/>
                </a:solidFill>
              </a:rPr>
              <a:t>programming logic </a:t>
            </a:r>
            <a:r>
              <a:rPr lang="en-US" sz="3200" dirty="0"/>
              <a:t>using built-in </a:t>
            </a:r>
            <a:r>
              <a:rPr lang="en-US" sz="3200" b="1" dirty="0">
                <a:solidFill>
                  <a:schemeClr val="bg1"/>
                </a:solidFill>
              </a:rPr>
              <a:t>template tags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4D52-CF2F-449A-AFFB-361F7CE0F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510" y="3008848"/>
            <a:ext cx="6401953" cy="3300235"/>
          </a:xfrm>
        </p:spPr>
        <p:txBody>
          <a:bodyPr/>
          <a:lstStyle/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tasks_list</a:t>
            </a:r>
            <a:r>
              <a:rPr lang="en-US" dirty="0"/>
              <a:t> %}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task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tasks_list</a:t>
            </a:r>
            <a:r>
              <a:rPr lang="en-US" dirty="0"/>
              <a:t> %}</a:t>
            </a:r>
          </a:p>
          <a:p>
            <a:r>
              <a:rPr lang="en-US" dirty="0"/>
              <a:t>&lt;h1&gt;{{ </a:t>
            </a:r>
            <a:r>
              <a:rPr lang="en-US" dirty="0" err="1"/>
              <a:t>task.task_title</a:t>
            </a:r>
            <a:r>
              <a:rPr lang="en-US" dirty="0"/>
              <a:t> }}&lt;/h1&gt;</a:t>
            </a:r>
          </a:p>
          <a:p>
            <a:r>
              <a:rPr lang="en-US" dirty="0"/>
              <a:t>&lt;p&gt;{{ </a:t>
            </a:r>
            <a:r>
              <a:rPr lang="en-US" dirty="0" err="1"/>
              <a:t>task.task_text</a:t>
            </a:r>
            <a:r>
              <a:rPr lang="en-US" dirty="0"/>
              <a:t> }}&lt;/p&gt;</a:t>
            </a:r>
          </a:p>
          <a:p>
            <a:r>
              <a:rPr lang="en-US" dirty="0"/>
              <a:t>{% </a:t>
            </a:r>
            <a:r>
              <a:rPr lang="en-US" dirty="0" err="1">
                <a:solidFill>
                  <a:schemeClr val="bg1"/>
                </a:solidFill>
              </a:rPr>
              <a:t>endfor</a:t>
            </a:r>
            <a:r>
              <a:rPr lang="en-US" dirty="0"/>
              <a:t> %}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%}</a:t>
            </a:r>
          </a:p>
          <a:p>
            <a:r>
              <a:rPr lang="en-US" dirty="0"/>
              <a:t>&lt;p&gt;There are no created tasks!&lt;/p&gt;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endif</a:t>
            </a:r>
            <a:r>
              <a:rPr lang="en-US" dirty="0"/>
              <a:t> %}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Logic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76C900D-2642-42D6-B3DB-22D8336378BF}"/>
              </a:ext>
            </a:extLst>
          </p:cNvPr>
          <p:cNvSpPr txBox="1">
            <a:spLocks/>
          </p:cNvSpPr>
          <p:nvPr/>
        </p:nvSpPr>
        <p:spPr>
          <a:xfrm>
            <a:off x="1484511" y="2420701"/>
            <a:ext cx="6401953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index.html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D0BAA78-B493-4795-8E2C-EB3E0AF10DFB}"/>
              </a:ext>
            </a:extLst>
          </p:cNvPr>
          <p:cNvSpPr/>
          <p:nvPr/>
        </p:nvSpPr>
        <p:spPr bwMode="auto">
          <a:xfrm>
            <a:off x="7262121" y="3477570"/>
            <a:ext cx="4002509" cy="1903259"/>
          </a:xfrm>
          <a:prstGeom prst="wedgeRoundRectCallout">
            <a:avLst>
              <a:gd name="adj1" fmla="val -55205"/>
              <a:gd name="adj2" fmla="val 241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"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tasks_list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is passed as context, for each task return its title and text</a:t>
            </a:r>
          </a:p>
        </p:txBody>
      </p:sp>
    </p:spTree>
    <p:extLst>
      <p:ext uri="{BB962C8B-B14F-4D97-AF65-F5344CB8AC3E}">
        <p14:creationId xmlns:p14="http://schemas.microsoft.com/office/powerpoint/2010/main" val="11947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Task App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EC2CB-776C-4BDC-A34D-778954F4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85" y="1685012"/>
            <a:ext cx="6203630" cy="4618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2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24023"/>
            <a:ext cx="7880514" cy="5100868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Django is a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high-level</a:t>
            </a:r>
            <a:r>
              <a:rPr lang="en-US" sz="3400" dirty="0">
                <a:cs typeface="Calibri"/>
              </a:rPr>
              <a:t> Web Framework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applications are set of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features </a:t>
            </a:r>
            <a:r>
              <a:rPr lang="en-US" sz="3400" dirty="0"/>
              <a:t>for a Django Project</a:t>
            </a:r>
            <a:endParaRPr lang="en-US" sz="3400" dirty="0"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We can use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terminal commands </a:t>
            </a:r>
            <a:r>
              <a:rPr lang="en-US" sz="3400" dirty="0">
                <a:cs typeface="Calibri"/>
              </a:rPr>
              <a:t>to manage our projects and apps</a:t>
            </a:r>
          </a:p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manage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the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content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of the application using Django Admin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Platform for </a:t>
            </a:r>
            <a:r>
              <a:rPr lang="en-GB" b="1" dirty="0">
                <a:solidFill>
                  <a:schemeClr val="bg1"/>
                </a:solidFill>
              </a:rPr>
              <a:t>developing software applications</a:t>
            </a:r>
          </a:p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foundation</a:t>
            </a:r>
            <a:r>
              <a:rPr lang="en-GB" b="1" dirty="0"/>
              <a:t> </a:t>
            </a:r>
            <a:r>
              <a:rPr lang="en-GB" dirty="0"/>
              <a:t>on which </a:t>
            </a:r>
            <a:r>
              <a:rPr lang="en-GB" b="1" dirty="0">
                <a:solidFill>
                  <a:schemeClr val="bg1"/>
                </a:solidFill>
              </a:rPr>
              <a:t>software developers </a:t>
            </a:r>
            <a:r>
              <a:rPr lang="en-GB" dirty="0"/>
              <a:t>can </a:t>
            </a:r>
            <a:r>
              <a:rPr lang="en-GB" b="1" dirty="0">
                <a:solidFill>
                  <a:schemeClr val="bg1"/>
                </a:solidFill>
              </a:rPr>
              <a:t>build programs </a:t>
            </a:r>
            <a:r>
              <a:rPr lang="en-GB" dirty="0"/>
              <a:t>for a </a:t>
            </a:r>
            <a:r>
              <a:rPr lang="en-GB" b="1" dirty="0">
                <a:solidFill>
                  <a:schemeClr val="bg1"/>
                </a:solidFill>
              </a:rPr>
              <a:t>specific platform</a:t>
            </a:r>
          </a:p>
          <a:p>
            <a:r>
              <a:rPr lang="en-GB" dirty="0"/>
              <a:t>A Framework </a:t>
            </a:r>
            <a:r>
              <a:rPr lang="en-GB" b="1" dirty="0">
                <a:solidFill>
                  <a:schemeClr val="bg1"/>
                </a:solidFill>
              </a:rPr>
              <a:t>includes an API</a:t>
            </a:r>
          </a:p>
          <a:p>
            <a:r>
              <a:rPr lang="en-GB" dirty="0"/>
              <a:t>May include </a:t>
            </a:r>
            <a:r>
              <a:rPr lang="en-GB" b="1" dirty="0">
                <a:solidFill>
                  <a:schemeClr val="bg1"/>
                </a:solidFill>
              </a:rPr>
              <a:t>code libraries</a:t>
            </a:r>
            <a:r>
              <a:rPr lang="en-GB" dirty="0"/>
              <a:t>, a </a:t>
            </a:r>
            <a:r>
              <a:rPr lang="en-GB" b="1" dirty="0">
                <a:solidFill>
                  <a:schemeClr val="bg1"/>
                </a:solidFill>
              </a:rPr>
              <a:t>compiler</a:t>
            </a:r>
            <a:r>
              <a:rPr lang="en-GB" dirty="0"/>
              <a:t>, and other programs </a:t>
            </a:r>
            <a:r>
              <a:rPr lang="en-GB" b="1" dirty="0">
                <a:solidFill>
                  <a:schemeClr val="bg1"/>
                </a:solidFill>
              </a:rPr>
              <a:t>used in the software development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Framework?</a:t>
            </a:r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dirty="0">
                <a:cs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High-level</a:t>
            </a:r>
            <a:r>
              <a:rPr lang="en-US" sz="3400" dirty="0">
                <a:cs typeface="Calibri"/>
              </a:rPr>
              <a:t> Python Web framework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 Ridiculously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fast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 Reassuringly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secure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 Exceedingly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scalable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Free</a:t>
            </a:r>
            <a:r>
              <a:rPr lang="en-US" sz="3400" dirty="0">
                <a:ea typeface="+mn-lt"/>
                <a:cs typeface="+mn-lt"/>
              </a:rPr>
              <a:t> and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Open</a:t>
            </a:r>
            <a:r>
              <a:rPr lang="en-US" sz="3400" dirty="0">
                <a:ea typeface="+mn-lt"/>
                <a:cs typeface="+mn-lt"/>
              </a:rPr>
              <a:t> 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Django?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46C6D9-3C33-4486-A0A7-B8AE29F05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135" y="1121143"/>
            <a:ext cx="10129234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Django follows the </a:t>
            </a:r>
            <a:r>
              <a:rPr lang="en-US" b="1" dirty="0">
                <a:solidFill>
                  <a:schemeClr val="bg1"/>
                </a:solidFill>
              </a:rPr>
              <a:t>MTV architecture pattern </a:t>
            </a:r>
            <a:r>
              <a:rPr lang="en-US" dirty="0"/>
              <a:t>to develop web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MTV stands for </a:t>
            </a:r>
            <a:r>
              <a:rPr lang="en-US" b="1" dirty="0">
                <a:solidFill>
                  <a:schemeClr val="bg1"/>
                </a:solidFill>
              </a:rPr>
              <a:t>Model-Template-View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dirty="0"/>
              <a:t> - manages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is represented by a database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dirty="0"/>
              <a:t> - the presentation (front-end) layer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Provides a convenient way to </a:t>
            </a:r>
            <a:r>
              <a:rPr lang="en-US" b="1" dirty="0">
                <a:solidFill>
                  <a:schemeClr val="bg1"/>
                </a:solidFill>
              </a:rPr>
              <a:t>generate dynamic HTML pages </a:t>
            </a:r>
            <a:r>
              <a:rPr lang="en-US" dirty="0"/>
              <a:t>by using </a:t>
            </a:r>
            <a:r>
              <a:rPr lang="en-US" b="1" dirty="0">
                <a:solidFill>
                  <a:schemeClr val="bg1"/>
                </a:solidFill>
              </a:rPr>
              <a:t>special template syntax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dirty="0"/>
              <a:t> - receives </a:t>
            </a:r>
            <a:r>
              <a:rPr lang="en-US" b="1" dirty="0">
                <a:solidFill>
                  <a:schemeClr val="bg1"/>
                </a:solidFill>
              </a:rPr>
              <a:t>HTTP requests </a:t>
            </a:r>
            <a:r>
              <a:rPr lang="en-US" dirty="0"/>
              <a:t>and sends </a:t>
            </a:r>
            <a:r>
              <a:rPr lang="en-US" b="1" dirty="0">
                <a:solidFill>
                  <a:schemeClr val="bg1"/>
                </a:solidFill>
              </a:rPr>
              <a:t>HTTP responses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Interacts with the model and the template to complete a response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D88FD1-20C4-40A6-8D29-452B5BC4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MTV?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94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CE1C0FEF-4C25-483C-B0F0-8863686852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>
                <a:cs typeface="Arial"/>
              </a:rPr>
              <a:t>Where the magic happens</a:t>
            </a:r>
            <a:endParaRPr lang="en-US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Creating a Django Project</a:t>
            </a:r>
            <a:endParaRPr lang="en-US" sz="5400" dirty="0"/>
          </a:p>
        </p:txBody>
      </p:sp>
      <p:pic>
        <p:nvPicPr>
          <p:cNvPr id="4" name="Picture 5" descr="A close up of a light&#10;&#10;Description generated with high confidence">
            <a:extLst>
              <a:ext uri="{FF2B5EF4-FFF2-40B4-BE49-F238E27FC236}">
                <a16:creationId xmlns:a16="http://schemas.microsoft.com/office/drawing/2014/main" id="{6C3C2499-61D3-432A-934E-2CC0F8A4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54" y="13930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Creating a Django Project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9799CB-9D98-41CC-8726-57C6CC6C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21" y="1991624"/>
            <a:ext cx="7451622" cy="4379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9BC8D6C-4B0F-4D63-A618-22E3FED60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772" y="1212950"/>
            <a:ext cx="11763521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Open PyCharm Professional -&gt; File -&gt; New Project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purl.org/dc/elements/1.1/"/>
    <ds:schemaRef ds:uri="http://schemas.microsoft.com/office/2006/documentManagement/types"/>
    <ds:schemaRef ds:uri="http://purl.org/dc/dcmitype/"/>
    <ds:schemaRef ds:uri="b1da4528-fe13-414f-b133-a49aeaaa47fa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1957</Words>
  <Application>Microsoft Office PowerPoint</Application>
  <PresentationFormat>Widescreen</PresentationFormat>
  <Paragraphs>346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Django Introduction</vt:lpstr>
      <vt:lpstr>Table of Contents</vt:lpstr>
      <vt:lpstr>Have a Question?</vt:lpstr>
      <vt:lpstr>Django</vt:lpstr>
      <vt:lpstr>What is Framework?</vt:lpstr>
      <vt:lpstr>What is Django?</vt:lpstr>
      <vt:lpstr>What is MTV?</vt:lpstr>
      <vt:lpstr>Creating a Django Project</vt:lpstr>
      <vt:lpstr>Creating a Django Project</vt:lpstr>
      <vt:lpstr>Project Structure</vt:lpstr>
      <vt:lpstr>Running a Django Project (1)</vt:lpstr>
      <vt:lpstr>Running a Django Project (2)</vt:lpstr>
      <vt:lpstr>Running a Django Project (3)</vt:lpstr>
      <vt:lpstr>Django Application</vt:lpstr>
      <vt:lpstr>App vs Project</vt:lpstr>
      <vt:lpstr>Creating a Django App</vt:lpstr>
      <vt:lpstr>Directory Structure</vt:lpstr>
      <vt:lpstr>Including App in Django Project</vt:lpstr>
      <vt:lpstr>Setting up a Database</vt:lpstr>
      <vt:lpstr>Connect to PostgreSQL</vt:lpstr>
      <vt:lpstr>Create Database</vt:lpstr>
      <vt:lpstr>Set up PostgreSQL</vt:lpstr>
      <vt:lpstr>Writing a Simple Task App</vt:lpstr>
      <vt:lpstr>Django Model</vt:lpstr>
      <vt:lpstr>Adding a Model</vt:lpstr>
      <vt:lpstr>Activating Models</vt:lpstr>
      <vt:lpstr>Django View</vt:lpstr>
      <vt:lpstr>Simple View Example</vt:lpstr>
      <vt:lpstr>Django app/urls.py</vt:lpstr>
      <vt:lpstr>Django project/urls.py</vt:lpstr>
      <vt:lpstr>Simple URL Example</vt:lpstr>
      <vt:lpstr>Django Admin</vt:lpstr>
      <vt:lpstr>Django Admin</vt:lpstr>
      <vt:lpstr>Access Django Admin</vt:lpstr>
      <vt:lpstr>Make the App Modifiable in the Admin</vt:lpstr>
      <vt:lpstr>Django Admin Benefits</vt:lpstr>
      <vt:lpstr>Django Admin Benefits</vt:lpstr>
      <vt:lpstr>Data Visualization</vt:lpstr>
      <vt:lpstr>Creating a Simple Design</vt:lpstr>
      <vt:lpstr>What is a Template</vt:lpstr>
      <vt:lpstr>Creating a Template Folder</vt:lpstr>
      <vt:lpstr>Rendering a Template</vt:lpstr>
      <vt:lpstr>Creating a Template</vt:lpstr>
      <vt:lpstr>Adding Context</vt:lpstr>
      <vt:lpstr>Basic Template Logic</vt:lpstr>
      <vt:lpstr>Simple Task App</vt:lpstr>
      <vt:lpstr>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Intro to Django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466</cp:revision>
  <dcterms:created xsi:type="dcterms:W3CDTF">2018-05-23T13:08:44Z</dcterms:created>
  <dcterms:modified xsi:type="dcterms:W3CDTF">2022-01-06T19:45:47Z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