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1" r:id="rId6"/>
    <p:sldId id="315" r:id="rId7"/>
    <p:sldId id="266" r:id="rId8"/>
    <p:sldId id="265" r:id="rId9"/>
    <p:sldId id="268" r:id="rId10"/>
    <p:sldId id="269" r:id="rId11"/>
    <p:sldId id="271" r:id="rId12"/>
    <p:sldId id="275" r:id="rId13"/>
    <p:sldId id="276" r:id="rId14"/>
    <p:sldId id="312" r:id="rId15"/>
    <p:sldId id="313" r:id="rId16"/>
    <p:sldId id="278" r:id="rId17"/>
    <p:sldId id="279" r:id="rId18"/>
    <p:sldId id="282" r:id="rId19"/>
    <p:sldId id="285" r:id="rId20"/>
    <p:sldId id="288" r:id="rId21"/>
    <p:sldId id="289" r:id="rId22"/>
    <p:sldId id="298" r:id="rId23"/>
    <p:sldId id="316" r:id="rId24"/>
    <p:sldId id="262" r:id="rId25"/>
    <p:sldId id="263" r:id="rId26"/>
    <p:sldId id="264" r:id="rId27"/>
    <p:sldId id="317" r:id="rId28"/>
    <p:sldId id="499" r:id="rId29"/>
    <p:sldId id="500" r:id="rId30"/>
    <p:sldId id="501" r:id="rId31"/>
    <p:sldId id="502" r:id="rId32"/>
    <p:sldId id="503" r:id="rId33"/>
    <p:sldId id="267" r:id="rId34"/>
    <p:sldId id="280" r:id="rId35"/>
    <p:sldId id="281" r:id="rId36"/>
    <p:sldId id="283" r:id="rId37"/>
    <p:sldId id="505" r:id="rId38"/>
    <p:sldId id="506" r:id="rId39"/>
    <p:sldId id="286" r:id="rId40"/>
    <p:sldId id="287" r:id="rId41"/>
    <p:sldId id="508" r:id="rId42"/>
    <p:sldId id="291" r:id="rId43"/>
    <p:sldId id="290" r:id="rId44"/>
    <p:sldId id="292" r:id="rId45"/>
    <p:sldId id="293" r:id="rId46"/>
    <p:sldId id="294" r:id="rId47"/>
    <p:sldId id="305" r:id="rId48"/>
    <p:sldId id="309" r:id="rId49"/>
    <p:sldId id="509" r:id="rId50"/>
    <p:sldId id="510" r:id="rId51"/>
    <p:sldId id="311" r:id="rId52"/>
    <p:sldId id="31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4DC2DF-07D8-4E9B-8762-2329519F9CBC}">
          <p14:sldIdLst>
            <p14:sldId id="256"/>
            <p14:sldId id="257"/>
            <p14:sldId id="258"/>
          </p14:sldIdLst>
        </p14:section>
        <p14:section name="Introduction to Internet" id="{304BE8EA-73D6-485D-9071-45200C3D0827}">
          <p14:sldIdLst>
            <p14:sldId id="259"/>
            <p14:sldId id="261"/>
            <p14:sldId id="315"/>
            <p14:sldId id="266"/>
          </p14:sldIdLst>
        </p14:section>
        <p14:section name="Important Definitions" id="{A5DC7398-6C22-4158-AED5-576B93CE02B8}">
          <p14:sldIdLst>
            <p14:sldId id="265"/>
            <p14:sldId id="268"/>
            <p14:sldId id="269"/>
            <p14:sldId id="271"/>
            <p14:sldId id="275"/>
            <p14:sldId id="276"/>
            <p14:sldId id="312"/>
            <p14:sldId id="313"/>
            <p14:sldId id="278"/>
            <p14:sldId id="279"/>
            <p14:sldId id="282"/>
            <p14:sldId id="285"/>
            <p14:sldId id="288"/>
            <p14:sldId id="289"/>
            <p14:sldId id="298"/>
          </p14:sldIdLst>
        </p14:section>
        <p14:section name="HTTP Basics" id="{4EC22919-6E52-4881-8029-FE0D48BB6360}">
          <p14:sldIdLst>
            <p14:sldId id="316"/>
            <p14:sldId id="262"/>
            <p14:sldId id="263"/>
            <p14:sldId id="264"/>
            <p14:sldId id="317"/>
          </p14:sldIdLst>
        </p14:section>
        <p14:section name="URL" id="{AABC7EF1-E2AC-4FC4-A89E-9A7EF2339086}">
          <p14:sldIdLst>
            <p14:sldId id="499"/>
            <p14:sldId id="500"/>
            <p14:sldId id="501"/>
          </p14:sldIdLst>
        </p14:section>
        <p14:section name="Tools for Developers" id="{630646B3-CC2C-4EFA-AF69-0B97D381E93D}">
          <p14:sldIdLst>
            <p14:sldId id="502"/>
            <p14:sldId id="503"/>
            <p14:sldId id="267"/>
          </p14:sldIdLst>
        </p14:section>
        <p14:section name="MIME" id="{FBC2A75A-E720-4043-B092-BB91FE1E76F0}">
          <p14:sldIdLst>
            <p14:sldId id="280"/>
            <p14:sldId id="281"/>
            <p14:sldId id="283"/>
          </p14:sldIdLst>
        </p14:section>
        <p14:section name="HTTP Request and HTTP Respond" id="{DF44C5DB-4F7D-4E1E-9101-DEE7C979C515}">
          <p14:sldIdLst>
            <p14:sldId id="505"/>
            <p14:sldId id="506"/>
            <p14:sldId id="286"/>
            <p14:sldId id="287"/>
            <p14:sldId id="508"/>
            <p14:sldId id="291"/>
            <p14:sldId id="290"/>
            <p14:sldId id="292"/>
            <p14:sldId id="293"/>
            <p14:sldId id="294"/>
          </p14:sldIdLst>
        </p14:section>
        <p14:section name="Conclusion" id="{32C006C7-4E2C-4D24-AA5A-C03BE5A633E8}">
          <p14:sldIdLst>
            <p14:sldId id="305"/>
            <p14:sldId id="309"/>
            <p14:sldId id="509"/>
            <p14:sldId id="510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557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761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27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2260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387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9127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629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89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883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982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779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developer.mozilla.org/en-US/docs/Tool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6.jp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6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9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marinecablema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www.youtube.com/c/CodeItUpwithIvo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17" y="363665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Internet and HTTP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35" y="2257386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1092" y="1121144"/>
            <a:ext cx="10304891" cy="5636106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Set of </a:t>
            </a:r>
            <a:r>
              <a:rPr lang="en-US" sz="3400" b="1" dirty="0">
                <a:solidFill>
                  <a:schemeClr val="bg1"/>
                </a:solidFill>
              </a:rPr>
              <a:t>rules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standards</a:t>
            </a:r>
            <a:r>
              <a:rPr lang="en-US" sz="3400" dirty="0"/>
              <a:t>, that allow communication between network devices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Include </a:t>
            </a:r>
            <a:r>
              <a:rPr lang="en-US" sz="3400" b="1" dirty="0">
                <a:solidFill>
                  <a:schemeClr val="bg1"/>
                </a:solidFill>
              </a:rPr>
              <a:t>mechanisms</a:t>
            </a:r>
            <a:r>
              <a:rPr lang="en-US" sz="3400" dirty="0"/>
              <a:t> for devices to </a:t>
            </a:r>
            <a:r>
              <a:rPr lang="en-US" sz="3400" b="1" dirty="0">
                <a:solidFill>
                  <a:schemeClr val="bg1"/>
                </a:solidFill>
              </a:rPr>
              <a:t>identify</a:t>
            </a:r>
            <a:r>
              <a:rPr lang="en-US" sz="3400" dirty="0"/>
              <a:t> and make </a:t>
            </a:r>
            <a:r>
              <a:rPr lang="en-US" sz="3400" b="1" dirty="0">
                <a:solidFill>
                  <a:schemeClr val="bg1"/>
                </a:solidFill>
              </a:rPr>
              <a:t>connections</a:t>
            </a:r>
            <a:r>
              <a:rPr lang="en-US" sz="3400" dirty="0"/>
              <a:t> with each other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Example for</a:t>
            </a:r>
            <a:r>
              <a:rPr lang="bg-BG" sz="3400" dirty="0"/>
              <a:t> </a:t>
            </a:r>
            <a:r>
              <a:rPr lang="en-US" sz="3400" dirty="0"/>
              <a:t>standard network protocols:</a:t>
            </a:r>
          </a:p>
          <a:p>
            <a:pPr marL="989982" lvl="2" indent="-456915">
              <a:lnSpc>
                <a:spcPct val="100000"/>
              </a:lnSpc>
            </a:pPr>
            <a:r>
              <a:rPr lang="en-US" sz="3200" dirty="0"/>
              <a:t>TCP, UDP, IP, ARP</a:t>
            </a:r>
          </a:p>
          <a:p>
            <a:pPr marL="989982" lvl="2" indent="-456915">
              <a:lnSpc>
                <a:spcPct val="100000"/>
              </a:lnSpc>
            </a:pPr>
            <a:r>
              <a:rPr lang="en-US" sz="3200" dirty="0"/>
              <a:t>HTTP, FTP, TFTP, SMPT, SSH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4059000"/>
            <a:ext cx="2322763" cy="229432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49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E327-C368-47FF-9BD4-43C5B4969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2762" y="991989"/>
            <a:ext cx="10129234" cy="5546589"/>
          </a:xfrm>
        </p:spPr>
        <p:txBody>
          <a:bodyPr>
            <a:noAutofit/>
          </a:bodyPr>
          <a:lstStyle/>
          <a:p>
            <a:r>
              <a:rPr lang="en-US" sz="3200" dirty="0"/>
              <a:t>Every message, file or stream of information </a:t>
            </a:r>
            <a:r>
              <a:rPr lang="en-US" sz="3200" b="1" dirty="0">
                <a:solidFill>
                  <a:schemeClr val="bg1"/>
                </a:solidFill>
              </a:rPr>
              <a:t>sent over computer networks</a:t>
            </a:r>
            <a:r>
              <a:rPr lang="en-US" sz="3200" dirty="0"/>
              <a:t> is broken down into small chunks called </a:t>
            </a:r>
            <a:r>
              <a:rPr lang="en-US" sz="3200" b="1" dirty="0">
                <a:solidFill>
                  <a:schemeClr val="bg1"/>
                </a:solidFill>
              </a:rPr>
              <a:t>packets</a:t>
            </a:r>
          </a:p>
          <a:p>
            <a:r>
              <a:rPr lang="en-US" sz="3200" dirty="0"/>
              <a:t>Each packet contains </a:t>
            </a:r>
            <a:r>
              <a:rPr lang="en-US" sz="3200" b="1" dirty="0">
                <a:solidFill>
                  <a:schemeClr val="bg1"/>
                </a:solidFill>
              </a:rPr>
              <a:t>important information </a:t>
            </a:r>
            <a:r>
              <a:rPr lang="en-US" sz="3200" dirty="0"/>
              <a:t>inside of it called a </a:t>
            </a:r>
            <a:r>
              <a:rPr lang="en-US" sz="3200" b="1" dirty="0">
                <a:solidFill>
                  <a:schemeClr val="bg1"/>
                </a:solidFill>
              </a:rPr>
              <a:t>header</a:t>
            </a:r>
            <a:r>
              <a:rPr lang="en-US" sz="3200" dirty="0"/>
              <a:t>:</a:t>
            </a:r>
          </a:p>
          <a:p>
            <a:pPr lvl="2"/>
            <a:r>
              <a:rPr lang="en-US" dirty="0"/>
              <a:t>Contents</a:t>
            </a:r>
          </a:p>
          <a:p>
            <a:pPr lvl="2"/>
            <a:r>
              <a:rPr lang="en-US" dirty="0"/>
              <a:t>Origin</a:t>
            </a:r>
          </a:p>
          <a:p>
            <a:pPr lvl="2"/>
            <a:r>
              <a:rPr lang="en-US" dirty="0"/>
              <a:t>Destination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04971B-0DEE-4725-AA22-63263F3E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982CE-79EE-471A-929E-D7C801B2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000" y="3519000"/>
            <a:ext cx="3479462" cy="27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(IP)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381" y="1130103"/>
            <a:ext cx="9959650" cy="5546589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All the devices on the Internet have </a:t>
            </a:r>
            <a:r>
              <a:rPr lang="en-US" sz="3400" b="1" dirty="0">
                <a:solidFill>
                  <a:schemeClr val="bg1"/>
                </a:solidFill>
              </a:rPr>
              <a:t>IP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Addresses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Each IP address is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to each computer or a device at the edge of the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90" y="3154817"/>
            <a:ext cx="2449907" cy="1464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90" y="4886622"/>
            <a:ext cx="2316293" cy="13029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18436" y="5452677"/>
            <a:ext cx="12939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192.168.0.1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4671" y="3627417"/>
            <a:ext cx="14109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192.168.10.5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18436" y="5123042"/>
            <a:ext cx="1343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Address: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4671" y="3353107"/>
            <a:ext cx="1343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Address: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8557" y="1121143"/>
            <a:ext cx="10126679" cy="5584897"/>
          </a:xfrm>
        </p:spPr>
        <p:txBody>
          <a:bodyPr>
            <a:noAutofit/>
          </a:bodyPr>
          <a:lstStyle/>
          <a:p>
            <a:pPr marL="456915" lvl="1" indent="-456915"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IP Address </a:t>
            </a:r>
            <a:r>
              <a:rPr lang="en-US" sz="3400" dirty="0"/>
              <a:t>has many parts, organized in a hierarchy</a:t>
            </a:r>
          </a:p>
          <a:p>
            <a:pPr marL="0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456915" lvl="1" indent="-456915"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This version of IP Addressing is called </a:t>
            </a:r>
            <a:r>
              <a:rPr lang="en-US" sz="3400" b="1" dirty="0">
                <a:solidFill>
                  <a:schemeClr val="bg1"/>
                </a:solidFill>
              </a:rPr>
              <a:t>IPv4 </a:t>
            </a:r>
          </a:p>
          <a:p>
            <a:pPr marL="989982" lvl="2" indent="-456915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Provides more than 4 billion </a:t>
            </a:r>
            <a:r>
              <a:rPr lang="en-US" sz="3200" b="1" dirty="0">
                <a:solidFill>
                  <a:schemeClr val="bg1"/>
                </a:solidFill>
              </a:rPr>
              <a:t>32 bits </a:t>
            </a:r>
            <a:r>
              <a:rPr lang="en-US" sz="3200" dirty="0"/>
              <a:t>unique addresses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6310" y="2387375"/>
            <a:ext cx="51046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168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049971" y="1937230"/>
            <a:ext cx="1974403" cy="510778"/>
          </a:xfrm>
          <a:prstGeom prst="wedgeRoundRectCallout">
            <a:avLst>
              <a:gd name="adj1" fmla="val -8282"/>
              <a:gd name="adj2" fmla="val 805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Subnetworks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315908" y="3291907"/>
            <a:ext cx="2188140" cy="510778"/>
          </a:xfrm>
          <a:prstGeom prst="wedgeRoundRectCallout">
            <a:avLst>
              <a:gd name="adj1" fmla="val -10214"/>
              <a:gd name="adj2" fmla="val -737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Device</a:t>
            </a:r>
            <a:r>
              <a:rPr lang="en-US" sz="2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address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65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classes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0" y="1719000"/>
            <a:ext cx="9260000" cy="441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4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CIDR is an </a:t>
            </a:r>
            <a:r>
              <a:rPr lang="en-US" b="1" dirty="0">
                <a:solidFill>
                  <a:schemeClr val="bg1"/>
                </a:solidFill>
              </a:rPr>
              <a:t>IP addressing scheme </a:t>
            </a:r>
            <a:r>
              <a:rPr lang="en-US" dirty="0"/>
              <a:t>that improves the allocation of IP addresses</a:t>
            </a:r>
          </a:p>
          <a:p>
            <a:r>
              <a:rPr lang="en-US" dirty="0"/>
              <a:t>Replaces the old system based on classes A, B, and C</a:t>
            </a:r>
          </a:p>
          <a:p>
            <a:r>
              <a:rPr lang="en-US" dirty="0"/>
              <a:t>Helps greatly </a:t>
            </a:r>
            <a:r>
              <a:rPr lang="en-US" b="1" dirty="0">
                <a:solidFill>
                  <a:schemeClr val="bg1"/>
                </a:solidFill>
              </a:rPr>
              <a:t>extend the life of IPv4</a:t>
            </a:r>
            <a:r>
              <a:rPr lang="en-US" dirty="0"/>
              <a:t> 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Classless Inter-Domain Routing</a:t>
            </a:r>
          </a:p>
        </p:txBody>
      </p:sp>
      <p:graphicFrame>
        <p:nvGraphicFramePr>
          <p:cNvPr id="7" name="Таблица 1">
            <a:extLst>
              <a:ext uri="{FF2B5EF4-FFF2-40B4-BE49-F238E27FC236}">
                <a16:creationId xmlns:a16="http://schemas.microsoft.com/office/drawing/2014/main" id="{7EC992B6-670B-4F74-8CF0-9F47AE304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6892"/>
              </p:ext>
            </p:extLst>
          </p:nvPr>
        </p:nvGraphicFramePr>
        <p:xfrm>
          <a:off x="1559217" y="4104000"/>
          <a:ext cx="9073565" cy="21493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15000">
                  <a:extLst>
                    <a:ext uri="{9D8B030D-6E8A-4147-A177-3AD203B41FA5}">
                      <a16:colId xmlns:a16="http://schemas.microsoft.com/office/drawing/2014/main" val="2004363952"/>
                    </a:ext>
                  </a:extLst>
                </a:gridCol>
                <a:gridCol w="4410000">
                  <a:extLst>
                    <a:ext uri="{9D8B030D-6E8A-4147-A177-3AD203B41FA5}">
                      <a16:colId xmlns:a16="http://schemas.microsoft.com/office/drawing/2014/main" val="3803646458"/>
                    </a:ext>
                  </a:extLst>
                </a:gridCol>
                <a:gridCol w="1648565">
                  <a:extLst>
                    <a:ext uri="{9D8B030D-6E8A-4147-A177-3AD203B41FA5}">
                      <a16:colId xmlns:a16="http://schemas.microsoft.com/office/drawing/2014/main" val="2213283321"/>
                    </a:ext>
                  </a:extLst>
                </a:gridCol>
              </a:tblGrid>
              <a:tr h="466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  <a:r>
                        <a:rPr lang="en-US" baseline="0" dirty="0"/>
                        <a:t> address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49820"/>
                  </a:ext>
                </a:extLst>
              </a:tr>
              <a:tr h="615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 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 0.0 – 10.255. 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90860"/>
                  </a:ext>
                </a:extLst>
              </a:tr>
              <a:tr h="533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172.16. 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172.16. 0.0 – 172.31. 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39867"/>
                  </a:ext>
                </a:extLst>
              </a:tr>
              <a:tr h="533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 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 0.0 – 192.168. 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5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4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6172" y="1121144"/>
            <a:ext cx="10264091" cy="5276048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IPv6</a:t>
            </a:r>
            <a:r>
              <a:rPr lang="en-US" sz="3400" dirty="0"/>
              <a:t> uses </a:t>
            </a:r>
            <a:r>
              <a:rPr lang="en-US" sz="3400" b="1" dirty="0">
                <a:solidFill>
                  <a:schemeClr val="bg1"/>
                </a:solidFill>
              </a:rPr>
              <a:t>128 bits</a:t>
            </a:r>
            <a:endParaRPr lang="en-US" sz="3400" dirty="0"/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Example of a full IPV6 address:</a:t>
            </a:r>
          </a:p>
          <a:p>
            <a:pPr marL="989982" lvl="2" indent="-456915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3FFE:F200:0234:AB00:0123:4567:8901:ABCD</a:t>
            </a:r>
          </a:p>
          <a:p>
            <a:pPr marL="909353" lvl="2" indent="-45691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leading zeros</a:t>
            </a:r>
            <a:r>
              <a:rPr lang="en-US" sz="3200" dirty="0"/>
              <a:t> can usually be left out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Provides about 340 undecillion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addresses</a:t>
            </a:r>
          </a:p>
        </p:txBody>
      </p:sp>
      <p:pic>
        <p:nvPicPr>
          <p:cNvPr id="1026" name="Picture 2" descr="https://www.cpqd.com.br/wp-content/uploads/2016/01/ipv4_ipv6.png">
            <a:extLst>
              <a:ext uri="{FF2B5EF4-FFF2-40B4-BE49-F238E27FC236}">
                <a16:creationId xmlns:a16="http://schemas.microsoft.com/office/drawing/2014/main" id="{A1153542-1488-46B5-B7FB-361546B6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13" y="4476456"/>
            <a:ext cx="3505328" cy="216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6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2433" y="1224000"/>
            <a:ext cx="10395752" cy="4832853"/>
          </a:xfrm>
        </p:spPr>
        <p:txBody>
          <a:bodyPr>
            <a:noAutofit/>
          </a:bodyPr>
          <a:lstStyle/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domain name </a:t>
            </a:r>
            <a:r>
              <a:rPr lang="en-US" sz="3400" dirty="0"/>
              <a:t>is a human way to access IP addresses for devices and websites around the world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When a domain name is entered in the browser, a request is made the </a:t>
            </a:r>
            <a:r>
              <a:rPr lang="en-US" sz="3400" b="1" dirty="0">
                <a:solidFill>
                  <a:schemeClr val="bg1"/>
                </a:solidFill>
              </a:rPr>
              <a:t>DNS</a:t>
            </a:r>
            <a:endParaRPr lang="en-US" sz="3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3C80924F-08E2-4E70-86DB-F8DD080AE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435191"/>
              </p:ext>
            </p:extLst>
          </p:nvPr>
        </p:nvGraphicFramePr>
        <p:xfrm>
          <a:off x="4431000" y="4104000"/>
          <a:ext cx="4373549" cy="1648615"/>
        </p:xfrm>
        <a:graphic>
          <a:graphicData uri="http://schemas.openxmlformats.org/drawingml/2006/table">
            <a:tbl>
              <a:tblPr/>
              <a:tblGrid>
                <a:gridCol w="207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6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216.58.214.46</a:t>
                      </a:r>
                      <a:endParaRPr kumimoji="1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Google.com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217.174.159.195</a:t>
                      </a:r>
                      <a:endParaRPr kumimoji="1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Softuni.bg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F4813-5F9F-4B8C-97FF-CD5EF1675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send packets </a:t>
            </a:r>
            <a:r>
              <a:rPr lang="en-US" dirty="0"/>
              <a:t>across the internet and </a:t>
            </a:r>
            <a:r>
              <a:rPr lang="en-US" b="1" dirty="0">
                <a:solidFill>
                  <a:schemeClr val="bg1"/>
                </a:solidFill>
              </a:rPr>
              <a:t>ensure the successful delivery</a:t>
            </a:r>
            <a:r>
              <a:rPr lang="en-US" dirty="0"/>
              <a:t> of data and messages over networks </a:t>
            </a:r>
          </a:p>
          <a:p>
            <a:r>
              <a:rPr lang="en-US" sz="3400" dirty="0"/>
              <a:t>Uses a process, where it looks at </a:t>
            </a:r>
            <a:r>
              <a:rPr lang="en-US" sz="3400" b="1" dirty="0">
                <a:solidFill>
                  <a:schemeClr val="bg1"/>
                </a:solidFill>
              </a:rPr>
              <a:t>all the packets </a:t>
            </a:r>
            <a:r>
              <a:rPr lang="en-US" sz="3400" dirty="0"/>
              <a:t>in a message and </a:t>
            </a:r>
            <a:r>
              <a:rPr lang="en-US" sz="3400" b="1" dirty="0">
                <a:solidFill>
                  <a:schemeClr val="bg1"/>
                </a:solidFill>
              </a:rPr>
              <a:t>checks them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TCP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verifies</a:t>
            </a:r>
            <a:r>
              <a:rPr lang="en-US" sz="3400" dirty="0"/>
              <a:t> that all the packets are:</a:t>
            </a:r>
          </a:p>
          <a:p>
            <a:pPr lvl="1"/>
            <a:r>
              <a:rPr lang="en-US" sz="3200" dirty="0"/>
              <a:t>In the right order</a:t>
            </a:r>
          </a:p>
          <a:p>
            <a:pPr lvl="1"/>
            <a:r>
              <a:rPr lang="en-US" sz="3200" dirty="0"/>
              <a:t>Free of any issues</a:t>
            </a:r>
            <a:endParaRPr lang="bg-BG" sz="3200" dirty="0"/>
          </a:p>
          <a:p>
            <a:r>
              <a:rPr lang="en-US" sz="3400" dirty="0"/>
              <a:t>After that it </a:t>
            </a:r>
            <a:r>
              <a:rPr lang="en-US" sz="3400" b="1" dirty="0">
                <a:solidFill>
                  <a:schemeClr val="bg1"/>
                </a:solidFill>
              </a:rPr>
              <a:t>certifies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 data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the packets are </a:t>
            </a:r>
            <a:r>
              <a:rPr lang="en-US" sz="3400" b="1" dirty="0">
                <a:solidFill>
                  <a:schemeClr val="bg1"/>
                </a:solidFill>
              </a:rPr>
              <a:t>merged</a:t>
            </a:r>
            <a:r>
              <a:rPr lang="en-US" sz="3400" dirty="0"/>
              <a:t> to recreate 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file that was on the sender's device</a:t>
            </a:r>
          </a:p>
          <a:p>
            <a:pPr lvl="1"/>
            <a:endParaRPr lang="en-US" sz="3200" dirty="0"/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FCF841-770A-4785-98A5-F2285C9C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 Control Protocol</a:t>
            </a:r>
            <a:r>
              <a:rPr lang="bg-BG" dirty="0"/>
              <a:t> </a:t>
            </a:r>
            <a:r>
              <a:rPr lang="en-US" dirty="0"/>
              <a:t>(TCP)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A0A40-788B-4193-8C43-90691B842C3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24" y="4118092"/>
            <a:ext cx="888754" cy="888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A83B9-F48E-46D5-8EA7-C82558B9331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8" y="4139259"/>
            <a:ext cx="888754" cy="888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CF12C-E89F-4C44-8CF0-C50AAD89E7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00" y="4014000"/>
            <a:ext cx="1002452" cy="1002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5E9D61-D201-42C8-A32D-B204A30084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15" y="4118092"/>
            <a:ext cx="888754" cy="8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 marL="456915" lvl="1" indent="-45691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TCP</a:t>
            </a:r>
            <a:r>
              <a:rPr lang="en-US" sz="3400" dirty="0"/>
              <a:t> places </a:t>
            </a:r>
            <a:r>
              <a:rPr lang="en-US" sz="3400" b="1" dirty="0">
                <a:solidFill>
                  <a:schemeClr val="bg1"/>
                </a:solidFill>
              </a:rPr>
              <a:t>reliability</a:t>
            </a:r>
            <a:r>
              <a:rPr lang="en-US" sz="3400" dirty="0"/>
              <a:t> in a higher priority than speed</a:t>
            </a:r>
          </a:p>
          <a:p>
            <a:pPr marL="456915" lvl="1" indent="-456915"/>
            <a:r>
              <a:rPr lang="en-US" sz="3400" dirty="0"/>
              <a:t>For instances where reliability isn't as important, but </a:t>
            </a:r>
            <a:r>
              <a:rPr lang="en-US" sz="3400" b="1" dirty="0">
                <a:solidFill>
                  <a:schemeClr val="bg1"/>
                </a:solidFill>
              </a:rPr>
              <a:t>speed</a:t>
            </a:r>
            <a:r>
              <a:rPr lang="en-US" sz="3400" dirty="0"/>
              <a:t> is, there is another protocol called </a:t>
            </a:r>
            <a:r>
              <a:rPr lang="en-US" sz="3400" b="1" dirty="0">
                <a:solidFill>
                  <a:schemeClr val="bg1"/>
                </a:solidFill>
              </a:rPr>
              <a:t>UDP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User Datagram Protocol</a:t>
            </a:r>
            <a:r>
              <a:rPr lang="en-US" sz="3400" dirty="0"/>
              <a:t>)</a:t>
            </a:r>
            <a:endParaRPr lang="en-US" sz="3400" b="1" dirty="0">
              <a:solidFill>
                <a:schemeClr val="bg1"/>
              </a:solidFill>
            </a:endParaRPr>
          </a:p>
          <a:p>
            <a:pPr marL="456915" lvl="1" indent="-456915"/>
            <a:r>
              <a:rPr lang="en-US" sz="3400" dirty="0"/>
              <a:t>UDP doesn't do excessive reliability </a:t>
            </a:r>
            <a:br>
              <a:rPr lang="en-US" sz="3400" dirty="0"/>
            </a:br>
            <a:r>
              <a:rPr lang="en-US" sz="3400" dirty="0"/>
              <a:t>checks, but it can send </a:t>
            </a:r>
            <a:br>
              <a:rPr lang="en-US" sz="3400" dirty="0"/>
            </a:br>
            <a:r>
              <a:rPr lang="en-US" sz="3400" dirty="0"/>
              <a:t>information at a faster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0E24F-9199-40EA-8BA1-C1A35AF1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0" y="3564000"/>
            <a:ext cx="3706641" cy="26005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06048"/>
            <a:ext cx="11818096" cy="5528766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Introduction to Internet</a:t>
            </a:r>
            <a:endParaRPr lang="bg-BG" sz="3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Important Definitions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HTTP Basics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URL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Tools for Developers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MIME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HTTP Request and HTTP Respond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4356C9-9213-441E-81F3-2AEC5CA3B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745490" cy="5276048"/>
          </a:xfrm>
        </p:spPr>
        <p:txBody>
          <a:bodyPr>
            <a:normAutofit/>
          </a:bodyPr>
          <a:lstStyle/>
          <a:p>
            <a:r>
              <a:rPr lang="en-US" sz="3400" dirty="0"/>
              <a:t>OSI Model consists of </a:t>
            </a:r>
            <a:r>
              <a:rPr lang="en-US" sz="3400" b="1" dirty="0">
                <a:solidFill>
                  <a:schemeClr val="bg1"/>
                </a:solidFill>
              </a:rPr>
              <a:t>7 layers</a:t>
            </a:r>
          </a:p>
          <a:p>
            <a:pPr lvl="1"/>
            <a:r>
              <a:rPr lang="en-US" sz="3200" dirty="0"/>
              <a:t>Each layer serves the layer above it and in return, it is served by the layer below it</a:t>
            </a:r>
          </a:p>
          <a:p>
            <a:r>
              <a:rPr lang="en-US" sz="3400" dirty="0"/>
              <a:t>Understanding each layer of the model helps us with: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Troubleshooting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Communicating</a:t>
            </a:r>
            <a:r>
              <a:rPr lang="en-US" sz="3200" dirty="0"/>
              <a:t> better with technical and non-technical individuals about any system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F6F27A-7FE8-408D-A859-F7A348B8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System Interconnect Model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9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100/1*rJz9MQIoEhZFEgQN6Gw5rg.png">
            <a:extLst>
              <a:ext uri="{FF2B5EF4-FFF2-40B4-BE49-F238E27FC236}">
                <a16:creationId xmlns:a16="http://schemas.microsoft.com/office/drawing/2014/main" id="{D0214C1F-C36E-4767-8120-4511A4B7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9" y="1779037"/>
            <a:ext cx="6125081" cy="49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06D73-36D3-46BB-B69E-EEC9023BE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9420"/>
            <a:ext cx="6397798" cy="582912"/>
          </a:xfrm>
        </p:spPr>
        <p:txBody>
          <a:bodyPr>
            <a:noAutofit/>
          </a:bodyPr>
          <a:lstStyle/>
          <a:p>
            <a:r>
              <a:rPr lang="en-US" sz="3400" dirty="0"/>
              <a:t>OSI Model consists of 7 layers: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26FA11-8676-4D48-975F-A5BCE178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9826264-B98A-42BE-9D52-B757A62C8566}"/>
              </a:ext>
            </a:extLst>
          </p:cNvPr>
          <p:cNvSpPr txBox="1">
            <a:spLocks/>
          </p:cNvSpPr>
          <p:nvPr/>
        </p:nvSpPr>
        <p:spPr>
          <a:xfrm>
            <a:off x="6674827" y="1309036"/>
            <a:ext cx="5054054" cy="54482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b="1" dirty="0">
                <a:solidFill>
                  <a:schemeClr val="bg1"/>
                </a:solidFill>
              </a:rPr>
              <a:t>Example Protocols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HTTP, DNS, FTP, SMTP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TLS, SSL, compression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NetBIOS, PPTP, Sockets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TCP, UDP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IP, IPsec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ATM, Ethernet,</a:t>
            </a:r>
            <a:r>
              <a:rPr lang="bg-BG" sz="2800" dirty="0"/>
              <a:t> </a:t>
            </a:r>
            <a:r>
              <a:rPr lang="en-US" sz="2800" dirty="0"/>
              <a:t>MAC, LLC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USB, Bluetooth, 802.11a/b/g/n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0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F55D-746F-4750-9CAD-42AE0323DA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Cables</a:t>
            </a:r>
            <a:r>
              <a:rPr lang="en-US" dirty="0"/>
              <a:t> - transfer data from one device to another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Routers</a:t>
            </a:r>
            <a:r>
              <a:rPr lang="en-US" dirty="0"/>
              <a:t> - transfer data packets between different computer networks (operates on level 3 of OSI)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Repeaters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Hubs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Switches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connect network devices together so that they can function as a single segment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Network Interface Card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NIC</a:t>
            </a:r>
            <a:r>
              <a:rPr lang="en-US" dirty="0"/>
              <a:t>) - computer component that connects the device to the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49208-90B4-476C-B75D-07042BAF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Hardware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3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Web Communication Explained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HTTP Basics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135271" y="1962446"/>
            <a:ext cx="216104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/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31951" y="2375232"/>
            <a:ext cx="3901736" cy="990847"/>
          </a:xfrm>
          <a:prstGeom prst="wedgeRoundRectCallout">
            <a:avLst>
              <a:gd name="adj1" fmla="val -68932"/>
              <a:gd name="adj2" fmla="val -313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DE86E6C-E7CF-4603-B948-46AEFBCFF06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307538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Major revision of the 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 network protocol used by the </a:t>
            </a:r>
            <a:r>
              <a:rPr lang="en-US" sz="3200" b="1" dirty="0">
                <a:solidFill>
                  <a:schemeClr val="bg1"/>
                </a:solidFill>
              </a:rPr>
              <a:t>World    Wide Web</a:t>
            </a:r>
            <a:endParaRPr lang="en-US" sz="3200" dirty="0"/>
          </a:p>
          <a:p>
            <a:pPr lvl="1"/>
            <a:r>
              <a:rPr lang="en-US" sz="3000" dirty="0"/>
              <a:t>Supported by most of the popular web browsers</a:t>
            </a:r>
          </a:p>
          <a:p>
            <a:r>
              <a:rPr lang="en-US" sz="3200" dirty="0"/>
              <a:t>Fast and optimized,</a:t>
            </a:r>
            <a:r>
              <a:rPr lang="bg-BG" sz="3200" dirty="0"/>
              <a:t> </a:t>
            </a:r>
            <a:r>
              <a:rPr lang="en-US" sz="3200" dirty="0"/>
              <a:t>meets modern web usage requirements</a:t>
            </a:r>
            <a:endParaRPr lang="bg-BG" sz="3200" dirty="0"/>
          </a:p>
          <a:p>
            <a:r>
              <a:rPr lang="en-US" sz="3200" dirty="0"/>
              <a:t>Completely Backwards-Compatible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3BAEDBC-FFB2-4DBC-9B53-D5302D4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What's HTTP/2.0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3C01ED6-1807-43EE-AE4F-9266AA25CE1E}"/>
              </a:ext>
            </a:extLst>
          </p:cNvPr>
          <p:cNvSpPr txBox="1">
            <a:spLocks/>
          </p:cNvSpPr>
          <p:nvPr/>
        </p:nvSpPr>
        <p:spPr>
          <a:xfrm>
            <a:off x="190404" y="4495800"/>
            <a:ext cx="6057997" cy="160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800" dirty="0"/>
              <a:t>As of Jan 2021, almost </a:t>
            </a:r>
            <a:r>
              <a:rPr lang="en-US" sz="2800" b="1" dirty="0">
                <a:solidFill>
                  <a:schemeClr val="bg1"/>
                </a:solidFill>
              </a:rPr>
              <a:t>50%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all the websites support </a:t>
            </a:r>
            <a:r>
              <a:rPr lang="en-US" sz="2800" b="1" dirty="0">
                <a:solidFill>
                  <a:schemeClr val="bg1"/>
                </a:solidFill>
              </a:rPr>
              <a:t>HTTP/2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/>
              <a:t>(W3Techs statistics).</a:t>
            </a:r>
          </a:p>
          <a:p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663A7-CCF2-4838-9290-A5CD8EE4E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4261461"/>
            <a:ext cx="5190358" cy="2210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90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5" y="1143001"/>
            <a:ext cx="3250793" cy="3250793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URL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41016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A6AADDAB-97D4-4F66-80A9-B6424E4A1275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URL </a:t>
            </a:r>
            <a:r>
              <a:rPr lang="en-US" dirty="0"/>
              <a:t>is a reference to a web resource that specifies its location on a network and a mechanism for retrieving it</a:t>
            </a:r>
          </a:p>
          <a:p>
            <a:r>
              <a:rPr lang="en-US" dirty="0"/>
              <a:t>A URL is a specific type of URI (</a:t>
            </a:r>
            <a:r>
              <a:rPr lang="en-US" b="1" dirty="0">
                <a:solidFill>
                  <a:schemeClr val="bg1"/>
                </a:solidFill>
              </a:rPr>
              <a:t>Uniform Resource Identifier</a:t>
            </a:r>
            <a:r>
              <a:rPr lang="en-US" dirty="0"/>
              <a:t>)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7549" y="4222772"/>
            <a:ext cx="11216136" cy="984652"/>
            <a:chOff x="708027" y="2221403"/>
            <a:chExt cx="10439997" cy="575878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027" y="2526268"/>
              <a:ext cx="1280843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Protocol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6064" y="2521095"/>
              <a:ext cx="807080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Host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70338" y="2521094"/>
              <a:ext cx="793934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Port</a:t>
              </a:r>
            </a:p>
          </p:txBody>
        </p:sp>
        <p:sp>
          <p:nvSpPr>
            <p:cNvPr id="31" name="Right Brace 30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46478" y="2521094"/>
              <a:ext cx="807080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Path</a:t>
              </a:r>
            </a:p>
          </p:txBody>
        </p:sp>
        <p:sp>
          <p:nvSpPr>
            <p:cNvPr id="33" name="Right Brace 32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19762" y="2527274"/>
              <a:ext cx="1797496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Query String</a:t>
              </a:r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618900" y="2521093"/>
              <a:ext cx="1529124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Fragment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760158" y="3699000"/>
            <a:ext cx="1096361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8080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demo/index.html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?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lecture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9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#python-web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URLs are encoded according RFC </a:t>
            </a:r>
            <a:r>
              <a:rPr lang="en-US" dirty="0">
                <a:latin typeface="+mj-lt"/>
                <a:cs typeface="Consolas" pitchFamily="49" charset="0"/>
              </a:rPr>
              <a:t>1738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URL characters: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[0-9a-zA-Z]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by: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Space is encoded as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URL-encoded string:</a:t>
            </a:r>
            <a:endParaRPr lang="bg-BG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8020" y="3352800"/>
            <a:ext cx="838880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8020" y="5929086"/>
            <a:ext cx="83820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8020" y="4660472"/>
            <a:ext cx="838880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Наков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ja-JP" altLang="en-US" sz="2400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73843" y="2868024"/>
          <a:ext cx="2241741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361128567"/>
                    </a:ext>
                  </a:extLst>
                </a:gridCol>
                <a:gridCol w="1406398">
                  <a:extLst>
                    <a:ext uri="{9D8B030D-6E8A-4147-A177-3AD203B41FA5}">
                      <a16:colId xmlns:a16="http://schemas.microsoft.com/office/drawing/2014/main" val="3366633520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URL</a:t>
                      </a:r>
                    </a:p>
                    <a:p>
                      <a:pPr algn="ctr"/>
                      <a:r>
                        <a:rPr lang="en-GB" sz="2400" dirty="0">
                          <a:effectLst/>
                        </a:rPr>
                        <a:t>Encoding</a:t>
                      </a: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50857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35929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8308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22938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18667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90038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33580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05940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1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Dev Tools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Tools for Developers</a:t>
            </a:r>
            <a:endParaRPr lang="bg-BG" dirty="0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MIME and Media Types</a:t>
            </a: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Multi-Purpose Internet Mail Extensions</a:t>
            </a:r>
            <a:endParaRPr lang="bg-BG" sz="4800" dirty="0"/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1696244" y="16290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Request / HTTP Respond</a:t>
            </a:r>
            <a:endParaRPr lang="bg-BG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 e.g.,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49" y="750435"/>
            <a:ext cx="3913661" cy="3757115"/>
          </a:xfrm>
          <a:prstGeom prst="rect">
            <a:avLst/>
          </a:prstGeom>
        </p:spPr>
      </p:pic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 Introduction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e.g.,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3589" y="1014308"/>
            <a:ext cx="11804822" cy="5415397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472465" y="1676399"/>
            <a:ext cx="11034599" cy="4908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34002" y="1725895"/>
            <a:ext cx="3555931" cy="49768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479600" y="1686503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479600" y="2223578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495476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4020503"/>
            <a:ext cx="2365618" cy="1085236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497683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Redirection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40438"/>
            <a:ext cx="8632995" cy="5300339"/>
            <a:chOff x="471335" y="1527777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335" y="1527777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Internet, Definitions of Internet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Sending and Receiving Information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What is HTTP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What is URL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Browser Tools for Developers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What is MIME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the</a:t>
            </a:r>
            <a:r>
              <a:rPr lang="en-US" b="1" dirty="0"/>
              <a:t> Internet?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that connects </a:t>
            </a:r>
            <a:r>
              <a:rPr lang="en-US" sz="3400" dirty="0"/>
              <a:t>billions of devices together all over the globe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fiber optics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copper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satellites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cell phone network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get indirectly </a:t>
            </a:r>
            <a:r>
              <a:rPr lang="en-US" sz="3400" b="1" dirty="0">
                <a:solidFill>
                  <a:schemeClr val="bg1"/>
                </a:solidFill>
              </a:rPr>
              <a:t>connected</a:t>
            </a:r>
            <a:r>
              <a:rPr lang="en-US" sz="3400" dirty="0"/>
              <a:t> though </a:t>
            </a:r>
            <a:r>
              <a:rPr lang="en-US" sz="3400" b="1" dirty="0">
                <a:solidFill>
                  <a:schemeClr val="bg1"/>
                </a:solidFill>
              </a:rPr>
              <a:t>ISP</a:t>
            </a:r>
            <a:r>
              <a:rPr lang="en-US" sz="3400" dirty="0"/>
              <a:t>s </a:t>
            </a:r>
            <a:r>
              <a:rPr lang="bg-BG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nternet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ervice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  <a:r>
              <a:rPr lang="en-US" sz="3400" dirty="0"/>
              <a:t>roviders</a:t>
            </a:r>
            <a:r>
              <a:rPr lang="bg-BG" sz="3400" dirty="0"/>
              <a:t>)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126890D4-4759-4486-AA58-A9872D8F7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7716000" y="4292438"/>
            <a:ext cx="3795596" cy="2135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40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Networks and Internet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/>
          <a:lstStyle/>
          <a:p>
            <a:pPr marL="456915" lvl="1" indent="-45691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Network</a:t>
            </a:r>
            <a:r>
              <a:rPr lang="en-US" sz="3600" dirty="0"/>
              <a:t> is a group of </a:t>
            </a:r>
            <a:r>
              <a:rPr lang="en-US" sz="3600" b="1" dirty="0">
                <a:solidFill>
                  <a:schemeClr val="bg1"/>
                </a:solidFill>
              </a:rPr>
              <a:t>two or more devices </a:t>
            </a:r>
            <a:r>
              <a:rPr lang="en-US" sz="3600" dirty="0"/>
              <a:t>that can communicate</a:t>
            </a:r>
            <a:endParaRPr lang="en-US" sz="3600" b="1" dirty="0">
              <a:solidFill>
                <a:schemeClr val="bg1"/>
              </a:solidFill>
            </a:endParaRPr>
          </a:p>
          <a:p>
            <a:pPr marL="456915" lvl="1" indent="-45691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The internet </a:t>
            </a:r>
            <a:r>
              <a:rPr lang="en-US" sz="3600" dirty="0"/>
              <a:t>is made of hundreds of thousands of </a:t>
            </a:r>
            <a:r>
              <a:rPr lang="en-US" sz="3600" b="1" dirty="0">
                <a:solidFill>
                  <a:schemeClr val="bg1"/>
                </a:solidFill>
              </a:rPr>
              <a:t>networks</a:t>
            </a:r>
            <a:endParaRPr lang="en-US" sz="3600" dirty="0"/>
          </a:p>
          <a:p>
            <a:pPr marL="456915" lvl="1" indent="-456915"/>
            <a:r>
              <a:rPr lang="en-US" sz="3600" dirty="0"/>
              <a:t>These different systems </a:t>
            </a:r>
            <a:r>
              <a:rPr lang="en-US" sz="3600" b="1" dirty="0">
                <a:solidFill>
                  <a:schemeClr val="bg1"/>
                </a:solidFill>
              </a:rPr>
              <a:t>connect to each other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communicate with each other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work together </a:t>
            </a:r>
            <a:r>
              <a:rPr lang="en-US" sz="3600" dirty="0"/>
              <a:t>because of standards for how data is sent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1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3976" y="1511977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33" y="1233182"/>
            <a:ext cx="2982333" cy="3015842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Important Definitions</a:t>
            </a:r>
          </a:p>
        </p:txBody>
      </p:sp>
    </p:spTree>
    <p:extLst>
      <p:ext uri="{BB962C8B-B14F-4D97-AF65-F5344CB8AC3E}">
        <p14:creationId xmlns:p14="http://schemas.microsoft.com/office/powerpoint/2010/main" val="34512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Clients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Servers</a:t>
            </a:r>
            <a:r>
              <a:rPr lang="en-US" sz="3400" dirty="0"/>
              <a:t> are the machines that provide services to </a:t>
            </a:r>
            <a:br>
              <a:rPr lang="en-US" sz="3400" dirty="0"/>
            </a:br>
            <a:r>
              <a:rPr lang="en-US" sz="3400" dirty="0"/>
              <a:t>other machines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Clients</a:t>
            </a:r>
            <a:r>
              <a:rPr lang="en-US" sz="3400" dirty="0"/>
              <a:t> are the machines that are used to connect to </a:t>
            </a:r>
            <a:br>
              <a:rPr lang="en-US" sz="3400" dirty="0"/>
            </a:br>
            <a:r>
              <a:rPr lang="en-US" sz="3400" dirty="0"/>
              <a:t>those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63" y="3609000"/>
            <a:ext cx="4171048" cy="250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7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2818</Words>
  <Application>Microsoft Office PowerPoint</Application>
  <PresentationFormat>Widescreen</PresentationFormat>
  <Paragraphs>505</Paragraphs>
  <Slides>52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Internet and HTTP</vt:lpstr>
      <vt:lpstr>Table of Contents</vt:lpstr>
      <vt:lpstr>Have a Question?</vt:lpstr>
      <vt:lpstr>Introduction</vt:lpstr>
      <vt:lpstr>What is the Internet?</vt:lpstr>
      <vt:lpstr>Networks and Internet</vt:lpstr>
      <vt:lpstr>Web Server Work Model</vt:lpstr>
      <vt:lpstr>Important Definitions</vt:lpstr>
      <vt:lpstr>Servers and Clients</vt:lpstr>
      <vt:lpstr>Network Protocol</vt:lpstr>
      <vt:lpstr>Packets </vt:lpstr>
      <vt:lpstr>Internet Protocol (IP)</vt:lpstr>
      <vt:lpstr>IP Address</vt:lpstr>
      <vt:lpstr>IP address classes</vt:lpstr>
      <vt:lpstr>Classless Inter-Domain Routing</vt:lpstr>
      <vt:lpstr>IPv6</vt:lpstr>
      <vt:lpstr>Domain Name Server</vt:lpstr>
      <vt:lpstr>Transmission Control Protocol (TCP)</vt:lpstr>
      <vt:lpstr>TCP vs UDP</vt:lpstr>
      <vt:lpstr>Open System Interconnect Model</vt:lpstr>
      <vt:lpstr>OSI Layers</vt:lpstr>
      <vt:lpstr>Basic Hardware Components</vt:lpstr>
      <vt:lpstr>HTTP Basics</vt:lpstr>
      <vt:lpstr>Hyper Text Transfer Protocol</vt:lpstr>
      <vt:lpstr>HTTP Request Methods</vt:lpstr>
      <vt:lpstr>HTTP Conversation: Example</vt:lpstr>
      <vt:lpstr>What's HTTP/2.0</vt:lpstr>
      <vt:lpstr>URL</vt:lpstr>
      <vt:lpstr>Uniform Resource Locator (URL)</vt:lpstr>
      <vt:lpstr>URL Encoding</vt:lpstr>
      <vt:lpstr>Tools for Developers</vt:lpstr>
      <vt:lpstr>Tools for Developers – Browser Dev Tools </vt:lpstr>
      <vt:lpstr>Tools for Developers – Browser Add-ons</vt:lpstr>
      <vt:lpstr>Multi-Purpose Internet Mail Extensions</vt:lpstr>
      <vt:lpstr>What is MIME?</vt:lpstr>
      <vt:lpstr>Common MIME Media Types</vt:lpstr>
      <vt:lpstr>HTTP Request / HTTP Respond</vt:lpstr>
      <vt:lpstr>HTTP Request Message</vt:lpstr>
      <vt:lpstr>GET Request Method – Example</vt:lpstr>
      <vt:lpstr>POST Request Method – Example</vt:lpstr>
      <vt:lpstr>HTTP Response Message</vt:lpstr>
      <vt:lpstr>HTTP Response Codes</vt:lpstr>
      <vt:lpstr>HTTP Response – Example</vt:lpstr>
      <vt:lpstr>HTTP Response – Example</vt:lpstr>
      <vt:lpstr>Browser Redirection</vt:lpstr>
      <vt:lpstr>Content-Type and Disposition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167</cp:revision>
  <dcterms:created xsi:type="dcterms:W3CDTF">2018-05-23T13:08:44Z</dcterms:created>
  <dcterms:modified xsi:type="dcterms:W3CDTF">2022-01-05T19:28:04Z</dcterms:modified>
  <cp:category>programming;computer programming;software development;web development;html;css</cp:category>
</cp:coreProperties>
</file>