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hysik.cosmos-indirekt.de/Physik-Schule/Feigenbaum-Konstante" TargetMode="External"/><Relationship Id="rId7" Type="http://schemas.openxmlformats.org/officeDocument/2006/relationships/hyperlink" Target="https://physik.cosmos-indirekt.de/Physik-Schule/Schmetterlingseffekt" TargetMode="External"/><Relationship Id="rId2" Type="http://schemas.openxmlformats.org/officeDocument/2006/relationships/hyperlink" Target="http://walter.bislins.ch/blog/index.asp?page=Feigenbaum%2DDiagramm+erzeugen+und+analysiere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r.de/wissen/edward-lorenz-meteorologe-schmetterlingseffekt-chaostheorie-100.html" TargetMode="External"/><Relationship Id="rId5" Type="http://schemas.openxmlformats.org/officeDocument/2006/relationships/hyperlink" Target="https://physik.cosmos-indirekt.de/Physik-Schule/Chaosforschung" TargetMode="External"/><Relationship Id="rId4" Type="http://schemas.openxmlformats.org/officeDocument/2006/relationships/hyperlink" Target="https://www.heise.de/newsticker/meldung/Zahlen-bitte-Die-Feigenbaum-Konstante-beschreibt-Ordnung-im-Chaos-4141733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C53EB1-9D9B-4330-A887-F2941BF49A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Chaos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5F88B8-207D-41D1-98AA-80A7FA76BF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Feigenbaumdiagramm &amp; Sensitivität</a:t>
            </a:r>
          </a:p>
        </p:txBody>
      </p:sp>
    </p:spTree>
    <p:extLst>
      <p:ext uri="{BB962C8B-B14F-4D97-AF65-F5344CB8AC3E}">
        <p14:creationId xmlns:p14="http://schemas.microsoft.com/office/powerpoint/2010/main" val="2195424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F67A3D-5D37-470D-84D3-64A0E3B03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A3FD14-21D7-48C2-B1AC-8EA9BD1AE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e-DE" sz="2600" b="0" i="0" dirty="0">
                <a:effectLst/>
                <a:latin typeface="+mn-lt"/>
              </a:rPr>
              <a:t>Feigenbaum:</a:t>
            </a:r>
          </a:p>
          <a:p>
            <a:r>
              <a:rPr lang="de-DE" sz="2600" b="0" i="0" dirty="0">
                <a:effectLst/>
                <a:latin typeface="+mn-lt"/>
              </a:rPr>
              <a:t>Diagramm erzeugen: </a:t>
            </a:r>
          </a:p>
          <a:p>
            <a:pPr lvl="1"/>
            <a:r>
              <a:rPr lang="de-DE" b="0" i="0" u="sng" dirty="0">
                <a:solidFill>
                  <a:schemeClr val="bg1"/>
                </a:solidFill>
                <a:effectLst/>
                <a:latin typeface="Helvetica Neu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http://walter.bislins.ch/blog/index.asp?page=Feigenbaum%2DDiagramm+erzeugen+und+analysieren</a:t>
            </a:r>
            <a:endParaRPr lang="de-DE" b="0" i="0" u="sng" dirty="0">
              <a:solidFill>
                <a:schemeClr val="bg1"/>
              </a:solidFill>
              <a:effectLst/>
              <a:latin typeface="Helvetica Neue"/>
            </a:endParaRPr>
          </a:p>
          <a:p>
            <a:r>
              <a:rPr lang="de-DE" sz="2600" b="0" i="0" dirty="0">
                <a:effectLst/>
                <a:latin typeface="+mn-lt"/>
              </a:rPr>
              <a:t>Feigenbaum-Konstante:</a:t>
            </a:r>
          </a:p>
          <a:p>
            <a:pPr lvl="1"/>
            <a:r>
              <a:rPr lang="de-DE" b="0" i="0" u="sng" dirty="0">
                <a:solidFill>
                  <a:schemeClr val="bg1"/>
                </a:solidFill>
                <a:effectLst/>
                <a:latin typeface="Helvetica Ne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https://physik.cosmos-indirekt.de/Physik-Schule/Feigenbaum-Konstante</a:t>
            </a:r>
            <a:endParaRPr lang="de-DE" u="sng" dirty="0">
              <a:solidFill>
                <a:schemeClr val="bg1"/>
              </a:solidFill>
              <a:latin typeface="Helvetica Neue"/>
            </a:endParaRPr>
          </a:p>
          <a:p>
            <a:pPr lvl="1"/>
            <a:r>
              <a:rPr lang="de-DE" b="0" i="0" u="sng" dirty="0">
                <a:solidFill>
                  <a:schemeClr val="bg1"/>
                </a:solidFill>
                <a:effectLst/>
                <a:latin typeface="Helvetica Neu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https://www.heise.de/newsticker/meldung/Zahlen-bitte-Die-Feigenbaum-Konstante-beschreibt-Ordnung-im-Chaos-4141733.html</a:t>
            </a:r>
            <a:endParaRPr lang="de-DE" b="0" i="0" dirty="0">
              <a:solidFill>
                <a:schemeClr val="bg1"/>
              </a:solidFill>
              <a:effectLst/>
              <a:latin typeface="Helvetica Neue"/>
            </a:endParaRPr>
          </a:p>
          <a:p>
            <a:pPr marL="0" indent="0">
              <a:buNone/>
            </a:pPr>
            <a:r>
              <a:rPr lang="de-DE" sz="2600" b="0" i="0" dirty="0">
                <a:effectLst/>
                <a:latin typeface="+mn-lt"/>
              </a:rPr>
              <a:t>Sensitivität:</a:t>
            </a:r>
          </a:p>
          <a:p>
            <a:r>
              <a:rPr lang="de-DE" sz="2600" b="0" i="0" dirty="0">
                <a:effectLst/>
                <a:latin typeface="+mn-lt"/>
              </a:rPr>
              <a:t>Chaosforschung:</a:t>
            </a:r>
          </a:p>
          <a:p>
            <a:pPr lvl="1"/>
            <a:r>
              <a:rPr lang="de-DE" b="0" i="0" u="sng" dirty="0">
                <a:solidFill>
                  <a:schemeClr val="bg1"/>
                </a:solidFill>
                <a:effectLst/>
                <a:latin typeface="Helvetica Neue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https://physik.cosmos-indirekt.de/Physik-Schule/Chaosforschung</a:t>
            </a:r>
            <a:endParaRPr lang="de-DE" b="0" i="0" dirty="0">
              <a:solidFill>
                <a:schemeClr val="bg1"/>
              </a:solidFill>
              <a:effectLst/>
              <a:latin typeface="Helvetica Neue"/>
            </a:endParaRPr>
          </a:p>
          <a:p>
            <a:r>
              <a:rPr lang="de-DE" sz="2600" b="0" i="0" dirty="0">
                <a:effectLst/>
                <a:latin typeface="+mn-lt"/>
              </a:rPr>
              <a:t>Schmetterlingseffekt:</a:t>
            </a:r>
          </a:p>
          <a:p>
            <a:pPr lvl="1"/>
            <a:r>
              <a:rPr lang="de-DE" b="0" i="0" u="sng" dirty="0">
                <a:solidFill>
                  <a:schemeClr val="bg1"/>
                </a:solidFill>
                <a:effectLst/>
                <a:latin typeface="Helvetica Neue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https://www.br.de/wissen/edward-lorenz-meteorologe-schmetterlingseffekt-chaostheorie-100.html</a:t>
            </a:r>
            <a:endParaRPr lang="de-DE" b="0" i="0" dirty="0">
              <a:solidFill>
                <a:schemeClr val="bg1"/>
              </a:solidFill>
              <a:effectLst/>
              <a:latin typeface="Helvetica Neue"/>
            </a:endParaRPr>
          </a:p>
          <a:p>
            <a:pPr lvl="1"/>
            <a:r>
              <a:rPr lang="de-DE" b="0" i="0" u="sng" dirty="0">
                <a:solidFill>
                  <a:schemeClr val="bg1"/>
                </a:solidFill>
                <a:effectLst/>
                <a:latin typeface="Helvetica Neue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https://physik.cosmos-indirekt.de/Physik-Schule/Schmetterlingseffekt</a:t>
            </a:r>
            <a:endParaRPr lang="de-DE" b="0" i="0" dirty="0">
              <a:solidFill>
                <a:schemeClr val="bg1"/>
              </a:solidFill>
              <a:effectLst/>
              <a:latin typeface="Helvetica Neue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4612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0D60A3-E310-4D68-B3C5-50A389BBD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FB36BF-EC7C-44AC-8810-FFA70C090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Feigenbaum</a:t>
            </a:r>
          </a:p>
          <a:p>
            <a:pPr lvl="1"/>
            <a:r>
              <a:rPr lang="de-DE" dirty="0"/>
              <a:t>Feigenbaum-Diagramm</a:t>
            </a:r>
          </a:p>
          <a:p>
            <a:pPr lvl="2"/>
            <a:r>
              <a:rPr lang="de-DE" dirty="0"/>
              <a:t>Ordnung</a:t>
            </a:r>
          </a:p>
          <a:p>
            <a:pPr lvl="2"/>
            <a:r>
              <a:rPr lang="de-DE" dirty="0"/>
              <a:t>Chaos</a:t>
            </a:r>
          </a:p>
          <a:p>
            <a:pPr lvl="1"/>
            <a:r>
              <a:rPr lang="de-DE" dirty="0"/>
              <a:t>Feigenbaum-Konstante	</a:t>
            </a:r>
          </a:p>
          <a:p>
            <a:r>
              <a:rPr lang="de-DE" dirty="0"/>
              <a:t>Sensitivität</a:t>
            </a:r>
          </a:p>
          <a:p>
            <a:pPr lvl="1"/>
            <a:r>
              <a:rPr lang="de-DE" dirty="0"/>
              <a:t>Arten chaotischen Verhaltens</a:t>
            </a:r>
          </a:p>
          <a:p>
            <a:pPr lvl="1"/>
            <a:r>
              <a:rPr lang="de-DE" dirty="0"/>
              <a:t>Schmetterlingseffekt	</a:t>
            </a:r>
          </a:p>
        </p:txBody>
      </p:sp>
    </p:spTree>
    <p:extLst>
      <p:ext uri="{BB962C8B-B14F-4D97-AF65-F5344CB8AC3E}">
        <p14:creationId xmlns:p14="http://schemas.microsoft.com/office/powerpoint/2010/main" val="77439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BA5BDD-CAE1-4CC3-8CE4-C755D04FD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Feigenbaum-Diagramm</a:t>
            </a:r>
            <a:br>
              <a:rPr lang="de-DE" dirty="0"/>
            </a:br>
            <a:r>
              <a:rPr lang="de-DE" sz="3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Grundlagen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333AB8-F116-4970-95B9-753E4EFA8665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289D14C-CA7F-4913-8874-31D25013E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924316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Diagramm zur Beschreibung nichtlinearer Systeme (z.B. log. Gleichung)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Zufällig generierte Startpunkte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Aufzeichnung der Wertepaare (r, </a:t>
            </a:r>
            <a:r>
              <a:rPr lang="de-DE" dirty="0" err="1"/>
              <a:t>x</a:t>
            </a:r>
            <a:r>
              <a:rPr lang="de-DE" baseline="-25000" dirty="0" err="1"/>
              <a:t>N</a:t>
            </a:r>
            <a:r>
              <a:rPr lang="de-DE" dirty="0"/>
              <a:t>) nach N Iterationen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Tendenz der Punkte zu einer Kurve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Steigende Iterationszahl führt zu klarerer Kurve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Sowohl „geordnetes“ als auch „chaotisches“ Verhalten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1276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682907-3509-4696-A97F-60497CC08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Feigenbaum-Diagramm</a:t>
            </a:r>
            <a:br>
              <a:rPr lang="de-DE" dirty="0"/>
            </a:br>
            <a:r>
              <a:rPr lang="de-DE" dirty="0">
                <a:solidFill>
                  <a:schemeClr val="bg2">
                    <a:lumMod val="40000"/>
                    <a:lumOff val="60000"/>
                  </a:schemeClr>
                </a:solidFill>
              </a:rPr>
              <a:t>Ordnung</a:t>
            </a:r>
            <a:endParaRPr lang="de-DE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DA9FAA4-2D70-46E9-994A-D844548D5DA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6147E26-DD7A-467F-A2F8-B0273074F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3657599"/>
            <a:ext cx="5084979" cy="212204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Bereich 0 – 1  </a:t>
            </a:r>
            <a:r>
              <a:rPr lang="de-DE" dirty="0">
                <a:sym typeface="Wingdings" pitchFamily="2" charset="2"/>
              </a:rPr>
              <a:t> Kurve bei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Bereich 0 – 3 </a:t>
            </a:r>
            <a:r>
              <a:rPr lang="de-DE" dirty="0"/>
              <a:t> </a:t>
            </a:r>
            <a:r>
              <a:rPr lang="de-DE" dirty="0">
                <a:sym typeface="Wingdings" pitchFamily="2" charset="2"/>
              </a:rPr>
              <a:t> Kurve steigt langsam gegen ca. 0,63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Bereich 3 – ca. 3,5  Kurve Teilt sich, Werte oszillieren (erster Bifurkationspunkt)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Bereich ca. 3,5 – ca. 3,6 </a:t>
            </a:r>
            <a:r>
              <a:rPr lang="de-DE" dirty="0">
                <a:sym typeface="Wingdings" pitchFamily="2" charset="2"/>
              </a:rPr>
              <a:t> Kurven-Teile teilen sich erneut auf</a:t>
            </a:r>
          </a:p>
        </p:txBody>
      </p:sp>
    </p:spTree>
    <p:extLst>
      <p:ext uri="{BB962C8B-B14F-4D97-AF65-F5344CB8AC3E}">
        <p14:creationId xmlns:p14="http://schemas.microsoft.com/office/powerpoint/2010/main" val="2592065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A61617-7EF9-4AD2-8FF7-216895D0F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Feigenbaum-Diagramm</a:t>
            </a:r>
            <a:br>
              <a:rPr lang="de-DE" dirty="0"/>
            </a:br>
            <a:r>
              <a:rPr lang="de-DE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Chaos</a:t>
            </a:r>
            <a:endParaRPr lang="de-DE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71C5446-E8C2-493E-B506-F84E68EB8229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CC7962-BB4C-4AEB-BA99-9A3252FFA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de-DE" dirty="0"/>
              <a:t>Ab R = ca. 3,6 sind neue Bifurkationen erkennbar, ABER: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Bifurkationsintervalle werden immer kleiner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Spanne der Kurventeile wird immer kleiner</a:t>
            </a:r>
          </a:p>
          <a:p>
            <a:r>
              <a:rPr lang="de-DE" dirty="0">
                <a:sym typeface="Wingdings" pitchFamily="2" charset="2"/>
              </a:rPr>
              <a:t>	 chaotisch anmutendes Verhalten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7520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B81C3C-41B1-4128-975C-3AC956488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Feigenbaum</a:t>
            </a:r>
            <a:br>
              <a:rPr lang="de-DE" dirty="0"/>
            </a:br>
            <a:r>
              <a:rPr lang="de-DE" sz="4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Feigenbaum-Konstante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86A17ED-A919-48D4-8781-12A3D398D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1978 von Feigenbaum nachgewiesen </a:t>
            </a:r>
          </a:p>
          <a:p>
            <a:r>
              <a:rPr lang="de-DE" dirty="0"/>
              <a:t>Liegt bei ca. 4,6691</a:t>
            </a:r>
          </a:p>
          <a:p>
            <a:r>
              <a:rPr lang="de-DE" dirty="0"/>
              <a:t>Heute bis auf 1018 Nachkommastellen bekannt</a:t>
            </a:r>
          </a:p>
          <a:p>
            <a:r>
              <a:rPr lang="de-DE" dirty="0"/>
              <a:t>„PI der Chaosforschung“</a:t>
            </a:r>
          </a:p>
          <a:p>
            <a:r>
              <a:rPr lang="de-DE" dirty="0"/>
              <a:t>Beschreibt den Faktor mit dem Sich Abstände und Intensität der Bifurkationen verringern</a:t>
            </a:r>
          </a:p>
          <a:p>
            <a:r>
              <a:rPr lang="de-DE" dirty="0"/>
              <a:t>Universell für eine Ganze Gattung von Gleichungen mit chaotisch-sensitivem Verhalten</a:t>
            </a:r>
          </a:p>
        </p:txBody>
      </p:sp>
    </p:spTree>
    <p:extLst>
      <p:ext uri="{BB962C8B-B14F-4D97-AF65-F5344CB8AC3E}">
        <p14:creationId xmlns:p14="http://schemas.microsoft.com/office/powerpoint/2010/main" val="940342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79C42C-EC5B-4FBE-850D-E0251007F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Sensitivität</a:t>
            </a:r>
            <a:br>
              <a:rPr lang="de-DE" dirty="0"/>
            </a:br>
            <a:r>
              <a:rPr lang="de-DE" sz="44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Sensitivität</a:t>
            </a:r>
            <a:r>
              <a:rPr lang="de-DE" sz="4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und Chaos</a:t>
            </a:r>
            <a:br>
              <a:rPr lang="de-DE" sz="4400" dirty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7C9D67-CC4C-42C3-9C7A-F85139925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1745675"/>
          </a:xfrm>
        </p:spPr>
        <p:txBody>
          <a:bodyPr/>
          <a:lstStyle/>
          <a:p>
            <a:r>
              <a:rPr lang="de-DE" dirty="0"/>
              <a:t>Abhängigkeit eines Systems von seinen Anfangsparametern</a:t>
            </a:r>
          </a:p>
          <a:p>
            <a:r>
              <a:rPr lang="de-DE" dirty="0"/>
              <a:t>Kleine Änderungen haben völlig unterschiedliche Ergebnisse zur Folge, System wirkt chaotisch</a:t>
            </a:r>
          </a:p>
          <a:p>
            <a:r>
              <a:rPr lang="de-DE" dirty="0"/>
              <a:t>Unterscheidung in deterministisches Chaos und „echtes“ Chaos</a:t>
            </a:r>
          </a:p>
        </p:txBody>
      </p:sp>
    </p:spTree>
    <p:extLst>
      <p:ext uri="{BB962C8B-B14F-4D97-AF65-F5344CB8AC3E}">
        <p14:creationId xmlns:p14="http://schemas.microsoft.com/office/powerpoint/2010/main" val="18819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2244AC-D2C0-4D67-A41D-F31268995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Sensitivität</a:t>
            </a:r>
            <a:br>
              <a:rPr lang="de-DE" dirty="0"/>
            </a:br>
            <a:r>
              <a:rPr lang="de-DE" sz="40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Sensitivität</a:t>
            </a:r>
            <a:r>
              <a:rPr lang="de-DE" sz="4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und Chaos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2FC255-E81D-4D90-BDE9-A990F53EFC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Deterministisches Chaos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831FC6-0B01-4B16-A2CF-51A9960E9AD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System folgt klar definierten und (theoretisch) berechenbaren Regeln</a:t>
            </a:r>
          </a:p>
          <a:p>
            <a:r>
              <a:rPr lang="de-DE" dirty="0"/>
              <a:t>Sensitive Systeme, die dem Determinismus folgen können (theoretisch) vorausberechnet werden, wenn alle Regeln und Parameter überblickt würden</a:t>
            </a:r>
          </a:p>
          <a:p>
            <a:r>
              <a:rPr lang="de-DE" dirty="0"/>
              <a:t>Beispiele: logistische Gleichung, Physiksimulationsprogramme (Ragdoll)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FF2E32F-3C62-48F6-89BF-E0AFF49FD1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„Echtes“ Chaos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6FDEC3A-8164-4166-816A-2F1704EFBF3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/>
              <a:t>System folgt keine klar definierten und berechenbaren Regeln</a:t>
            </a:r>
          </a:p>
          <a:p>
            <a:r>
              <a:rPr lang="de-DE" dirty="0"/>
              <a:t>Quantenmechanische Prozesse</a:t>
            </a:r>
          </a:p>
          <a:p>
            <a:r>
              <a:rPr lang="de-DE" dirty="0"/>
              <a:t>Nach Stand der Wissenschaft „echter“ Zufall, demnach keine Vorausberechnung möglich</a:t>
            </a:r>
          </a:p>
          <a:p>
            <a:r>
              <a:rPr lang="de-DE" dirty="0"/>
              <a:t>Beispiele: Doppelspaltversuch, radioaktiver Zerfall,	 menschliches Gehirn (freier Wille)?</a:t>
            </a:r>
          </a:p>
        </p:txBody>
      </p:sp>
    </p:spTree>
    <p:extLst>
      <p:ext uri="{BB962C8B-B14F-4D97-AF65-F5344CB8AC3E}">
        <p14:creationId xmlns:p14="http://schemas.microsoft.com/office/powerpoint/2010/main" val="3787540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82D8B5-137F-41A1-A893-0BB2FB094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Sensitivität</a:t>
            </a:r>
            <a:br>
              <a:rPr lang="de-DE" dirty="0"/>
            </a:br>
            <a:r>
              <a:rPr lang="de-DE" sz="4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Schmetterlingseffekt</a:t>
            </a:r>
            <a:br>
              <a:rPr lang="de-DE" dirty="0"/>
            </a:b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74C4B9C-81D2-42B2-8889-009BE427F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1961 von Edward Norton Lorenz entdeckt </a:t>
            </a:r>
          </a:p>
          <a:p>
            <a:r>
              <a:rPr lang="de-DE" dirty="0"/>
              <a:t>Berechnung eines Wettermodels mit (damals) Supercomputern</a:t>
            </a:r>
          </a:p>
          <a:p>
            <a:r>
              <a:rPr lang="de-DE" dirty="0"/>
              <a:t>Neuausführung des Modells brachte einen völlig unterschiedlichen Ausgang</a:t>
            </a:r>
          </a:p>
          <a:p>
            <a:pPr lvl="1">
              <a:buFont typeface="Wingdings" pitchFamily="2" charset="2"/>
              <a:buChar char="à"/>
            </a:pPr>
            <a:r>
              <a:rPr lang="de-DE" dirty="0">
                <a:sym typeface="Wingdings" pitchFamily="2" charset="2"/>
              </a:rPr>
              <a:t>Rechnung mit gerundeten Zwischenergebnissen der ersten Rechnung</a:t>
            </a:r>
          </a:p>
          <a:p>
            <a:pPr lvl="1">
              <a:buFont typeface="Wingdings" pitchFamily="2" charset="2"/>
              <a:buChar char="à"/>
            </a:pPr>
            <a:r>
              <a:rPr lang="de-DE" dirty="0">
                <a:sym typeface="Wingdings" pitchFamily="2" charset="2"/>
              </a:rPr>
              <a:t>„</a:t>
            </a:r>
            <a:r>
              <a:rPr lang="de-DE" b="0" i="1" dirty="0" err="1">
                <a:effectLst/>
                <a:latin typeface="+mn-lt"/>
              </a:rPr>
              <a:t>Predictability</a:t>
            </a:r>
            <a:r>
              <a:rPr lang="de-DE" b="0" i="1" dirty="0">
                <a:effectLst/>
                <a:latin typeface="+mn-lt"/>
              </a:rPr>
              <a:t>: </a:t>
            </a:r>
            <a:r>
              <a:rPr lang="de-DE" b="0" i="1" dirty="0" err="1">
                <a:effectLst/>
                <a:latin typeface="+mn-lt"/>
              </a:rPr>
              <a:t>Does</a:t>
            </a:r>
            <a:r>
              <a:rPr lang="de-DE" b="0" i="1" dirty="0">
                <a:effectLst/>
                <a:latin typeface="+mn-lt"/>
              </a:rPr>
              <a:t> </a:t>
            </a:r>
            <a:r>
              <a:rPr lang="de-DE" b="0" i="1" dirty="0" err="1">
                <a:effectLst/>
                <a:latin typeface="+mn-lt"/>
              </a:rPr>
              <a:t>the</a:t>
            </a:r>
            <a:r>
              <a:rPr lang="de-DE" b="0" i="1" dirty="0">
                <a:effectLst/>
                <a:latin typeface="+mn-lt"/>
              </a:rPr>
              <a:t> </a:t>
            </a:r>
            <a:r>
              <a:rPr lang="de-DE" b="0" i="1" dirty="0" err="1">
                <a:effectLst/>
                <a:latin typeface="+mn-lt"/>
              </a:rPr>
              <a:t>Flap</a:t>
            </a:r>
            <a:r>
              <a:rPr lang="de-DE" b="0" i="1" dirty="0">
                <a:effectLst/>
                <a:latin typeface="+mn-lt"/>
              </a:rPr>
              <a:t> </a:t>
            </a:r>
            <a:r>
              <a:rPr lang="de-DE" b="0" i="1" dirty="0" err="1">
                <a:effectLst/>
                <a:latin typeface="+mn-lt"/>
              </a:rPr>
              <a:t>of</a:t>
            </a:r>
            <a:r>
              <a:rPr lang="de-DE" b="0" i="1" dirty="0">
                <a:effectLst/>
                <a:latin typeface="+mn-lt"/>
              </a:rPr>
              <a:t> a </a:t>
            </a:r>
            <a:r>
              <a:rPr lang="de-DE" b="0" i="1" dirty="0" err="1">
                <a:effectLst/>
                <a:latin typeface="+mn-lt"/>
              </a:rPr>
              <a:t>Butterfly’s</a:t>
            </a:r>
            <a:r>
              <a:rPr lang="de-DE" b="0" i="1" dirty="0">
                <a:effectLst/>
                <a:latin typeface="+mn-lt"/>
              </a:rPr>
              <a:t> </a:t>
            </a:r>
            <a:r>
              <a:rPr lang="de-DE" b="0" i="1" dirty="0" err="1">
                <a:effectLst/>
                <a:latin typeface="+mn-lt"/>
              </a:rPr>
              <a:t>Wings</a:t>
            </a:r>
            <a:r>
              <a:rPr lang="de-DE" b="0" i="1" dirty="0">
                <a:effectLst/>
                <a:latin typeface="+mn-lt"/>
              </a:rPr>
              <a:t> in Brazil </a:t>
            </a:r>
            <a:r>
              <a:rPr lang="de-DE" b="0" i="1" dirty="0" err="1">
                <a:effectLst/>
                <a:latin typeface="+mn-lt"/>
              </a:rPr>
              <a:t>set</a:t>
            </a:r>
            <a:r>
              <a:rPr lang="de-DE" b="0" i="1" dirty="0">
                <a:effectLst/>
                <a:latin typeface="+mn-lt"/>
              </a:rPr>
              <a:t> off a Tornado in Texas?</a:t>
            </a:r>
            <a:r>
              <a:rPr lang="de-DE" dirty="0">
                <a:sym typeface="Wingdings" pitchFamily="2" charset="2"/>
              </a:rPr>
              <a:t>“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67231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Breitbild</PresentationFormat>
  <Slides>10</Slides>
  <Notes>0</Notes>
  <HiddenSlides>0</HiddenSlide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Ion</vt:lpstr>
      <vt:lpstr>Chaos</vt:lpstr>
      <vt:lpstr>Inhalt</vt:lpstr>
      <vt:lpstr>Feigenbaum-Diagramm Grundlagen</vt:lpstr>
      <vt:lpstr>Feigenbaum-Diagramm Ordnung</vt:lpstr>
      <vt:lpstr>Feigenbaum-Diagramm Chaos</vt:lpstr>
      <vt:lpstr>Feigenbaum Feigenbaum-Konstante</vt:lpstr>
      <vt:lpstr>Sensitivität Sensitivität und Chaos </vt:lpstr>
      <vt:lpstr>Sensitivität Sensitivität und Chaos</vt:lpstr>
      <vt:lpstr>Sensitivität Schmetterlingseffekt 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Chaos</dc:title>
  <dc:creator>Michael Rudyj</dc:creator>
  <cp:lastModifiedBy>Michael Rudyj</cp:lastModifiedBy>
  <cp:revision>7</cp:revision>
  <dcterms:created xsi:type="dcterms:W3CDTF">2020-06-26T08:11:59Z</dcterms:created>
  <dcterms:modified xsi:type="dcterms:W3CDTF">2020-06-26T11:09:17Z</dcterms:modified>
</cp:coreProperties>
</file>