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6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ik.cosmos-indirekt.de/Physik-Schule/Feigenbaum-Konstante" TargetMode="External"/><Relationship Id="rId7" Type="http://schemas.openxmlformats.org/officeDocument/2006/relationships/hyperlink" Target="https://physik.cosmos-indirekt.de/Physik-Schule/Schmetterlingseffekt" TargetMode="External"/><Relationship Id="rId2" Type="http://schemas.openxmlformats.org/officeDocument/2006/relationships/hyperlink" Target="http://walter.bislins.ch/blog/index.asp?page=Feigenbaum%2DDiagramm+erzeugen+und+analysier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r.de/wissen/edward-lorenz-meteorologe-schmetterlingseffekt-chaostheorie-100.html" TargetMode="External"/><Relationship Id="rId5" Type="http://schemas.openxmlformats.org/officeDocument/2006/relationships/hyperlink" Target="https://physik.cosmos-indirekt.de/Physik-Schule/Chaosforschung" TargetMode="External"/><Relationship Id="rId4" Type="http://schemas.openxmlformats.org/officeDocument/2006/relationships/hyperlink" Target="https://www.heise.de/newsticker/meldung/Zahlen-bitte-Die-Feigenbaum-Konstante-beschreibt-Ordnung-im-Chaos-4141733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53EB1-9D9B-4330-A887-F2941BF49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Chaos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5F88B8-207D-41D1-98AA-80A7FA76BF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Feigenbaumdiagramm &amp; Sensitivität</a:t>
            </a:r>
          </a:p>
        </p:txBody>
      </p:sp>
    </p:spTree>
    <p:extLst>
      <p:ext uri="{BB962C8B-B14F-4D97-AF65-F5344CB8AC3E}">
        <p14:creationId xmlns:p14="http://schemas.microsoft.com/office/powerpoint/2010/main" val="2195424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67A3D-5D37-470D-84D3-64A0E3B0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A3FD14-21D7-48C2-B1AC-8EA9BD1AE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sz="2600" b="0" i="0" dirty="0">
                <a:effectLst/>
                <a:latin typeface="+mn-lt"/>
              </a:rPr>
              <a:t>Feigenbaum:</a:t>
            </a:r>
          </a:p>
          <a:p>
            <a:r>
              <a:rPr lang="de-DE" sz="2600" b="0" i="0" dirty="0">
                <a:effectLst/>
                <a:latin typeface="+mn-lt"/>
              </a:rPr>
              <a:t>Diagramm erzeugen: </a:t>
            </a:r>
          </a:p>
          <a:p>
            <a:pPr lvl="1"/>
            <a:r>
              <a:rPr lang="de-DE" b="0" i="0" u="sng" dirty="0">
                <a:solidFill>
                  <a:schemeClr val="bg1"/>
                </a:solidFill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http://walter.bislins.ch/blog/index.asp?page=Feigenbaum%2DDiagramm+erzeugen+und+analysieren</a:t>
            </a:r>
            <a:endParaRPr lang="de-DE" b="0" i="0" u="sng" dirty="0">
              <a:solidFill>
                <a:schemeClr val="bg1"/>
              </a:solidFill>
              <a:effectLst/>
              <a:latin typeface="Helvetica Neue"/>
            </a:endParaRPr>
          </a:p>
          <a:p>
            <a:r>
              <a:rPr lang="de-DE" sz="2600" b="0" i="0" dirty="0">
                <a:effectLst/>
                <a:latin typeface="+mn-lt"/>
              </a:rPr>
              <a:t>Feigenbaum-Konstante:</a:t>
            </a:r>
          </a:p>
          <a:p>
            <a:pPr lvl="1"/>
            <a:r>
              <a:rPr lang="de-DE" b="0" i="0" u="sng" dirty="0">
                <a:solidFill>
                  <a:schemeClr val="bg1"/>
                </a:solidFill>
                <a:effectLst/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https://physik.cosmos-indirekt.de/Physik-Schule/Feigenbaum-Konstante</a:t>
            </a:r>
            <a:endParaRPr lang="de-DE" u="sng" dirty="0">
              <a:solidFill>
                <a:schemeClr val="bg1"/>
              </a:solidFill>
              <a:latin typeface="Helvetica Neue"/>
            </a:endParaRPr>
          </a:p>
          <a:p>
            <a:pPr lvl="1"/>
            <a:r>
              <a:rPr lang="de-DE" b="0" i="0" u="sng" dirty="0">
                <a:solidFill>
                  <a:schemeClr val="bg1"/>
                </a:solidFill>
                <a:effectLst/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https://www.heise.de/newsticker/meldung/Zahlen-bitte-Die-Feigenbaum-Konstante-beschreibt-Ordnung-im-Chaos-4141733.html</a:t>
            </a:r>
            <a:endParaRPr lang="de-DE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de-DE" sz="2600" b="0" i="0" dirty="0">
                <a:effectLst/>
                <a:latin typeface="+mn-lt"/>
              </a:rPr>
              <a:t>Sensitivität:</a:t>
            </a:r>
          </a:p>
          <a:p>
            <a:r>
              <a:rPr lang="de-DE" sz="2600" b="0" i="0" dirty="0">
                <a:effectLst/>
                <a:latin typeface="+mn-lt"/>
              </a:rPr>
              <a:t>Chaosforschung:</a:t>
            </a:r>
          </a:p>
          <a:p>
            <a:pPr lvl="1"/>
            <a:r>
              <a:rPr lang="de-DE" b="0" i="0" u="sng" dirty="0">
                <a:solidFill>
                  <a:schemeClr val="bg1"/>
                </a:solidFill>
                <a:effectLst/>
                <a:latin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https://physik.cosmos-indirekt.de/Physik-Schule/Chaosforschung</a:t>
            </a:r>
            <a:endParaRPr lang="de-DE" b="0" i="0" dirty="0">
              <a:solidFill>
                <a:schemeClr val="bg1"/>
              </a:solidFill>
              <a:effectLst/>
              <a:latin typeface="Helvetica Neue"/>
            </a:endParaRPr>
          </a:p>
          <a:p>
            <a:r>
              <a:rPr lang="de-DE" sz="2600" b="0" i="0" dirty="0">
                <a:effectLst/>
                <a:latin typeface="+mn-lt"/>
              </a:rPr>
              <a:t>Schmetterlingseffekt:</a:t>
            </a:r>
          </a:p>
          <a:p>
            <a:pPr lvl="1"/>
            <a:r>
              <a:rPr lang="de-DE" b="0" i="0" u="sng" dirty="0">
                <a:solidFill>
                  <a:schemeClr val="bg1"/>
                </a:solidFill>
                <a:effectLst/>
                <a:latin typeface="Helvetica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https://www.br.de/wissen/edward-lorenz-meteorologe-schmetterlingseffekt-chaostheorie-100.html</a:t>
            </a:r>
            <a:endParaRPr lang="de-DE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lvl="1"/>
            <a:r>
              <a:rPr lang="de-DE" b="0" i="0" u="sng" dirty="0">
                <a:solidFill>
                  <a:schemeClr val="bg1"/>
                </a:solidFill>
                <a:effectLst/>
                <a:latin typeface="Helvetica Neu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https://physik.cosmos-indirekt.de/Physik-Schule/Schmetterlingseffekt</a:t>
            </a:r>
            <a:endParaRPr lang="de-DE" b="0" i="0" dirty="0">
              <a:solidFill>
                <a:schemeClr val="bg1"/>
              </a:solidFill>
              <a:effectLst/>
              <a:latin typeface="Helvetica Neue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461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D60A3-E310-4D68-B3C5-50A389BB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FB36BF-EC7C-44AC-8810-FFA70C09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Feigenbaum</a:t>
            </a:r>
          </a:p>
          <a:p>
            <a:pPr lvl="1"/>
            <a:r>
              <a:rPr lang="de-DE" dirty="0"/>
              <a:t>Feigenbaum-Diagramm</a:t>
            </a:r>
          </a:p>
          <a:p>
            <a:pPr lvl="2"/>
            <a:r>
              <a:rPr lang="de-DE" dirty="0"/>
              <a:t>Ordnung</a:t>
            </a:r>
          </a:p>
          <a:p>
            <a:pPr lvl="2"/>
            <a:r>
              <a:rPr lang="de-DE" dirty="0"/>
              <a:t>Chaos</a:t>
            </a:r>
          </a:p>
          <a:p>
            <a:pPr lvl="1"/>
            <a:r>
              <a:rPr lang="de-DE" dirty="0"/>
              <a:t>Feigenbaum-Konstante	</a:t>
            </a:r>
          </a:p>
          <a:p>
            <a:r>
              <a:rPr lang="de-DE" dirty="0"/>
              <a:t>Sensitivität</a:t>
            </a:r>
          </a:p>
          <a:p>
            <a:pPr lvl="1"/>
            <a:r>
              <a:rPr lang="de-DE" dirty="0"/>
              <a:t>Arten chaotischen Verhaltens</a:t>
            </a:r>
          </a:p>
          <a:p>
            <a:pPr lvl="1"/>
            <a:r>
              <a:rPr lang="de-DE" dirty="0"/>
              <a:t>Schmetterlingseffekt	</a:t>
            </a:r>
          </a:p>
        </p:txBody>
      </p:sp>
    </p:spTree>
    <p:extLst>
      <p:ext uri="{BB962C8B-B14F-4D97-AF65-F5344CB8AC3E}">
        <p14:creationId xmlns:p14="http://schemas.microsoft.com/office/powerpoint/2010/main" val="7743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A5BDD-CAE1-4CC3-8CE4-C755D04F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Feigenbaum-Diagramm</a:t>
            </a:r>
            <a:br>
              <a:rPr lang="de-DE" dirty="0"/>
            </a:br>
            <a:r>
              <a:rPr lang="de-DE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Grundlagen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9D14C-CA7F-4913-8874-31D25013E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92431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Diagramm zur Beschreibung nichtlinearer Systeme (z.B. log. Gleichung)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Zufällig generierte Startpunkte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Aufzeichnung der Wertepaare (r, </a:t>
            </a:r>
            <a:r>
              <a:rPr lang="de-DE" dirty="0" err="1"/>
              <a:t>x</a:t>
            </a:r>
            <a:r>
              <a:rPr lang="de-DE" baseline="-25000" dirty="0" err="1"/>
              <a:t>N</a:t>
            </a:r>
            <a:r>
              <a:rPr lang="de-DE" dirty="0"/>
              <a:t>) nach N Iterationen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Tendenz der Punkte zu einer Kurve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Steigende Iterationszahl führt zu klarerer Kurve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Sowohl „geordnetes“ als auch „chaotisches“ Verhalten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EE604E63-50A1-450E-B8EB-5990C9EAB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120" y="1766428"/>
            <a:ext cx="5067725" cy="3369909"/>
          </a:xfrm>
          <a:prstGeom prst="rect">
            <a:avLst/>
          </a:prstGeom>
        </p:spPr>
      </p:pic>
      <p:pic>
        <p:nvPicPr>
          <p:cNvPr id="9" name="Grafik 9">
            <a:extLst>
              <a:ext uri="{FF2B5EF4-FFF2-40B4-BE49-F238E27FC236}">
                <a16:creationId xmlns:a16="http://schemas.microsoft.com/office/drawing/2014/main" id="{52B70C6B-4F7A-40FD-9ACF-B2CEC269F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772" y="1761853"/>
            <a:ext cx="5067725" cy="3369909"/>
          </a:xfrm>
          <a:prstGeom prst="rect">
            <a:avLst/>
          </a:prstGeom>
        </p:spPr>
      </p:pic>
      <p:pic>
        <p:nvPicPr>
          <p:cNvPr id="10" name="Grafik 10">
            <a:extLst>
              <a:ext uri="{FF2B5EF4-FFF2-40B4-BE49-F238E27FC236}">
                <a16:creationId xmlns:a16="http://schemas.microsoft.com/office/drawing/2014/main" id="{1AD6CB72-D852-4D88-B2AE-138E02BEE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190" y="1778408"/>
            <a:ext cx="5074605" cy="3374484"/>
          </a:xfrm>
          <a:prstGeom prst="rect">
            <a:avLst/>
          </a:prstGeom>
        </p:spPr>
      </p:pic>
      <p:pic>
        <p:nvPicPr>
          <p:cNvPr id="11" name="Grafik 11">
            <a:extLst>
              <a:ext uri="{FF2B5EF4-FFF2-40B4-BE49-F238E27FC236}">
                <a16:creationId xmlns:a16="http://schemas.microsoft.com/office/drawing/2014/main" id="{38B21A47-5A7B-47FF-8AEB-00F398664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933" y="1768716"/>
            <a:ext cx="5060845" cy="3365334"/>
          </a:xfrm>
          <a:prstGeom prst="rect">
            <a:avLst/>
          </a:prstGeom>
        </p:spPr>
      </p:pic>
      <p:pic>
        <p:nvPicPr>
          <p:cNvPr id="12" name="Grafik 12">
            <a:extLst>
              <a:ext uri="{FF2B5EF4-FFF2-40B4-BE49-F238E27FC236}">
                <a16:creationId xmlns:a16="http://schemas.microsoft.com/office/drawing/2014/main" id="{1325271B-24A1-4CB7-9E86-96E93FFF39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048" y="1770528"/>
            <a:ext cx="5074605" cy="3374484"/>
          </a:xfrm>
          <a:prstGeom prst="rect">
            <a:avLst/>
          </a:prstGeom>
        </p:spPr>
      </p:pic>
      <p:pic>
        <p:nvPicPr>
          <p:cNvPr id="13" name="Grafik 13">
            <a:extLst>
              <a:ext uri="{FF2B5EF4-FFF2-40B4-BE49-F238E27FC236}">
                <a16:creationId xmlns:a16="http://schemas.microsoft.com/office/drawing/2014/main" id="{85CE7E8F-32B8-4D79-948A-283ED79693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2929" y="1766428"/>
            <a:ext cx="5060845" cy="3365334"/>
          </a:xfrm>
          <a:prstGeom prst="rect">
            <a:avLst/>
          </a:prstGeom>
        </p:spPr>
      </p:pic>
      <p:pic>
        <p:nvPicPr>
          <p:cNvPr id="14" name="Grafik 14">
            <a:extLst>
              <a:ext uri="{FF2B5EF4-FFF2-40B4-BE49-F238E27FC236}">
                <a16:creationId xmlns:a16="http://schemas.microsoft.com/office/drawing/2014/main" id="{DD0C934C-D9B4-486C-B47B-87C5BF7651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0440" y="1764140"/>
            <a:ext cx="5060845" cy="3365334"/>
          </a:xfrm>
          <a:prstGeom prst="rect">
            <a:avLst/>
          </a:prstGeom>
        </p:spPr>
      </p:pic>
      <p:pic>
        <p:nvPicPr>
          <p:cNvPr id="15" name="Grafik 15">
            <a:extLst>
              <a:ext uri="{FF2B5EF4-FFF2-40B4-BE49-F238E27FC236}">
                <a16:creationId xmlns:a16="http://schemas.microsoft.com/office/drawing/2014/main" id="{2A565392-F557-4999-8786-7FF0E3E5F1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6906" y="1762648"/>
            <a:ext cx="5053964" cy="3360758"/>
          </a:xfrm>
          <a:prstGeom prst="rect">
            <a:avLst/>
          </a:prstGeom>
        </p:spPr>
      </p:pic>
      <p:pic>
        <p:nvPicPr>
          <p:cNvPr id="16" name="Grafik 16">
            <a:extLst>
              <a:ext uri="{FF2B5EF4-FFF2-40B4-BE49-F238E27FC236}">
                <a16:creationId xmlns:a16="http://schemas.microsoft.com/office/drawing/2014/main" id="{DABB2EDE-2B79-4F37-945F-55935D9CDE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7772" y="1756260"/>
            <a:ext cx="5060845" cy="3365334"/>
          </a:xfrm>
          <a:prstGeom prst="rect">
            <a:avLst/>
          </a:prstGeom>
        </p:spPr>
      </p:pic>
      <p:pic>
        <p:nvPicPr>
          <p:cNvPr id="17" name="Grafik 17">
            <a:extLst>
              <a:ext uri="{FF2B5EF4-FFF2-40B4-BE49-F238E27FC236}">
                <a16:creationId xmlns:a16="http://schemas.microsoft.com/office/drawing/2014/main" id="{09BDB079-D61F-4903-9420-27E7953102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26906" y="1770528"/>
            <a:ext cx="5074605" cy="3374484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5C86AA9F-84CD-4C67-8224-1DC495A8914D}"/>
              </a:ext>
            </a:extLst>
          </p:cNvPr>
          <p:cNvSpPr txBox="1"/>
          <p:nvPr/>
        </p:nvSpPr>
        <p:spPr>
          <a:xfrm>
            <a:off x="6420120" y="5160772"/>
            <a:ext cx="3223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1.000 Punkte</a:t>
            </a:r>
          </a:p>
        </p:txBody>
      </p:sp>
    </p:spTree>
    <p:extLst>
      <p:ext uri="{BB962C8B-B14F-4D97-AF65-F5344CB8AC3E}">
        <p14:creationId xmlns:p14="http://schemas.microsoft.com/office/powerpoint/2010/main" val="359127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82907-3509-4696-A97F-60497CC0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Feigenbaum-Diagramm</a:t>
            </a:r>
            <a:br>
              <a:rPr lang="de-DE" dirty="0"/>
            </a:br>
            <a:r>
              <a:rPr 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Ordnung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147E26-DD7A-467F-A2F8-B0273074F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657599"/>
            <a:ext cx="5084979" cy="21220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Bereich 0 – 1  </a:t>
            </a:r>
            <a:r>
              <a:rPr lang="de-DE" dirty="0">
                <a:sym typeface="Wingdings" pitchFamily="2" charset="2"/>
              </a:rPr>
              <a:t> Kurve bei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Bereich 0 – 3 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Kurve steigt langsam gegen ca. 0,63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itchFamily="2" charset="2"/>
              </a:rPr>
              <a:t>Bereich 3 – ca. 3,5  Kurve Teilt sich, Werte oszillieren (erster Bifurkationspunkt)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Bereich ca. 3,5 – ca. 3,6 </a:t>
            </a:r>
            <a:r>
              <a:rPr lang="de-DE" dirty="0">
                <a:sym typeface="Wingdings" pitchFamily="2" charset="2"/>
              </a:rPr>
              <a:t> Kurven-Teile teilen sich erneut auf</a:t>
            </a: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E683CE9C-B3C2-4232-B484-D23CA1389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41" y="1787440"/>
            <a:ext cx="4978656" cy="3283119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D34CBC3-2318-42C5-BFE9-B35F9C54597F}"/>
              </a:ext>
            </a:extLst>
          </p:cNvPr>
          <p:cNvSpPr txBox="1"/>
          <p:nvPr/>
        </p:nvSpPr>
        <p:spPr>
          <a:xfrm>
            <a:off x="6409761" y="5070559"/>
            <a:ext cx="3223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500 Iterationen, 10.000 Punkte</a:t>
            </a:r>
          </a:p>
        </p:txBody>
      </p:sp>
    </p:spTree>
    <p:extLst>
      <p:ext uri="{BB962C8B-B14F-4D97-AF65-F5344CB8AC3E}">
        <p14:creationId xmlns:p14="http://schemas.microsoft.com/office/powerpoint/2010/main" val="259206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61617-7EF9-4AD2-8FF7-216895D0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Feigenbaum-Diagramm</a:t>
            </a:r>
            <a:br>
              <a:rPr lang="de-DE" dirty="0"/>
            </a:br>
            <a:r>
              <a:rPr 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Chaos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CC7962-BB4C-4AEB-BA99-9A3252FFA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Ab R = ca. 3,6 sind neue Bifurkationen erkennbar, ABER: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Bifurkationsintervalle werden immer kleiner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Spanne der Kurventeile wird immer kleiner</a:t>
            </a:r>
          </a:p>
          <a:p>
            <a:r>
              <a:rPr lang="de-DE" dirty="0">
                <a:sym typeface="Wingdings" pitchFamily="2" charset="2"/>
              </a:rPr>
              <a:t>	 chaotisch anmutendes Verhalten</a:t>
            </a:r>
            <a:endParaRPr lang="de-DE" dirty="0"/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94515615-2CC4-41E7-9591-8B414BEBB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850" y="1755689"/>
            <a:ext cx="4985006" cy="334662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1C36151-64C0-4A44-A75C-D30F556A4B6F}"/>
              </a:ext>
            </a:extLst>
          </p:cNvPr>
          <p:cNvSpPr txBox="1"/>
          <p:nvPr/>
        </p:nvSpPr>
        <p:spPr>
          <a:xfrm>
            <a:off x="6386850" y="5102311"/>
            <a:ext cx="3223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500 Iterationen, 30.000 Punkte (98% über 2,5)</a:t>
            </a:r>
          </a:p>
        </p:txBody>
      </p:sp>
    </p:spTree>
    <p:extLst>
      <p:ext uri="{BB962C8B-B14F-4D97-AF65-F5344CB8AC3E}">
        <p14:creationId xmlns:p14="http://schemas.microsoft.com/office/powerpoint/2010/main" val="176752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81C3C-41B1-4128-975C-3AC95648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Feigenbaum</a:t>
            </a:r>
            <a:br>
              <a:rPr lang="de-DE" dirty="0"/>
            </a:br>
            <a:r>
              <a:rPr lang="de-DE" sz="4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Feigenbaum-Konstante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6A17ED-A919-48D4-8781-12A3D398D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1978 von Feigenbaum nachgewiesen </a:t>
            </a:r>
          </a:p>
          <a:p>
            <a:r>
              <a:rPr lang="de-DE" dirty="0"/>
              <a:t>Liegt bei ca. 4,6691</a:t>
            </a:r>
          </a:p>
          <a:p>
            <a:r>
              <a:rPr lang="de-DE" dirty="0"/>
              <a:t>Heute bis auf 1018 Nachkommastellen bekannt</a:t>
            </a:r>
          </a:p>
          <a:p>
            <a:r>
              <a:rPr lang="de-DE" dirty="0"/>
              <a:t>„PI der Chaosforschung“</a:t>
            </a:r>
          </a:p>
          <a:p>
            <a:r>
              <a:rPr lang="de-DE" dirty="0"/>
              <a:t>Beschreibt den Faktor mit dem Sich Abstände und Intensität der Bifurkationen verringern</a:t>
            </a:r>
          </a:p>
          <a:p>
            <a:r>
              <a:rPr lang="de-DE" dirty="0"/>
              <a:t>Universell für eine Ganze Gattung von Gleichungen mit chaotisch-sensitivem Verhalten</a:t>
            </a:r>
          </a:p>
        </p:txBody>
      </p:sp>
    </p:spTree>
    <p:extLst>
      <p:ext uri="{BB962C8B-B14F-4D97-AF65-F5344CB8AC3E}">
        <p14:creationId xmlns:p14="http://schemas.microsoft.com/office/powerpoint/2010/main" val="94034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9C42C-EC5B-4FBE-850D-E0251007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</a:t>
            </a:r>
            <a:br>
              <a:rPr lang="de-DE" dirty="0"/>
            </a:br>
            <a:r>
              <a:rPr lang="de-DE" sz="4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Sensitivität</a:t>
            </a:r>
            <a:r>
              <a:rPr lang="de-DE" sz="4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und Chaos</a:t>
            </a:r>
            <a:br>
              <a:rPr lang="de-DE" sz="44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7C9D67-CC4C-42C3-9C7A-F8513992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83398"/>
            <a:ext cx="8946541" cy="3799242"/>
          </a:xfrm>
        </p:spPr>
        <p:txBody>
          <a:bodyPr wrap="square">
            <a:normAutofit/>
          </a:bodyPr>
          <a:lstStyle/>
          <a:p>
            <a:pPr>
              <a:lnSpc>
                <a:spcPct val="200000"/>
              </a:lnSpc>
            </a:pPr>
            <a:r>
              <a:rPr lang="de-DE" dirty="0"/>
              <a:t>Abhängigkeit eines Systems von seinen Anfangsparametern</a:t>
            </a:r>
          </a:p>
          <a:p>
            <a:pPr>
              <a:lnSpc>
                <a:spcPct val="200000"/>
              </a:lnSpc>
            </a:pPr>
            <a:r>
              <a:rPr lang="de-DE" dirty="0"/>
              <a:t>Kleine Änderungen haben unterschiedliche Ergebnisse zur Folge</a:t>
            </a:r>
          </a:p>
          <a:p>
            <a:pPr>
              <a:lnSpc>
                <a:spcPct val="200000"/>
              </a:lnSpc>
            </a:pPr>
            <a:r>
              <a:rPr lang="de-DE" dirty="0"/>
              <a:t>Haben kleine Änderungen stark unterschiedliche Ergebnisse zu folge wirkt das System chaotisch</a:t>
            </a:r>
          </a:p>
          <a:p>
            <a:pPr>
              <a:lnSpc>
                <a:spcPct val="200000"/>
              </a:lnSpc>
            </a:pPr>
            <a:r>
              <a:rPr lang="de-DE" dirty="0"/>
              <a:t>Unterscheidung in deterministisches Chaos und „echtes“ Chaos</a:t>
            </a:r>
          </a:p>
        </p:txBody>
      </p:sp>
    </p:spTree>
    <p:extLst>
      <p:ext uri="{BB962C8B-B14F-4D97-AF65-F5344CB8AC3E}">
        <p14:creationId xmlns:p14="http://schemas.microsoft.com/office/powerpoint/2010/main" val="1881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244AC-D2C0-4D67-A41D-F3126899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</a:t>
            </a:r>
            <a:br>
              <a:rPr lang="de-DE" dirty="0"/>
            </a:br>
            <a:r>
              <a:rPr lang="de-DE" sz="40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Sensitivität</a:t>
            </a:r>
            <a:r>
              <a:rPr lang="de-DE" sz="4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und Chaos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2FC255-E81D-4D90-BDE9-A990F53EF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Deterministisches Chaos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831FC6-0B01-4B16-A2CF-51A9960E9A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System folgt klar definierten und (theoretisch) berechenbaren Regeln</a:t>
            </a:r>
          </a:p>
          <a:p>
            <a:r>
              <a:rPr lang="de-DE" dirty="0"/>
              <a:t>Sensitive Systeme, die dem Determinismus folgen können (theoretisch) vorausberechnet werden, wenn alle Regeln und Parameter überblickt würden</a:t>
            </a:r>
          </a:p>
          <a:p>
            <a:r>
              <a:rPr lang="de-DE" dirty="0"/>
              <a:t>Beispiele: logistische Gleichung, Physiksimulationsprogramme (Ragdoll)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F2E32F-3C62-48F6-89BF-E0AFF49FD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„Echtes“ Chaos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FDEC3A-8164-4166-816A-2F1704EFBF3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System folgt keine klar definierten und berechenbaren Regeln</a:t>
            </a:r>
          </a:p>
          <a:p>
            <a:r>
              <a:rPr lang="de-DE" dirty="0"/>
              <a:t>Quantenmechanische Prozesse</a:t>
            </a:r>
          </a:p>
          <a:p>
            <a:r>
              <a:rPr lang="de-DE" dirty="0"/>
              <a:t>Nach Stand der Wissenschaft „echter“ Zufall, demnach keine Vorausberechnung möglich</a:t>
            </a:r>
          </a:p>
          <a:p>
            <a:r>
              <a:rPr lang="de-DE" dirty="0"/>
              <a:t>Beispiele: Doppelspaltversuch, radioaktiver Zerfall,	 menschliches Gehirn (freier Wille)?</a:t>
            </a:r>
          </a:p>
        </p:txBody>
      </p:sp>
    </p:spTree>
    <p:extLst>
      <p:ext uri="{BB962C8B-B14F-4D97-AF65-F5344CB8AC3E}">
        <p14:creationId xmlns:p14="http://schemas.microsoft.com/office/powerpoint/2010/main" val="378754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2D8B5-137F-41A1-A893-0BB2FB09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</a:t>
            </a:r>
            <a:br>
              <a:rPr lang="de-DE" dirty="0"/>
            </a:br>
            <a:r>
              <a:rPr lang="de-DE" sz="4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Schmetterlingseffekt</a:t>
            </a:r>
            <a:br>
              <a:rPr lang="de-DE" dirty="0"/>
            </a:b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4C4B9C-81D2-42B2-8889-009BE427F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1961 von Edward Norton Lorenz entdeckt </a:t>
            </a:r>
          </a:p>
          <a:p>
            <a:pPr>
              <a:lnSpc>
                <a:spcPct val="200000"/>
              </a:lnSpc>
            </a:pPr>
            <a:r>
              <a:rPr lang="de-DE" dirty="0"/>
              <a:t>Berechnung eines Wettermodels mit (damals) Supercomputern</a:t>
            </a:r>
          </a:p>
          <a:p>
            <a:pPr>
              <a:lnSpc>
                <a:spcPct val="200000"/>
              </a:lnSpc>
            </a:pPr>
            <a:r>
              <a:rPr lang="de-DE" dirty="0"/>
              <a:t>Neuausführung des Modells brachte einen völlig unterschiedlichen Ausgang</a:t>
            </a:r>
          </a:p>
          <a:p>
            <a:pPr lvl="1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Rechnung mit gerundeten Zwischenergebnissen der ersten Rechnung</a:t>
            </a:r>
          </a:p>
          <a:p>
            <a:pPr lvl="1"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„</a:t>
            </a:r>
            <a:r>
              <a:rPr lang="de-DE" b="0" i="1" dirty="0" err="1">
                <a:effectLst/>
                <a:latin typeface="+mn-lt"/>
              </a:rPr>
              <a:t>Predictability</a:t>
            </a:r>
            <a:r>
              <a:rPr lang="de-DE" b="0" i="1" dirty="0">
                <a:effectLst/>
                <a:latin typeface="+mn-lt"/>
              </a:rPr>
              <a:t>: </a:t>
            </a:r>
            <a:r>
              <a:rPr lang="de-DE" b="0" i="1" dirty="0" err="1">
                <a:effectLst/>
                <a:latin typeface="+mn-lt"/>
              </a:rPr>
              <a:t>Does</a:t>
            </a:r>
            <a:r>
              <a:rPr lang="de-DE" b="0" i="1" dirty="0">
                <a:effectLst/>
                <a:latin typeface="+mn-lt"/>
              </a:rPr>
              <a:t> </a:t>
            </a:r>
            <a:r>
              <a:rPr lang="de-DE" b="0" i="1" dirty="0" err="1">
                <a:effectLst/>
                <a:latin typeface="+mn-lt"/>
              </a:rPr>
              <a:t>the</a:t>
            </a:r>
            <a:r>
              <a:rPr lang="de-DE" b="0" i="1" dirty="0">
                <a:effectLst/>
                <a:latin typeface="+mn-lt"/>
              </a:rPr>
              <a:t> </a:t>
            </a:r>
            <a:r>
              <a:rPr lang="de-DE" b="0" i="1" dirty="0" err="1">
                <a:effectLst/>
                <a:latin typeface="+mn-lt"/>
              </a:rPr>
              <a:t>Flap</a:t>
            </a:r>
            <a:r>
              <a:rPr lang="de-DE" b="0" i="1" dirty="0">
                <a:effectLst/>
                <a:latin typeface="+mn-lt"/>
              </a:rPr>
              <a:t> </a:t>
            </a:r>
            <a:r>
              <a:rPr lang="de-DE" b="0" i="1" dirty="0" err="1">
                <a:effectLst/>
                <a:latin typeface="+mn-lt"/>
              </a:rPr>
              <a:t>of</a:t>
            </a:r>
            <a:r>
              <a:rPr lang="de-DE" b="0" i="1" dirty="0">
                <a:effectLst/>
                <a:latin typeface="+mn-lt"/>
              </a:rPr>
              <a:t> a </a:t>
            </a:r>
            <a:r>
              <a:rPr lang="de-DE" b="0" i="1" dirty="0" err="1">
                <a:effectLst/>
                <a:latin typeface="+mn-lt"/>
              </a:rPr>
              <a:t>Butterfly’s</a:t>
            </a:r>
            <a:r>
              <a:rPr lang="de-DE" b="0" i="1" dirty="0">
                <a:effectLst/>
                <a:latin typeface="+mn-lt"/>
              </a:rPr>
              <a:t> </a:t>
            </a:r>
            <a:r>
              <a:rPr lang="de-DE" b="0" i="1" dirty="0" err="1">
                <a:effectLst/>
                <a:latin typeface="+mn-lt"/>
              </a:rPr>
              <a:t>Wings</a:t>
            </a:r>
            <a:r>
              <a:rPr lang="de-DE" b="0" i="1" dirty="0">
                <a:effectLst/>
                <a:latin typeface="+mn-lt"/>
              </a:rPr>
              <a:t> in Brazil </a:t>
            </a:r>
            <a:r>
              <a:rPr lang="de-DE" b="0" i="1" dirty="0" err="1">
                <a:effectLst/>
                <a:latin typeface="+mn-lt"/>
              </a:rPr>
              <a:t>set</a:t>
            </a:r>
            <a:r>
              <a:rPr lang="de-DE" b="0" i="1" dirty="0">
                <a:effectLst/>
                <a:latin typeface="+mn-lt"/>
              </a:rPr>
              <a:t> off a Tornado in Texas?</a:t>
            </a:r>
            <a:r>
              <a:rPr lang="de-DE" dirty="0">
                <a:sym typeface="Wingdings" pitchFamily="2" charset="2"/>
              </a:rPr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723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Breitbild</PresentationFormat>
  <Paragraphs>72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Helvetica Neue</vt:lpstr>
      <vt:lpstr>Wingdings</vt:lpstr>
      <vt:lpstr>Wingdings 3</vt:lpstr>
      <vt:lpstr>Ion</vt:lpstr>
      <vt:lpstr>Chaos</vt:lpstr>
      <vt:lpstr>Inhalt</vt:lpstr>
      <vt:lpstr>Feigenbaum-Diagramm Grundlagen</vt:lpstr>
      <vt:lpstr>Feigenbaum-Diagramm Ordnung</vt:lpstr>
      <vt:lpstr>Feigenbaum-Diagramm Chaos</vt:lpstr>
      <vt:lpstr>Feigenbaum Feigenbaum-Konstante</vt:lpstr>
      <vt:lpstr>Sensitivität Sensitivität und Chaos </vt:lpstr>
      <vt:lpstr>Sensitivität Sensitivität und Chaos</vt:lpstr>
      <vt:lpstr>Sensitivität Schmetterlingseffekt 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</dc:title>
  <dc:creator>Michael Rudyj</dc:creator>
  <cp:lastModifiedBy>Michael Rudyj</cp:lastModifiedBy>
  <cp:revision>10</cp:revision>
  <dcterms:created xsi:type="dcterms:W3CDTF">2020-06-26T08:11:59Z</dcterms:created>
  <dcterms:modified xsi:type="dcterms:W3CDTF">2020-06-28T08:26:29Z</dcterms:modified>
</cp:coreProperties>
</file>