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A00B-4C44-4756-BF1C-915163F81596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C1206-0FDA-4814-8607-8C64959EBF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39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C1206-0FDA-4814-8607-8C64959EBF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4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C1206-0FDA-4814-8607-8C64959EBF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0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.de/wissen/edward-lorenz-meteorologe-schmetterlingseffekt-chaostheorie-100.html" TargetMode="External"/><Relationship Id="rId3" Type="http://schemas.openxmlformats.org/officeDocument/2006/relationships/hyperlink" Target="http://www.wolferseder.de/Feigenbaum.html" TargetMode="External"/><Relationship Id="rId7" Type="http://schemas.openxmlformats.org/officeDocument/2006/relationships/hyperlink" Target="https://www.lr-online.de/wie-chaos-unser-leben-bestimmt-_-grundlagen-und-anwendungsgebiete-der-chaostheorie-39178815.html" TargetMode="External"/><Relationship Id="rId2" Type="http://schemas.openxmlformats.org/officeDocument/2006/relationships/hyperlink" Target="http://walter.bislins.ch/blog/index.asp?page=Feigenbaum%2DDiagramm+erzeugen+und+analysie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lexity-research.com/KomplexiChaos.htm" TargetMode="External"/><Relationship Id="rId5" Type="http://schemas.openxmlformats.org/officeDocument/2006/relationships/hyperlink" Target="http://osg-mainz.de/index.php/1774.html" TargetMode="External"/><Relationship Id="rId4" Type="http://schemas.openxmlformats.org/officeDocument/2006/relationships/hyperlink" Target="https://www.heise.de/newsticker/meldung/Zahlen-bitte-Die-Feigenbaum-Konstante-beschreibt-Ordnung-im-Chaos-414173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53EB1-9D9B-4330-A887-F2941BF49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Chaos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5F88B8-207D-41D1-98AA-80A7FA76B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Feigenbaumdiagramm &amp; Sensitivität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C8650D-7CD5-4F0E-8BE9-271C6D8F700E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219542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7A3D-5D37-470D-84D3-64A0E3B0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br>
              <a:rPr lang="de-DE" dirty="0"/>
            </a:br>
            <a:r>
              <a:rPr lang="de-DE" sz="1100" dirty="0"/>
              <a:t>Alle Quellen wurden am 29.06.2020 zuletzt aufgerufen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3FD14-21D7-48C2-B1AC-8EA9BD1A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Feigenbaum:</a:t>
            </a:r>
          </a:p>
          <a:p>
            <a:r>
              <a:rPr lang="de-DE" sz="2600" b="0" i="0" dirty="0">
                <a:effectLst/>
                <a:latin typeface="+mn-lt"/>
              </a:rPr>
              <a:t>Diagramm: 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http://walter.bislins.ch/blog/index.asp?page=Feigenbaum%2DDiagramm+erzeugen+und+analysieren</a:t>
            </a:r>
            <a:endParaRPr lang="de-DE" b="0" i="0" u="sng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de-DE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http://www.wolferseder.de/Feigenbaum.html</a:t>
            </a:r>
            <a:endParaRPr lang="de-DE" b="0" i="0" u="sng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Feigenbaum-Konstante: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https://www.heise.de/newsticker/meldung/Zahlen-bitte-Die-Feigenbaum-Konstante-beschreibt-Ordnung-im-Chaos-4141733.html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Sensitivität:</a:t>
            </a:r>
          </a:p>
          <a:p>
            <a:r>
              <a:rPr lang="de-DE" sz="2600" dirty="0">
                <a:latin typeface="+mn-lt"/>
              </a:rPr>
              <a:t>Sensitivität:</a:t>
            </a:r>
          </a:p>
          <a:p>
            <a:pPr lvl="1"/>
            <a:r>
              <a:rPr lang="de-DE" sz="2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http://osg-mainz.de/index.php/1774.html</a:t>
            </a:r>
            <a:endParaRPr lang="de-DE" sz="2400" b="0" i="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de-DE" sz="2600" b="0" i="0" dirty="0">
                <a:effectLst/>
                <a:latin typeface="+mn-lt"/>
              </a:rPr>
              <a:t>Chaosforschung:</a:t>
            </a:r>
          </a:p>
          <a:p>
            <a:pPr lvl="1"/>
            <a:r>
              <a:rPr lang="de-DE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https://www.complexity-research.com/KomplexiChaos.htm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https://www.lr-online.de/wie-chaos-unser-leben-bestimmt-_-grundlagen-und-anwendungsgebiete-der-chaostheorie-39178815.html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sz="2600" b="0" i="0" dirty="0">
                <a:effectLst/>
                <a:latin typeface="+mn-lt"/>
              </a:rPr>
              <a:t>Schmetterlingseffekt</a:t>
            </a:r>
            <a:r>
              <a:rPr lang="de-DE" sz="2800" b="0" i="0" dirty="0">
                <a:effectLst/>
                <a:latin typeface="+mn-lt"/>
              </a:rPr>
              <a:t>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https://www.br.de/wissen/edward-lorenz-meteorologe-schmetterlingseffekt-chaostheorie-100.html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47C856-65BD-4E9D-AD36-39BD74DA74D7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9346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D60A3-E310-4D68-B3C5-50A389BB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B36BF-EC7C-44AC-8810-FFA70C09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Feigenbaum</a:t>
            </a:r>
          </a:p>
          <a:p>
            <a:pPr lvl="1"/>
            <a:r>
              <a:rPr lang="de-DE" dirty="0"/>
              <a:t>Feigenbaum-Diagramm</a:t>
            </a:r>
          </a:p>
          <a:p>
            <a:pPr lvl="2"/>
            <a:r>
              <a:rPr lang="de-DE" dirty="0"/>
              <a:t>Grundlagen</a:t>
            </a:r>
          </a:p>
          <a:p>
            <a:pPr lvl="2"/>
            <a:r>
              <a:rPr lang="de-DE" dirty="0"/>
              <a:t>Ordnung</a:t>
            </a:r>
          </a:p>
          <a:p>
            <a:pPr lvl="2"/>
            <a:r>
              <a:rPr lang="de-DE" dirty="0"/>
              <a:t>Chaos</a:t>
            </a:r>
          </a:p>
          <a:p>
            <a:pPr lvl="1"/>
            <a:r>
              <a:rPr lang="de-DE" dirty="0"/>
              <a:t>Feigenbaum-Konstante	</a:t>
            </a:r>
          </a:p>
          <a:p>
            <a:r>
              <a:rPr lang="de-DE" dirty="0"/>
              <a:t>Sensitivität</a:t>
            </a:r>
          </a:p>
          <a:p>
            <a:pPr lvl="1"/>
            <a:r>
              <a:rPr lang="de-DE" dirty="0"/>
              <a:t>Arten chaotischen Verhaltens</a:t>
            </a:r>
          </a:p>
          <a:p>
            <a:pPr lvl="1"/>
            <a:r>
              <a:rPr lang="de-DE" dirty="0"/>
              <a:t>Schmetterlingseffekt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E8C8C54-8ABE-4CCA-AEDA-3347D7F0E200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774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5BDD-CAE1-4CC3-8CE4-C755D04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Grundlagen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9D14C-CA7F-4913-8874-31D25013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9243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Diagramm zur Beschreibung nichtlinearer Systeme (z.B. log. Gleichung)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Zufällig generierte Startpunkte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Aufzeichnung der Wertepaare (r,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/>
              <a:t>) nach N Iterationen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Tendenz der Punkte zu einer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Steigende Iterationszahl führt zu klarerer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Sowohl „geordnetes“ als auch „chaotisches“ Verhalten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E604E63-50A1-450E-B8EB-5990C9EA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20" y="1766428"/>
            <a:ext cx="5067725" cy="3369909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52B70C6B-4F7A-40FD-9ACF-B2CEC269F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772" y="1761853"/>
            <a:ext cx="5067725" cy="3369909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1AD6CB72-D852-4D88-B2AE-138E02BEE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190" y="1778408"/>
            <a:ext cx="5074605" cy="3374484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38B21A47-5A7B-47FF-8AEB-00F398664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933" y="1768716"/>
            <a:ext cx="5060845" cy="3365334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1325271B-24A1-4CB7-9E86-96E93FFF3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048" y="1770528"/>
            <a:ext cx="5074605" cy="3374484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85CE7E8F-32B8-4D79-948A-283ED7969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2929" y="1766428"/>
            <a:ext cx="5060845" cy="3365334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DD0C934C-D9B4-486C-B47B-87C5BF765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0440" y="1764140"/>
            <a:ext cx="5060845" cy="3365334"/>
          </a:xfrm>
          <a:prstGeom prst="rect">
            <a:avLst/>
          </a:prstGeom>
        </p:spPr>
      </p:pic>
      <p:pic>
        <p:nvPicPr>
          <p:cNvPr id="15" name="Grafik 15">
            <a:extLst>
              <a:ext uri="{FF2B5EF4-FFF2-40B4-BE49-F238E27FC236}">
                <a16:creationId xmlns:a16="http://schemas.microsoft.com/office/drawing/2014/main" id="{2A565392-F557-4999-8786-7FF0E3E5F1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6906" y="1762648"/>
            <a:ext cx="5053964" cy="3360758"/>
          </a:xfrm>
          <a:prstGeom prst="rect">
            <a:avLst/>
          </a:prstGeom>
        </p:spPr>
      </p:pic>
      <p:pic>
        <p:nvPicPr>
          <p:cNvPr id="16" name="Grafik 16">
            <a:extLst>
              <a:ext uri="{FF2B5EF4-FFF2-40B4-BE49-F238E27FC236}">
                <a16:creationId xmlns:a16="http://schemas.microsoft.com/office/drawing/2014/main" id="{DABB2EDE-2B79-4F37-945F-55935D9CDE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7772" y="1756260"/>
            <a:ext cx="5060845" cy="3365334"/>
          </a:xfrm>
          <a:prstGeom prst="rect">
            <a:avLst/>
          </a:prstGeom>
        </p:spPr>
      </p:pic>
      <p:pic>
        <p:nvPicPr>
          <p:cNvPr id="17" name="Grafik 17">
            <a:extLst>
              <a:ext uri="{FF2B5EF4-FFF2-40B4-BE49-F238E27FC236}">
                <a16:creationId xmlns:a16="http://schemas.microsoft.com/office/drawing/2014/main" id="{09BDB079-D61F-4903-9420-27E7953102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6906" y="1770528"/>
            <a:ext cx="5074605" cy="337448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7BC6C8B-3C09-4DD7-9AF5-B7F17A621624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35912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2907-3509-4696-A97F-60497CC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Ordnung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47E26-DD7A-467F-A2F8-B0273074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212204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0 – 1  </a:t>
            </a:r>
            <a:r>
              <a:rPr lang="de-DE" dirty="0">
                <a:sym typeface="Wingdings" pitchFamily="2" charset="2"/>
              </a:rPr>
              <a:t> Kurve bei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0 – 3 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Kurve steigt langsam gegen den ersten Attraktor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3 – ca. 3,45  Kurve Teilt sich, Werte oszillieren zwischen den neuen Attraktoren (erster Bifurkationspunkt)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ca. 3,45 – ca. 3,55 </a:t>
            </a:r>
            <a:r>
              <a:rPr lang="de-DE" dirty="0">
                <a:sym typeface="Wingdings" pitchFamily="2" charset="2"/>
              </a:rPr>
              <a:t> Kurven-Teile teilen sich erneut auf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683CE9C-B3C2-4232-B484-D23CA138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41" y="1787440"/>
            <a:ext cx="4978656" cy="328311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34CBC3-2318-42C5-BFE9-B35F9C54597F}"/>
              </a:ext>
            </a:extLst>
          </p:cNvPr>
          <p:cNvSpPr txBox="1"/>
          <p:nvPr/>
        </p:nvSpPr>
        <p:spPr>
          <a:xfrm>
            <a:off x="6409761" y="5070559"/>
            <a:ext cx="322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500 Iterationen, 10.000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1F7621-BA9E-4573-9D68-A43F34DE6CA9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25920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61617-7EF9-4AD2-8FF7-216895D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C7962-BB4C-4AEB-BA99-9A3252FF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157480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Ab hier sind neue Bifurkationen erkennbar, ABER: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Bifurkationsintervalle werden immer kleiner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Spanne der Kurventeile wird immer kleiner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Bifurkationen übergehen ins Chaos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„Brücken“ im chaotischen Verhalten, die wiederum Feigenbäume sind</a:t>
            </a:r>
          </a:p>
          <a:p>
            <a:endParaRPr lang="de-DE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4515615-2CC4-41E7-9591-8B414BEB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50" y="1755689"/>
            <a:ext cx="4985006" cy="33466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1C36151-64C0-4A44-A75C-D30F556A4B6F}"/>
              </a:ext>
            </a:extLst>
          </p:cNvPr>
          <p:cNvSpPr txBox="1"/>
          <p:nvPr/>
        </p:nvSpPr>
        <p:spPr>
          <a:xfrm>
            <a:off x="6386850" y="5102311"/>
            <a:ext cx="322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500 Iterationen, 30.000 Punkte (98% über 2,5)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5608B3-31F4-40E2-9CAF-9EA77E65E0CA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7675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81C3C-41B1-4128-975C-3AC9564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Feigenbaum</a:t>
            </a:r>
            <a:br>
              <a:rPr lang="de-DE" dirty="0"/>
            </a:b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Feigenbaum-Konstante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A17ED-A919-48D4-8781-12A3D39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1978 von Feigenbaum nachgewiesen </a:t>
            </a:r>
          </a:p>
          <a:p>
            <a:r>
              <a:rPr lang="de-DE" dirty="0"/>
              <a:t>Liegt bei ca. 4,6691</a:t>
            </a:r>
          </a:p>
          <a:p>
            <a:r>
              <a:rPr lang="de-DE" dirty="0"/>
              <a:t>Heute bis auf 1018 Nachkommastellen bekannt</a:t>
            </a:r>
          </a:p>
          <a:p>
            <a:r>
              <a:rPr lang="de-DE" dirty="0"/>
              <a:t>„PI der Chaosforschung“</a:t>
            </a:r>
          </a:p>
          <a:p>
            <a:r>
              <a:rPr lang="de-DE" dirty="0"/>
              <a:t>Beschreibt den Faktor mit dem sich Abstände der Bifurkationen verringern</a:t>
            </a:r>
          </a:p>
          <a:p>
            <a:r>
              <a:rPr lang="de-DE" dirty="0"/>
              <a:t>Universell für eine Ganze Gattung von Gleichungen mit chaotisch-sensitivem Verhalten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182FFF-AE24-4502-9472-5BB7EC7A2004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9403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9C42C-EC5B-4FBE-850D-E025100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b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C9D67-CC4C-42C3-9C7A-F8513992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83398"/>
            <a:ext cx="8946541" cy="3799242"/>
          </a:xfrm>
        </p:spPr>
        <p:txBody>
          <a:bodyPr wrap="square"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Abhängigkeit eines Systems von seinen Anfangsparametern</a:t>
            </a:r>
          </a:p>
          <a:p>
            <a:pPr>
              <a:lnSpc>
                <a:spcPct val="200000"/>
              </a:lnSpc>
            </a:pPr>
            <a:r>
              <a:rPr lang="de-DE" dirty="0"/>
              <a:t>Kleine Änderungen haben unterschiedliche Ergebnisse zur Folge</a:t>
            </a:r>
          </a:p>
          <a:p>
            <a:pPr>
              <a:lnSpc>
                <a:spcPct val="200000"/>
              </a:lnSpc>
            </a:pPr>
            <a:r>
              <a:rPr lang="de-DE" dirty="0"/>
              <a:t>Haben sehr kleine Änderungen stark unterschiedliche Ergebnisse zu folge wirkt das System chaotisch</a:t>
            </a:r>
          </a:p>
          <a:p>
            <a:pPr>
              <a:lnSpc>
                <a:spcPct val="200000"/>
              </a:lnSpc>
            </a:pPr>
            <a:r>
              <a:rPr lang="de-DE" dirty="0"/>
              <a:t>Unterscheidung in deterministisches Chaos und „echtes“ Chaos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7DF479-1310-4D6B-B032-E3B2F40003F4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88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44AC-D2C0-4D67-A41D-F312689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2FC255-E81D-4D90-BDE9-A990F53EF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Deterministisches Chaos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31FC6-0B01-4B16-A2CF-51A9960E9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System folgt klar definierten und (theoretisch) berechenbaren Regeln</a:t>
            </a:r>
          </a:p>
          <a:p>
            <a:r>
              <a:rPr lang="de-DE" dirty="0"/>
              <a:t>Sensitive Systeme, die dem Determinismus folgen können (theoretisch) vorausberechnet werden, wenn alle Regeln und Parameter überblickt würden</a:t>
            </a:r>
          </a:p>
          <a:p>
            <a:r>
              <a:rPr lang="de-DE" dirty="0"/>
              <a:t>Beispiele: logistische Gleichung, Physiksimulationsprogramme (Ragdoll)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2E32F-3C62-48F6-89BF-E0AFF49FD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„Echtes“ Chaos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FDEC3A-8164-4166-816A-2F1704EFBF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System folgt keine klar definierten und berechenbaren Regeln</a:t>
            </a:r>
          </a:p>
          <a:p>
            <a:r>
              <a:rPr lang="de-DE" dirty="0"/>
              <a:t>Quantenmechanische Prozesse</a:t>
            </a:r>
          </a:p>
          <a:p>
            <a:r>
              <a:rPr lang="de-DE" dirty="0"/>
              <a:t>Nach Stand der Wissenschaft „echter“ Zufall, demnach keine Vorausberechnung möglich</a:t>
            </a:r>
          </a:p>
          <a:p>
            <a:r>
              <a:rPr lang="de-DE" dirty="0"/>
              <a:t>Beispiele: radioaktiver Zerfall, menschliches Gehirn (freier Wille)?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7CDA7A-992F-4627-AE8E-50B976CAFD2A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37875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2D8B5-137F-41A1-A893-0BB2FB09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Schmetterlingseffekt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C4B9C-81D2-42B2-8889-009BE427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1961 von Edward Norton Lorenz entdeckt </a:t>
            </a:r>
          </a:p>
          <a:p>
            <a:pPr>
              <a:lnSpc>
                <a:spcPct val="200000"/>
              </a:lnSpc>
            </a:pPr>
            <a:r>
              <a:rPr lang="de-DE" dirty="0"/>
              <a:t>Berechnung eines Wettermodels mit (damals) Supercomputern</a:t>
            </a:r>
          </a:p>
          <a:p>
            <a:pPr>
              <a:lnSpc>
                <a:spcPct val="200000"/>
              </a:lnSpc>
            </a:pPr>
            <a:r>
              <a:rPr lang="de-DE" dirty="0"/>
              <a:t>Neuausführung des Modells brachte einen völlig unterschiedlichen Ausgang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Rechnung mit gerundeten Zwischenergebnissen der ersten Rechnung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„</a:t>
            </a:r>
            <a:r>
              <a:rPr lang="de-DE" b="0" i="1" dirty="0" err="1">
                <a:effectLst/>
                <a:latin typeface="+mn-lt"/>
              </a:rPr>
              <a:t>Predictability</a:t>
            </a:r>
            <a:r>
              <a:rPr lang="de-DE" b="0" i="1" dirty="0">
                <a:effectLst/>
                <a:latin typeface="+mn-lt"/>
              </a:rPr>
              <a:t>: </a:t>
            </a:r>
            <a:r>
              <a:rPr lang="de-DE" b="0" i="1" dirty="0" err="1">
                <a:effectLst/>
                <a:latin typeface="+mn-lt"/>
              </a:rPr>
              <a:t>Does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the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Flap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of</a:t>
            </a:r>
            <a:r>
              <a:rPr lang="de-DE" b="0" i="1" dirty="0">
                <a:effectLst/>
                <a:latin typeface="+mn-lt"/>
              </a:rPr>
              <a:t> a </a:t>
            </a:r>
            <a:r>
              <a:rPr lang="de-DE" b="0" i="1" dirty="0" err="1">
                <a:effectLst/>
                <a:latin typeface="+mn-lt"/>
              </a:rPr>
              <a:t>Butterfly’s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Wings</a:t>
            </a:r>
            <a:r>
              <a:rPr lang="de-DE" b="0" i="1" dirty="0">
                <a:effectLst/>
                <a:latin typeface="+mn-lt"/>
              </a:rPr>
              <a:t> in Brazil </a:t>
            </a:r>
            <a:r>
              <a:rPr lang="de-DE" b="0" i="1" dirty="0" err="1">
                <a:effectLst/>
                <a:latin typeface="+mn-lt"/>
              </a:rPr>
              <a:t>set</a:t>
            </a:r>
            <a:r>
              <a:rPr lang="de-DE" b="0" i="1" dirty="0">
                <a:effectLst/>
                <a:latin typeface="+mn-lt"/>
              </a:rPr>
              <a:t> off a Tornado in Texas?</a:t>
            </a:r>
            <a:r>
              <a:rPr lang="de-DE" dirty="0">
                <a:sym typeface="Wingdings" pitchFamily="2" charset="2"/>
              </a:rPr>
              <a:t>“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1FBB66-2265-459D-B665-B2F3ABFBC68B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424672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72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Ion</vt:lpstr>
      <vt:lpstr>Chaos</vt:lpstr>
      <vt:lpstr>Inhalt</vt:lpstr>
      <vt:lpstr>Feigenbaum-Diagramm Grundlagen</vt:lpstr>
      <vt:lpstr>Feigenbaum-Diagramm Ordnung</vt:lpstr>
      <vt:lpstr>Feigenbaum-Diagramm Chaos</vt:lpstr>
      <vt:lpstr>Feigenbaum Feigenbaum-Konstante</vt:lpstr>
      <vt:lpstr>Sensitivität Sensitivität und Chaos </vt:lpstr>
      <vt:lpstr>Sensitivität Sensitivität und Chaos</vt:lpstr>
      <vt:lpstr>Sensitivität Schmetterlingseffekt </vt:lpstr>
      <vt:lpstr>Quellen  Alle Quellen wurden am 29.06.2020 zuletzt aufgerufen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Michael Rudyj</dc:creator>
  <cp:lastModifiedBy>Michael Rudyj</cp:lastModifiedBy>
  <cp:revision>12</cp:revision>
  <dcterms:created xsi:type="dcterms:W3CDTF">2020-06-26T08:11:59Z</dcterms:created>
  <dcterms:modified xsi:type="dcterms:W3CDTF">2020-06-29T15:50:10Z</dcterms:modified>
</cp:coreProperties>
</file>