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7" r:id="rId3"/>
    <p:sldId id="257" r:id="rId4"/>
    <p:sldId id="258" r:id="rId5"/>
    <p:sldId id="260" r:id="rId6"/>
    <p:sldId id="262" r:id="rId7"/>
    <p:sldId id="259" r:id="rId8"/>
    <p:sldId id="297" r:id="rId9"/>
    <p:sldId id="299" r:id="rId10"/>
    <p:sldId id="298" r:id="rId11"/>
    <p:sldId id="264" r:id="rId12"/>
    <p:sldId id="265" r:id="rId13"/>
    <p:sldId id="269" r:id="rId14"/>
    <p:sldId id="300" r:id="rId15"/>
    <p:sldId id="266" r:id="rId16"/>
    <p:sldId id="263" r:id="rId17"/>
    <p:sldId id="267" r:id="rId18"/>
    <p:sldId id="268" r:id="rId19"/>
    <p:sldId id="270" r:id="rId20"/>
    <p:sldId id="271" r:id="rId21"/>
    <p:sldId id="272" r:id="rId22"/>
    <p:sldId id="273" r:id="rId23"/>
    <p:sldId id="301" r:id="rId24"/>
    <p:sldId id="296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2" r:id="rId33"/>
    <p:sldId id="284" r:id="rId34"/>
    <p:sldId id="305" r:id="rId35"/>
    <p:sldId id="281" r:id="rId36"/>
    <p:sldId id="285" r:id="rId37"/>
    <p:sldId id="304" r:id="rId38"/>
    <p:sldId id="286" r:id="rId39"/>
    <p:sldId id="288" r:id="rId40"/>
    <p:sldId id="287" r:id="rId41"/>
    <p:sldId id="302" r:id="rId42"/>
    <p:sldId id="306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3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1AF0F-4142-47E2-A928-F4FD01C00D5C}" v="6" dt="2019-03-30T17:41:44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1241" autoAdjust="0"/>
  </p:normalViewPr>
  <p:slideViewPr>
    <p:cSldViewPr snapToGrid="0">
      <p:cViewPr varScale="1">
        <p:scale>
          <a:sx n="95" d="100"/>
          <a:sy n="95" d="100"/>
        </p:scale>
        <p:origin x="18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35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Weinert" userId="d491b36ac797cd65" providerId="LiveId" clId="{0EE0224E-9C6B-41F2-9124-CE5BD34A56E0}"/>
  </pc:docChgLst>
  <pc:docChgLst>
    <pc:chgData name="Albert Weinert" userId="d491b36ac797cd65" providerId="LiveId" clId="{8101AF0F-4142-47E2-A928-F4FD01C00D5C}"/>
    <pc:docChg chg="delSld modSld">
      <pc:chgData name="Albert Weinert" userId="d491b36ac797cd65" providerId="LiveId" clId="{8101AF0F-4142-47E2-A928-F4FD01C00D5C}" dt="2019-03-30T18:22:17.709" v="32" actId="2696"/>
      <pc:docMkLst>
        <pc:docMk/>
      </pc:docMkLst>
      <pc:sldChg chg="modSp">
        <pc:chgData name="Albert Weinert" userId="d491b36ac797cd65" providerId="LiveId" clId="{8101AF0F-4142-47E2-A928-F4FD01C00D5C}" dt="2019-03-30T17:40:27.117" v="27" actId="6549"/>
        <pc:sldMkLst>
          <pc:docMk/>
          <pc:sldMk cId="1568777807" sldId="258"/>
        </pc:sldMkLst>
        <pc:spChg chg="mod">
          <ac:chgData name="Albert Weinert" userId="d491b36ac797cd65" providerId="LiveId" clId="{8101AF0F-4142-47E2-A928-F4FD01C00D5C}" dt="2019-03-30T17:40:27.117" v="27" actId="6549"/>
          <ac:spMkLst>
            <pc:docMk/>
            <pc:sldMk cId="1568777807" sldId="258"/>
            <ac:spMk id="3" creationId="{00000000-0000-0000-0000-000000000000}"/>
          </ac:spMkLst>
        </pc:spChg>
      </pc:sldChg>
      <pc:sldChg chg="modSp modAnim">
        <pc:chgData name="Albert Weinert" userId="d491b36ac797cd65" providerId="LiveId" clId="{8101AF0F-4142-47E2-A928-F4FD01C00D5C}" dt="2019-03-30T17:41:44.682" v="31"/>
        <pc:sldMkLst>
          <pc:docMk/>
          <pc:sldMk cId="2180313026" sldId="262"/>
        </pc:sldMkLst>
        <pc:spChg chg="mod">
          <ac:chgData name="Albert Weinert" userId="d491b36ac797cd65" providerId="LiveId" clId="{8101AF0F-4142-47E2-A928-F4FD01C00D5C}" dt="2019-03-30T17:41:44.682" v="31"/>
          <ac:spMkLst>
            <pc:docMk/>
            <pc:sldMk cId="2180313026" sldId="262"/>
            <ac:spMk id="3" creationId="{00000000-0000-0000-0000-000000000000}"/>
          </ac:spMkLst>
        </pc:spChg>
      </pc:sldChg>
      <pc:sldChg chg="modSp">
        <pc:chgData name="Albert Weinert" userId="d491b36ac797cd65" providerId="LiveId" clId="{8101AF0F-4142-47E2-A928-F4FD01C00D5C}" dt="2019-03-30T17:40:12.029" v="26" actId="20577"/>
        <pc:sldMkLst>
          <pc:docMk/>
          <pc:sldMk cId="349383557" sldId="307"/>
        </pc:sldMkLst>
        <pc:spChg chg="mod">
          <ac:chgData name="Albert Weinert" userId="d491b36ac797cd65" providerId="LiveId" clId="{8101AF0F-4142-47E2-A928-F4FD01C00D5C}" dt="2019-03-30T17:40:12.029" v="26" actId="20577"/>
          <ac:spMkLst>
            <pc:docMk/>
            <pc:sldMk cId="349383557" sldId="307"/>
            <ac:spMk id="3" creationId="{0849409A-995A-4282-A262-A6F46392F21F}"/>
          </ac:spMkLst>
        </pc:spChg>
      </pc:sldChg>
      <pc:sldChg chg="del">
        <pc:chgData name="Albert Weinert" userId="d491b36ac797cd65" providerId="LiveId" clId="{8101AF0F-4142-47E2-A928-F4FD01C00D5C}" dt="2019-03-30T18:22:17.709" v="32" actId="2696"/>
        <pc:sldMkLst>
          <pc:docMk/>
          <pc:sldMk cId="2072069924" sldId="308"/>
        </pc:sldMkLst>
      </pc:sldChg>
    </pc:docChg>
  </pc:docChgLst>
  <pc:docChgLst>
    <pc:chgData name="Albert Weinert" userId="d491b36ac797cd65" providerId="LiveId" clId="{1A8FC3DD-4C99-4289-A89E-57329911E126}"/>
    <pc:docChg chg="modSld">
      <pc:chgData name="Albert Weinert" userId="d491b36ac797cd65" providerId="LiveId" clId="{1A8FC3DD-4C99-4289-A89E-57329911E126}" dt="2019-03-30T18:23:42.461" v="3" actId="20577"/>
      <pc:docMkLst>
        <pc:docMk/>
      </pc:docMkLst>
      <pc:sldChg chg="modSp">
        <pc:chgData name="Albert Weinert" userId="d491b36ac797cd65" providerId="LiveId" clId="{1A8FC3DD-4C99-4289-A89E-57329911E126}" dt="2019-03-30T18:23:42.461" v="3" actId="20577"/>
        <pc:sldMkLst>
          <pc:docMk/>
          <pc:sldMk cId="2383183090" sldId="256"/>
        </pc:sldMkLst>
        <pc:spChg chg="mod">
          <ac:chgData name="Albert Weinert" userId="d491b36ac797cd65" providerId="LiveId" clId="{1A8FC3DD-4C99-4289-A89E-57329911E126}" dt="2019-03-30T18:23:42.461" v="3" actId="20577"/>
          <ac:spMkLst>
            <pc:docMk/>
            <pc:sldMk cId="2383183090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58BC9FE-BBDA-4958-AA32-14C80936C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1630C-C2A5-4600-A791-EFA1573F5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2EFC7-B5F7-43FA-B237-A1618ED3C4FB}" type="datetimeFigureOut">
              <a:rPr lang="de-DE" smtClean="0"/>
              <a:t>30.03.2019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337BBD-436D-48A4-ACA2-8924F0DEC6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0D072-0C66-4B14-BF38-E53C4BD7F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EE82-9147-453E-A2EA-29B73A504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57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590DC-032D-4DB3-87AC-E361818F2CA2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Albert Weinert, info@der-albert.com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E9A-5D13-4865-B89C-9794C455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4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OpenId</a:t>
            </a:r>
            <a:r>
              <a:rPr lang="de-DE" dirty="0"/>
              <a:t> Connect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die Cookie 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8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Claims sind einfach </a:t>
            </a:r>
            <a:r>
              <a:rPr lang="de-DE" dirty="0" err="1"/>
              <a:t>eigenschaft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ClaimsPrincial</a:t>
            </a:r>
            <a:r>
              <a:rPr lang="de-DE" baseline="0" dirty="0"/>
              <a:t> nicht angekommen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ASP.NET Core erstmal ein </a:t>
            </a:r>
            <a:r>
              <a:rPr lang="de-DE" baseline="0" dirty="0" err="1"/>
              <a:t>first</a:t>
            </a:r>
            <a:r>
              <a:rPr lang="de-DE" baseline="0" dirty="0"/>
              <a:t> Class </a:t>
            </a:r>
            <a:r>
              <a:rPr lang="de-DE" baseline="0" dirty="0" err="1"/>
              <a:t>Citizen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ASP.NET Core auf einer Seite</a:t>
            </a:r>
          </a:p>
          <a:p>
            <a:r>
              <a:rPr lang="de-DE" dirty="0"/>
              <a:t>Alles in ASP.NET Core eine </a:t>
            </a:r>
            <a:r>
              <a:rPr lang="de-DE" dirty="0" err="1"/>
              <a:t>Middle</a:t>
            </a:r>
            <a:endParaRPr lang="de-DE" dirty="0"/>
          </a:p>
          <a:p>
            <a:r>
              <a:rPr lang="de-DE" baseline="0" dirty="0"/>
              <a:t>das Routing</a:t>
            </a:r>
            <a:endParaRPr lang="en-US" baseline="0" dirty="0"/>
          </a:p>
          <a:p>
            <a:r>
              <a:rPr lang="de-DE" baseline="0" dirty="0"/>
              <a:t>die </a:t>
            </a:r>
            <a:r>
              <a:rPr lang="de-DE" baseline="0" dirty="0" err="1"/>
              <a:t>Authosierung</a:t>
            </a:r>
            <a:endParaRPr lang="de-DE" baseline="0" dirty="0"/>
          </a:p>
          <a:p>
            <a:r>
              <a:rPr lang="de-DE" baseline="0" dirty="0"/>
              <a:t>und eben auch MVC</a:t>
            </a:r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Middleware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Nichts ist so einfach wie unsichere Cookies,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4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andere Methoden</a:t>
            </a:r>
          </a:p>
          <a:p>
            <a:endParaRPr lang="de-DE" dirty="0"/>
          </a:p>
          <a:p>
            <a:r>
              <a:rPr lang="de-DE" dirty="0"/>
              <a:t>Der</a:t>
            </a:r>
            <a:r>
              <a:rPr lang="de-DE" baseline="0" dirty="0"/>
              <a:t> Name der Schema ist wichtig, </a:t>
            </a:r>
          </a:p>
          <a:p>
            <a:r>
              <a:rPr lang="de-DE" baseline="0" dirty="0"/>
              <a:t>Die Aktionen sind Schemen  bezogen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54E9A-5D13-4865-B89C-9794C455E6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B350623E-7727-449F-A546-778661F6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B7083029-313B-4F25-90A9-683722C4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Albert Weinert, info@der-albert.com</a:t>
            </a:r>
          </a:p>
          <a:p>
            <a:endParaRPr lang="en-US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C9BB02F4-4302-4BB2-B109-1150D7E4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Albert Weinert, info@der-albert.com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authentication/cooki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id.net/connect/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der-albert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authorization/introdu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data-protection/introdu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laims-based_identity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AlbertSamples/ADC2017Securit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ASP.NET </a:t>
            </a:r>
            <a:r>
              <a:rPr lang="de-DE"/>
              <a:t>Core Auth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man sich ordentlich Anmeldet, Autorisiert und Daten schützt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618B7-41E6-40B8-AB66-4D03D42F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der Middleware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01620-8C76-4852-AC72-1EF184CB6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AuthenticationHandler</a:t>
            </a:r>
            <a:r>
              <a:rPr lang="de-DE" dirty="0"/>
              <a:t> werden in 2.0 den Service hinzugefügt</a:t>
            </a:r>
          </a:p>
          <a:p>
            <a:r>
              <a:rPr lang="de-DE" dirty="0"/>
              <a:t>In 1.x jeweils als eigenständige Middleware</a:t>
            </a:r>
          </a:p>
          <a:p>
            <a:r>
              <a:rPr lang="de-DE" dirty="0"/>
              <a:t>Jeder Handler hat ein Schema als </a:t>
            </a:r>
            <a:r>
              <a:rPr lang="de-DE" dirty="0" err="1"/>
              <a:t>Identitfier</a:t>
            </a:r>
            <a:r>
              <a:rPr lang="de-DE" dirty="0"/>
              <a:t>.</a:t>
            </a:r>
          </a:p>
          <a:p>
            <a:r>
              <a:rPr lang="de-DE" dirty="0"/>
              <a:t>Jeder Handler unterstütze eine oder mehrere Aktionen (</a:t>
            </a:r>
            <a:r>
              <a:rPr lang="de-DE" dirty="0" err="1"/>
              <a:t>SignIn</a:t>
            </a:r>
            <a:r>
              <a:rPr lang="de-DE" dirty="0"/>
              <a:t>, </a:t>
            </a:r>
            <a:r>
              <a:rPr lang="de-DE" dirty="0" err="1"/>
              <a:t>SignOut</a:t>
            </a:r>
            <a:r>
              <a:rPr lang="de-DE" dirty="0"/>
              <a:t> etc.)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19A369-D355-4A8B-A851-DB99FAC8C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8351" y="2336946"/>
            <a:ext cx="4700588" cy="274080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1D5E6C-BB84-40BE-8975-92668071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73" y="5738137"/>
            <a:ext cx="3098093" cy="3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Cookies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/>
          <a:lstStyle/>
          <a:p>
            <a:r>
              <a:rPr lang="de-DE" dirty="0"/>
              <a:t>Der Cookie einhaltet die Claims des angemeldeten Benutzer</a:t>
            </a:r>
          </a:p>
          <a:p>
            <a:r>
              <a:rPr lang="de-DE" dirty="0"/>
              <a:t>Ist </a:t>
            </a:r>
            <a:r>
              <a:rPr lang="de-DE" dirty="0" err="1"/>
              <a:t>kryptograpisch</a:t>
            </a:r>
            <a:r>
              <a:rPr lang="de-DE" dirty="0"/>
              <a:t> sicher verschlüsselt via </a:t>
            </a:r>
            <a:r>
              <a:rPr lang="de-DE" b="1" dirty="0" err="1"/>
              <a:t>DataProtection</a:t>
            </a:r>
            <a:endParaRPr lang="de-DE" b="1" dirty="0"/>
          </a:p>
          <a:p>
            <a:r>
              <a:rPr lang="de-DE" dirty="0"/>
              <a:t>Quasi </a:t>
            </a:r>
            <a:r>
              <a:rPr lang="de-DE" dirty="0" err="1"/>
              <a:t>FormsAuthentication</a:t>
            </a:r>
            <a:r>
              <a:rPr lang="de-DE" dirty="0"/>
              <a:t> bei </a:t>
            </a:r>
            <a:r>
              <a:rPr lang="de-DE" dirty="0" err="1"/>
              <a:t>WebForms</a:t>
            </a:r>
            <a:r>
              <a:rPr lang="de-DE" dirty="0"/>
              <a:t> ;)</a:t>
            </a:r>
          </a:p>
          <a:p>
            <a:endParaRPr lang="de-DE" dirty="0"/>
          </a:p>
          <a:p>
            <a:r>
              <a:rPr lang="de-DE" dirty="0"/>
              <a:t>Nuget: </a:t>
            </a:r>
            <a:r>
              <a:rPr lang="de-DE" dirty="0" err="1">
                <a:solidFill>
                  <a:schemeClr val="tx2">
                    <a:lumMod val="10000"/>
                  </a:schemeClr>
                </a:solidFill>
              </a:rPr>
              <a:t>Microsoft.AspNetCore.Authentication.Cookies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Docs</a:t>
            </a:r>
            <a:r>
              <a:rPr lang="de-DE" dirty="0"/>
              <a:t>: </a:t>
            </a:r>
            <a:r>
              <a:rPr lang="de-DE" sz="1400" dirty="0">
                <a:hlinkClick r:id="rId3"/>
              </a:rPr>
              <a:t>https://docs.microsoft.com/en-us/aspnet/core/security/authentication/cookie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7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2626" y="2336800"/>
            <a:ext cx="5623224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 Cookies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Den Handler </a:t>
            </a:r>
            <a:r>
              <a:rPr lang="en-US" sz="1800" dirty="0" err="1"/>
              <a:t>hinzufügen</a:t>
            </a:r>
            <a:endParaRPr lang="en-US" sz="1800" dirty="0"/>
          </a:p>
          <a:p>
            <a:r>
              <a:rPr lang="en-US" sz="1800" dirty="0" err="1"/>
              <a:t>Konfigurieren</a:t>
            </a:r>
            <a:endParaRPr lang="en-US" sz="1800" dirty="0"/>
          </a:p>
          <a:p>
            <a:r>
              <a:rPr lang="en-US" sz="1800" dirty="0" err="1"/>
              <a:t>HttpOnly</a:t>
            </a:r>
            <a:r>
              <a:rPr lang="en-US" sz="1800" dirty="0"/>
              <a:t> und </a:t>
            </a:r>
            <a:r>
              <a:rPr lang="en-US" sz="1800" dirty="0" err="1"/>
              <a:t>SecurePolicy</a:t>
            </a:r>
            <a:r>
              <a:rPr lang="en-US" sz="1800" dirty="0"/>
              <a:t> </a:t>
            </a:r>
            <a:r>
              <a:rPr lang="en-US" sz="1800" dirty="0" err="1"/>
              <a:t>beachten</a:t>
            </a:r>
            <a:endParaRPr lang="en-US" sz="1800" dirty="0"/>
          </a:p>
          <a:p>
            <a:r>
              <a:rPr lang="en-US" sz="1800" dirty="0" err="1"/>
              <a:t>Namen</a:t>
            </a:r>
            <a:r>
              <a:rPr lang="en-US" sz="1800" dirty="0"/>
              <a:t> </a:t>
            </a:r>
            <a:r>
              <a:rPr lang="en-US" sz="1800" dirty="0" err="1"/>
              <a:t>setzen</a:t>
            </a:r>
            <a:endParaRPr lang="en-US" sz="1800" dirty="0"/>
          </a:p>
          <a:p>
            <a:r>
              <a:rPr lang="en-US" sz="1800" dirty="0" err="1"/>
              <a:t>DataProtection</a:t>
            </a:r>
            <a:r>
              <a:rPr lang="en-US" sz="1800" dirty="0"/>
              <a:t> API</a:t>
            </a:r>
          </a:p>
          <a:p>
            <a:r>
              <a:rPr lang="en-US" sz="1800" dirty="0" err="1"/>
              <a:t>Beinhaltet</a:t>
            </a:r>
            <a:r>
              <a:rPr lang="en-US" sz="1800" dirty="0"/>
              <a:t> </a:t>
            </a:r>
            <a:r>
              <a:rPr lang="en-US" sz="1800" dirty="0" err="1"/>
              <a:t>alle</a:t>
            </a:r>
            <a:r>
              <a:rPr lang="en-US" sz="1800" dirty="0"/>
              <a:t> Claims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90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2874133"/>
            <a:ext cx="6269479" cy="11097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Authentication mit Cookies</a:t>
            </a:r>
            <a:endParaRPr lang="en-US" sz="24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de-DE" sz="2000" dirty="0" err="1"/>
              <a:t>SignInAsync</a:t>
            </a:r>
            <a:r>
              <a:rPr lang="de-DE" sz="1400" dirty="0"/>
              <a:t>()</a:t>
            </a:r>
          </a:p>
          <a:p>
            <a:r>
              <a:rPr lang="de-DE" sz="1400" dirty="0"/>
              <a:t>Claims aus eigenem Datenspeicher</a:t>
            </a:r>
          </a:p>
          <a:p>
            <a:r>
              <a:rPr lang="de-DE" sz="1400" dirty="0"/>
              <a:t>Im </a:t>
            </a:r>
            <a:r>
              <a:rPr lang="de-DE" sz="1400" dirty="0" err="1"/>
              <a:t>BeispielCode</a:t>
            </a:r>
            <a:r>
              <a:rPr lang="de-DE" sz="1400" dirty="0"/>
              <a:t> nur ein </a:t>
            </a:r>
            <a:r>
              <a:rPr lang="de-DE" sz="1400" dirty="0" err="1"/>
              <a:t>DummyService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Beim </a:t>
            </a:r>
            <a:r>
              <a:rPr lang="de-DE" sz="1400" dirty="0" err="1"/>
              <a:t>SignInAsync</a:t>
            </a:r>
            <a:r>
              <a:rPr lang="de-DE" sz="1400" dirty="0"/>
              <a:t>() wird Cookie erstellt</a:t>
            </a:r>
          </a:p>
          <a:p>
            <a:r>
              <a:rPr lang="de-DE" sz="1400" dirty="0"/>
              <a:t>Wenn man das </a:t>
            </a:r>
            <a:r>
              <a:rPr lang="de-DE" sz="1400" dirty="0" err="1"/>
              <a:t>Scheme</a:t>
            </a:r>
            <a:r>
              <a:rPr lang="de-DE" sz="1400" dirty="0"/>
              <a:t> nicht angibt, dann </a:t>
            </a:r>
            <a:r>
              <a:rPr lang="de-DE" sz="1400" dirty="0" err="1"/>
              <a:t>DefaultSignInSchema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Cookie wird nur erstellt das </a:t>
            </a:r>
            <a:r>
              <a:rPr lang="de-DE" sz="1400" dirty="0" err="1"/>
              <a:t>Scheme</a:t>
            </a:r>
            <a:r>
              <a:rPr lang="de-DE" sz="1400" dirty="0"/>
              <a:t> für den </a:t>
            </a:r>
            <a:r>
              <a:rPr lang="de-DE" sz="1400" dirty="0" err="1"/>
              <a:t>CookieAuthenticationHandler</a:t>
            </a:r>
            <a:r>
              <a:rPr lang="de-DE" sz="1400" dirty="0"/>
              <a:t> ist</a:t>
            </a:r>
          </a:p>
          <a:p>
            <a:r>
              <a:rPr lang="de-DE" sz="1400" dirty="0" err="1"/>
              <a:t>SignInAsync</a:t>
            </a:r>
            <a:r>
              <a:rPr lang="de-DE" sz="1400" dirty="0"/>
              <a:t> delegiert an konfigurierten Handler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21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ABAB49-07F9-4FEB-B1C2-761EBB5E97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54295" y="3149252"/>
            <a:ext cx="7322650" cy="25629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D2DE0-5A80-4593-B522-896742D1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DefaultSchemas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702B1-B4ED-470C-ADD0-D6E40CA5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DefaultAuthenticationScheme</a:t>
            </a:r>
          </a:p>
          <a:p>
            <a:r>
              <a:rPr lang="en-US" sz="1800"/>
              <a:t>DefaultSignInScheme</a:t>
            </a:r>
          </a:p>
          <a:p>
            <a:r>
              <a:rPr lang="en-US" sz="1800"/>
              <a:t>DefaultSignOutScheme</a:t>
            </a:r>
          </a:p>
          <a:p>
            <a:r>
              <a:rPr lang="en-US" sz="1800"/>
              <a:t>DefaultChallangeScheme</a:t>
            </a:r>
          </a:p>
          <a:p>
            <a:r>
              <a:rPr lang="en-US" sz="1800"/>
              <a:t>usw.</a:t>
            </a:r>
          </a:p>
          <a:p>
            <a:endParaRPr lang="en-US" sz="1800"/>
          </a:p>
          <a:p>
            <a:r>
              <a:rPr lang="en-US" sz="1800"/>
              <a:t>services.AddAuthentication()</a:t>
            </a:r>
          </a:p>
        </p:txBody>
      </p:sp>
    </p:spTree>
    <p:extLst>
      <p:ext uri="{BB962C8B-B14F-4D97-AF65-F5344CB8AC3E}">
        <p14:creationId xmlns:p14="http://schemas.microsoft.com/office/powerpoint/2010/main" val="34298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Cookie basierte Anmeldung mit einem Formular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IAuthenticationService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Delegiert an die Handler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SignInAsync</a:t>
            </a:r>
            <a:r>
              <a:rPr lang="de-DE" dirty="0"/>
              <a:t>()</a:t>
            </a:r>
          </a:p>
          <a:p>
            <a:r>
              <a:rPr lang="de-DE" dirty="0" err="1"/>
              <a:t>SignOutAsync</a:t>
            </a:r>
            <a:r>
              <a:rPr lang="de-DE" dirty="0"/>
              <a:t>()</a:t>
            </a:r>
          </a:p>
          <a:p>
            <a:r>
              <a:rPr lang="de-DE" dirty="0" err="1"/>
              <a:t>ChallengeAsync</a:t>
            </a:r>
            <a:r>
              <a:rPr lang="de-DE" dirty="0"/>
              <a:t>()</a:t>
            </a:r>
          </a:p>
          <a:p>
            <a:r>
              <a:rPr lang="de-DE" dirty="0" err="1"/>
              <a:t>AuthenticateAsync</a:t>
            </a:r>
            <a:r>
              <a:rPr lang="de-DE" dirty="0"/>
              <a:t>()</a:t>
            </a:r>
          </a:p>
          <a:p>
            <a:r>
              <a:rPr lang="de-DE" dirty="0" err="1"/>
              <a:t>etc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Es gibt ein Shortcuts</a:t>
            </a:r>
          </a:p>
          <a:p>
            <a:pPr lvl="1"/>
            <a:r>
              <a:rPr lang="de-DE" dirty="0" err="1"/>
              <a:t>HttpContext.SignInAsync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HttpContext.SightOutAsync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Etc.</a:t>
            </a:r>
          </a:p>
          <a:p>
            <a:endParaRPr lang="de-DE" dirty="0"/>
          </a:p>
          <a:p>
            <a:r>
              <a:rPr lang="de-DE" dirty="0" err="1"/>
              <a:t>HttpContext.Authentication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seit 2.0 Obsolete</a:t>
            </a:r>
          </a:p>
        </p:txBody>
      </p:sp>
    </p:spTree>
    <p:extLst>
      <p:ext uri="{BB962C8B-B14F-4D97-AF65-F5344CB8AC3E}">
        <p14:creationId xmlns:p14="http://schemas.microsoft.com/office/powerpoint/2010/main" val="180789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4A19AB1-8E45-4464-9ECD-1E67FA38B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472" y="2521218"/>
            <a:ext cx="6470018" cy="37224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Authentication mit Cookies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4678640" cy="4075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SignIn</a:t>
            </a:r>
            <a:r>
              <a:rPr lang="en-US" sz="1800" dirty="0"/>
              <a:t> und </a:t>
            </a:r>
            <a:r>
              <a:rPr lang="en-US" sz="1800" dirty="0" err="1"/>
              <a:t>SignOut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den </a:t>
            </a:r>
            <a:r>
              <a:rPr lang="en-US" sz="1800" dirty="0" err="1"/>
              <a:t>Namen</a:t>
            </a:r>
            <a:r>
              <a:rPr lang="en-US" sz="1800" dirty="0"/>
              <a:t> des Schemas</a:t>
            </a:r>
          </a:p>
          <a:p>
            <a:endParaRPr lang="en-US" sz="1800" dirty="0"/>
          </a:p>
          <a:p>
            <a:r>
              <a:rPr lang="en-US" sz="1800" dirty="0"/>
              <a:t>Die </a:t>
            </a:r>
            <a:r>
              <a:rPr lang="en-US" sz="1800" dirty="0" err="1"/>
              <a:t>Größe</a:t>
            </a:r>
            <a:r>
              <a:rPr lang="en-US" sz="1800" dirty="0"/>
              <a:t> des Cookies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aus</a:t>
            </a:r>
            <a:r>
              <a:rPr lang="en-US" sz="1800" dirty="0"/>
              <a:t> den </a:t>
            </a:r>
            <a:r>
              <a:rPr lang="en-US" sz="1800" dirty="0" err="1"/>
              <a:t>Augen</a:t>
            </a:r>
            <a:r>
              <a:rPr lang="en-US" sz="1800" dirty="0"/>
              <a:t> </a:t>
            </a:r>
            <a:r>
              <a:rPr lang="en-US" sz="1800" dirty="0" err="1"/>
              <a:t>verlieren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Name Claim 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vergessen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Return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en-US" sz="1800" dirty="0" err="1"/>
              <a:t>berücksichtigen</a:t>
            </a:r>
            <a:r>
              <a:rPr lang="en-US" sz="1800" dirty="0"/>
              <a:t>, </a:t>
            </a:r>
            <a:r>
              <a:rPr lang="en-US" sz="1800" dirty="0" err="1"/>
              <a:t>nur</a:t>
            </a:r>
            <a:r>
              <a:rPr lang="en-US" sz="1800" dirty="0"/>
              <a:t> </a:t>
            </a:r>
            <a:r>
              <a:rPr lang="en-US" sz="1800" dirty="0" err="1"/>
              <a:t>zu</a:t>
            </a:r>
            <a:r>
              <a:rPr lang="en-US" sz="1800" dirty="0"/>
              <a:t> </a:t>
            </a:r>
            <a:r>
              <a:rPr lang="en-US" sz="1800" dirty="0" err="1"/>
              <a:t>eigenen</a:t>
            </a:r>
            <a:r>
              <a:rPr lang="en-US" sz="1800" dirty="0"/>
              <a:t> Seiten</a:t>
            </a:r>
          </a:p>
          <a:p>
            <a:endParaRPr lang="en-US" sz="1800" dirty="0"/>
          </a:p>
          <a:p>
            <a:r>
              <a:rPr lang="en-US" sz="1800" dirty="0"/>
              <a:t>Per Events </a:t>
            </a:r>
            <a:r>
              <a:rPr lang="en-US" sz="1800" dirty="0" err="1"/>
              <a:t>eingreifen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623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>
                <a:hlinkClick r:id="rId2"/>
              </a:rPr>
              <a:t>OpenId</a:t>
            </a:r>
            <a:r>
              <a:rPr lang="de-DE" dirty="0">
                <a:hlinkClick r:id="rId2"/>
              </a:rPr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7611" y="2336872"/>
            <a:ext cx="4515551" cy="3599313"/>
          </a:xfrm>
        </p:spPr>
        <p:txBody>
          <a:bodyPr>
            <a:normAutofit/>
          </a:bodyPr>
          <a:lstStyle/>
          <a:p>
            <a:r>
              <a:rPr lang="de-DE" dirty="0"/>
              <a:t>Google</a:t>
            </a:r>
          </a:p>
          <a:p>
            <a:r>
              <a:rPr lang="de-DE" dirty="0"/>
              <a:t>Office 365</a:t>
            </a:r>
          </a:p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Directory</a:t>
            </a:r>
          </a:p>
          <a:p>
            <a:r>
              <a:rPr lang="de-DE" dirty="0"/>
              <a:t>Identity Server 3 und 4</a:t>
            </a:r>
          </a:p>
          <a:p>
            <a:r>
              <a:rPr lang="de-DE" dirty="0"/>
              <a:t>Microsoft Konto</a:t>
            </a:r>
          </a:p>
          <a:p>
            <a:r>
              <a:rPr lang="de-DE" dirty="0"/>
              <a:t>und viele mehr</a:t>
            </a:r>
          </a:p>
          <a:p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50708" y="2336873"/>
            <a:ext cx="4885502" cy="359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Auf OAuth2 basierend</a:t>
            </a:r>
          </a:p>
          <a:p>
            <a:endParaRPr lang="de-DE" dirty="0"/>
          </a:p>
          <a:p>
            <a:r>
              <a:rPr lang="de-DE" dirty="0"/>
              <a:t>Standard Claims</a:t>
            </a:r>
          </a:p>
          <a:p>
            <a:endParaRPr lang="de-DE" dirty="0"/>
          </a:p>
          <a:p>
            <a:r>
              <a:rPr lang="de-DE" dirty="0"/>
              <a:t>Nur als exemplarisches Beispiel</a:t>
            </a:r>
          </a:p>
          <a:p>
            <a:endParaRPr lang="de-DE" dirty="0"/>
          </a:p>
          <a:p>
            <a:r>
              <a:rPr lang="de-DE" dirty="0"/>
              <a:t>trotzdem viel Spielraum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91" y="2906889"/>
            <a:ext cx="7331540" cy="22482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</a:t>
            </a:r>
            <a:br>
              <a:rPr lang="de-DE"/>
            </a:br>
            <a:r>
              <a:rPr lang="de-DE" err="1"/>
              <a:t>OpenId</a:t>
            </a:r>
            <a:r>
              <a:rPr lang="de-DE"/>
              <a:t> Connect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de-DE" sz="1800" dirty="0"/>
              <a:t>Handler hinzufügen</a:t>
            </a:r>
          </a:p>
          <a:p>
            <a:endParaRPr lang="de-DE" sz="1800" dirty="0"/>
          </a:p>
          <a:p>
            <a:r>
              <a:rPr lang="de-DE" sz="1800" dirty="0"/>
              <a:t>Für </a:t>
            </a:r>
            <a:r>
              <a:rPr lang="de-DE" sz="1800" dirty="0" err="1"/>
              <a:t>WebSeite</a:t>
            </a:r>
            <a:r>
              <a:rPr lang="de-DE" sz="1800" dirty="0"/>
              <a:t> ist zusätzliche Cookie Authentication erforderlich.</a:t>
            </a:r>
          </a:p>
          <a:p>
            <a:endParaRPr lang="de-DE" sz="1800" dirty="0"/>
          </a:p>
          <a:p>
            <a:r>
              <a:rPr lang="de-DE" sz="1800" dirty="0"/>
              <a:t>Hier nur Mini Sample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79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4A36-3E0C-48C4-A291-C25D9CC4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Albert Weinert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9409A-995A-4282-A262-A6F46392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Freiberuflicher Software-Entwickler und Berater</a:t>
            </a:r>
          </a:p>
          <a:p>
            <a:r>
              <a:rPr lang="de-DE" dirty="0"/>
              <a:t>Schwerpunkt ASP.NET und das darum herum</a:t>
            </a:r>
          </a:p>
          <a:p>
            <a:r>
              <a:rPr lang="de-DE" dirty="0"/>
              <a:t>2007-2018 Microsoft MVP</a:t>
            </a:r>
          </a:p>
          <a:p>
            <a:r>
              <a:rPr lang="de-DE" dirty="0"/>
              <a:t>Organisator der .net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Köln</a:t>
            </a:r>
          </a:p>
          <a:p>
            <a:r>
              <a:rPr lang="de-DE" dirty="0"/>
              <a:t>Mitgründer der dotnet Cologne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info@der-albert.com</a:t>
            </a:r>
            <a:r>
              <a:rPr lang="de-DE" dirty="0"/>
              <a:t>    @</a:t>
            </a:r>
            <a:r>
              <a:rPr lang="de-DE" dirty="0" err="1"/>
              <a:t>DerAlbert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8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679" y="4136530"/>
            <a:ext cx="4701121" cy="188044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39680" y="2336873"/>
            <a:ext cx="5002937" cy="4627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de-DE"/>
              <a:t>Authentication mit</a:t>
            </a:r>
            <a:br>
              <a:rPr lang="de-DE"/>
            </a:br>
            <a:r>
              <a:rPr lang="de-DE" err="1"/>
              <a:t>OpenId</a:t>
            </a:r>
            <a:r>
              <a:rPr lang="de-DE"/>
              <a:t> Connect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de-DE" sz="2000" dirty="0"/>
              <a:t>Challenge selbst veranlassen</a:t>
            </a:r>
          </a:p>
          <a:p>
            <a:endParaRPr lang="de-DE" sz="2000" dirty="0"/>
          </a:p>
          <a:p>
            <a:r>
              <a:rPr lang="de-DE" sz="2000" dirty="0"/>
              <a:t>Direkt über den </a:t>
            </a:r>
            <a:r>
              <a:rPr lang="de-DE" sz="2000" b="1" dirty="0" err="1"/>
              <a:t>IAuthenticationServer</a:t>
            </a:r>
            <a:r>
              <a:rPr lang="de-DE" sz="2000" b="1" dirty="0"/>
              <a:t>/</a:t>
            </a:r>
            <a:r>
              <a:rPr lang="de-DE" sz="2000" b="1" dirty="0" err="1"/>
              <a:t>HttpContext</a:t>
            </a:r>
            <a:endParaRPr lang="de-DE" sz="2000" b="1" dirty="0"/>
          </a:p>
          <a:p>
            <a:endParaRPr lang="de-DE" sz="2000" dirty="0"/>
          </a:p>
          <a:p>
            <a:r>
              <a:rPr lang="de-DE" sz="2000" dirty="0"/>
              <a:t>Oder bei MVC über </a:t>
            </a:r>
            <a:r>
              <a:rPr lang="de-DE" sz="2000" b="1" dirty="0" err="1"/>
              <a:t>ChallengeResult</a:t>
            </a:r>
            <a:endParaRPr lang="de-DE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59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OpenId</a:t>
            </a:r>
            <a:r>
              <a:rPr lang="de-DE" dirty="0"/>
              <a:t> Connect basierte Anmeldung, </a:t>
            </a:r>
            <a:br>
              <a:rPr lang="de-DE" dirty="0"/>
            </a:br>
            <a:r>
              <a:rPr lang="de-DE" dirty="0" err="1"/>
              <a:t>zusammenspiel</a:t>
            </a:r>
            <a:r>
              <a:rPr lang="de-DE" dirty="0"/>
              <a:t> von </a:t>
            </a:r>
            <a:r>
              <a:rPr lang="de-DE" dirty="0" err="1"/>
              <a:t>AutomaticChallenge</a:t>
            </a:r>
            <a:r>
              <a:rPr lang="de-DE" dirty="0"/>
              <a:t>, Cookies und 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/>
              <a:t>OpenId</a:t>
            </a:r>
            <a:r>
              <a:rPr lang="de-DE" dirty="0"/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3835" y="2336873"/>
            <a:ext cx="7890347" cy="3599313"/>
          </a:xfrm>
        </p:spPr>
        <p:txBody>
          <a:bodyPr>
            <a:normAutofit fontScale="92500"/>
          </a:bodyPr>
          <a:lstStyle/>
          <a:p>
            <a:r>
              <a:rPr lang="de-DE" dirty="0"/>
              <a:t>Für zentrales Logout das </a:t>
            </a:r>
            <a:r>
              <a:rPr lang="de-DE" dirty="0" err="1"/>
              <a:t>id_token</a:t>
            </a:r>
            <a:r>
              <a:rPr lang="de-DE" dirty="0"/>
              <a:t> merken, und selbst im Redirect Event eintragen.</a:t>
            </a:r>
          </a:p>
          <a:p>
            <a:endParaRPr lang="de-DE" dirty="0"/>
          </a:p>
          <a:p>
            <a:r>
              <a:rPr lang="de-DE" dirty="0"/>
              <a:t>Komplettes Profil muss separat angefordert werden</a:t>
            </a:r>
          </a:p>
          <a:p>
            <a:endParaRPr lang="de-DE" dirty="0"/>
          </a:p>
          <a:p>
            <a:r>
              <a:rPr lang="de-DE" dirty="0"/>
              <a:t>Braucht Cookies wenn man lokal anmelden will</a:t>
            </a:r>
          </a:p>
          <a:p>
            <a:endParaRPr lang="de-DE" dirty="0"/>
          </a:p>
          <a:p>
            <a:r>
              <a:rPr lang="de-DE" dirty="0"/>
              <a:t>Für eine ordentlichen Flow wird ein temporäres Cookies für das Zwischenspeichern der Identity benötigt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5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mit </a:t>
            </a:r>
            <a:r>
              <a:rPr lang="de-DE" dirty="0" err="1"/>
              <a:t>OpenId</a:t>
            </a:r>
            <a:r>
              <a:rPr lang="de-DE" dirty="0"/>
              <a:t> Connect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3835" y="2336873"/>
            <a:ext cx="7890347" cy="3599313"/>
          </a:xfrm>
        </p:spPr>
        <p:txBody>
          <a:bodyPr>
            <a:normAutofit/>
          </a:bodyPr>
          <a:lstStyle/>
          <a:p>
            <a:r>
              <a:rPr lang="de-DE" dirty="0"/>
              <a:t>Kann abweichendes </a:t>
            </a:r>
            <a:r>
              <a:rPr lang="de-DE" dirty="0" err="1"/>
              <a:t>SignIn</a:t>
            </a:r>
            <a:r>
              <a:rPr lang="de-DE" dirty="0"/>
              <a:t> und </a:t>
            </a:r>
            <a:r>
              <a:rPr lang="de-DE" dirty="0" err="1"/>
              <a:t>SignOut</a:t>
            </a:r>
            <a:r>
              <a:rPr lang="de-DE" dirty="0"/>
              <a:t> Schema haben</a:t>
            </a:r>
          </a:p>
          <a:p>
            <a:endParaRPr lang="de-DE" dirty="0"/>
          </a:p>
          <a:p>
            <a:r>
              <a:rPr lang="de-DE" dirty="0" err="1"/>
              <a:t>SaveTokens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lvl="1"/>
            <a:r>
              <a:rPr lang="de-DE" dirty="0"/>
              <a:t>Werden in den </a:t>
            </a:r>
            <a:r>
              <a:rPr lang="de-DE" dirty="0" err="1"/>
              <a:t>AuthenticationProperties</a:t>
            </a:r>
            <a:r>
              <a:rPr lang="de-DE" dirty="0"/>
              <a:t> abgelegt</a:t>
            </a:r>
          </a:p>
          <a:p>
            <a:pPr lvl="1"/>
            <a:r>
              <a:rPr lang="de-DE" dirty="0"/>
              <a:t>Zugriff mit </a:t>
            </a:r>
            <a:r>
              <a:rPr lang="de-DE" dirty="0" err="1"/>
              <a:t>HttpContext.GetTokenAsync</a:t>
            </a:r>
            <a:r>
              <a:rPr lang="de-DE" dirty="0"/>
              <a:t>()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0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258" y="2439609"/>
            <a:ext cx="6062173" cy="24248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API Authentication </a:t>
            </a:r>
            <a:r>
              <a:rPr lang="en-US" sz="2400" dirty="0" err="1"/>
              <a:t>mit</a:t>
            </a:r>
            <a:r>
              <a:rPr lang="en-US" sz="2400" dirty="0"/>
              <a:t> </a:t>
            </a:r>
            <a:r>
              <a:rPr lang="en-US" sz="2400" dirty="0" err="1"/>
              <a:t>Jwt</a:t>
            </a:r>
            <a:r>
              <a:rPr lang="en-US" sz="2400" dirty="0"/>
              <a:t> Bearer Token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Token muss </a:t>
            </a:r>
            <a:r>
              <a:rPr lang="en-US" sz="1400" dirty="0" err="1"/>
              <a:t>schon</a:t>
            </a:r>
            <a:r>
              <a:rPr lang="en-US" sz="1400" dirty="0"/>
              <a:t> </a:t>
            </a:r>
            <a:r>
              <a:rPr lang="en-US" sz="1400" dirty="0" err="1"/>
              <a:t>vorhanden</a:t>
            </a:r>
            <a:r>
              <a:rPr lang="en-US" sz="1400" dirty="0"/>
              <a:t> sein</a:t>
            </a:r>
          </a:p>
          <a:p>
            <a:r>
              <a:rPr lang="en-US" sz="1400" dirty="0" err="1"/>
              <a:t>Stellt</a:t>
            </a:r>
            <a:r>
              <a:rPr lang="en-US" sz="1400" dirty="0"/>
              <a:t> </a:t>
            </a: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eigenen</a:t>
            </a:r>
            <a:r>
              <a:rPr lang="en-US" sz="1400" dirty="0"/>
              <a:t> Token </a:t>
            </a:r>
            <a:r>
              <a:rPr lang="en-US" sz="1400" dirty="0" err="1"/>
              <a:t>aus</a:t>
            </a:r>
            <a:endParaRPr lang="en-US" sz="1400" dirty="0"/>
          </a:p>
          <a:p>
            <a:endParaRPr lang="de-DE" sz="1400" dirty="0"/>
          </a:p>
          <a:p>
            <a:r>
              <a:rPr lang="de-DE" sz="1400" dirty="0" err="1"/>
              <a:t>Issuer</a:t>
            </a:r>
            <a:r>
              <a:rPr lang="de-DE" sz="1400" dirty="0"/>
              <a:t> </a:t>
            </a:r>
            <a:r>
              <a:rPr lang="de-DE" sz="1400" dirty="0" err="1"/>
              <a:t>Signing</a:t>
            </a:r>
            <a:r>
              <a:rPr lang="de-DE" sz="1400" dirty="0"/>
              <a:t> Key muss manuell gesetzt</a:t>
            </a:r>
            <a:br>
              <a:rPr lang="de-DE" sz="1400" dirty="0"/>
            </a:br>
            <a:r>
              <a:rPr lang="de-DE" sz="1400" dirty="0"/>
              <a:t>werden. Es gehen auch mehrere, und auch </a:t>
            </a:r>
            <a:r>
              <a:rPr lang="de-DE" sz="1400" dirty="0" err="1"/>
              <a:t>auch</a:t>
            </a:r>
            <a:r>
              <a:rPr lang="de-DE" sz="1400" dirty="0"/>
              <a:t> Lookups.</a:t>
            </a:r>
          </a:p>
          <a:p>
            <a:endParaRPr lang="de-DE" sz="1400" dirty="0"/>
          </a:p>
          <a:p>
            <a:r>
              <a:rPr lang="de-DE" sz="1400" dirty="0"/>
              <a:t>Z.B. für ein Oauth2 Access Token</a:t>
            </a:r>
          </a:p>
          <a:p>
            <a:endParaRPr lang="de-DE" sz="1400" dirty="0"/>
          </a:p>
          <a:p>
            <a:r>
              <a:rPr lang="de-DE" sz="1400" dirty="0"/>
              <a:t>Nicht im Sample Code, nur hier genannt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09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ASP.NET Core Identity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Nutzt die Authentication Provider</a:t>
            </a:r>
          </a:p>
          <a:p>
            <a:r>
              <a:rPr lang="de-DE" dirty="0"/>
              <a:t>Benutzer, Claims für Benutzer</a:t>
            </a:r>
          </a:p>
          <a:p>
            <a:r>
              <a:rPr lang="de-DE" dirty="0"/>
              <a:t>Rollen, Claims für Rollen</a:t>
            </a:r>
          </a:p>
          <a:p>
            <a:r>
              <a:rPr lang="de-DE" dirty="0"/>
              <a:t>Verwaltung Externe Logins</a:t>
            </a:r>
          </a:p>
          <a:p>
            <a:r>
              <a:rPr lang="de-DE" dirty="0"/>
              <a:t>Token Store</a:t>
            </a:r>
          </a:p>
          <a:p>
            <a:r>
              <a:rPr lang="de-DE" dirty="0"/>
              <a:t>Zwei Faktor Authentication</a:t>
            </a:r>
          </a:p>
          <a:p>
            <a:r>
              <a:rPr lang="de-DE" dirty="0"/>
              <a:t>Achtet auf den Kleinkram</a:t>
            </a:r>
          </a:p>
          <a:p>
            <a:r>
              <a:rPr lang="de-DE" dirty="0"/>
              <a:t>Seit 2.0 auch eingebauter </a:t>
            </a:r>
            <a:r>
              <a:rPr lang="de-DE" dirty="0" err="1"/>
              <a:t>Authenticator</a:t>
            </a:r>
            <a:r>
              <a:rPr lang="de-DE" dirty="0"/>
              <a:t> Apps support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Autorisierung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in einer Anwendung erlauben oder verbieten</a:t>
            </a:r>
          </a:p>
          <a:p>
            <a:r>
              <a:rPr lang="de-DE" dirty="0"/>
              <a:t>Auf Basis der Benutzerinformationen</a:t>
            </a:r>
          </a:p>
          <a:p>
            <a:endParaRPr lang="de-DE" dirty="0"/>
          </a:p>
          <a:p>
            <a:r>
              <a:rPr lang="de-DE" dirty="0"/>
              <a:t>Klassisch ist die Rollenbasierte Autorisierung</a:t>
            </a:r>
          </a:p>
          <a:p>
            <a:r>
              <a:rPr lang="de-DE" dirty="0"/>
              <a:t>Claims basierte Autorisierung bis jetzt Stiefmütterlich</a:t>
            </a:r>
          </a:p>
          <a:p>
            <a:endParaRPr lang="de-DE" dirty="0"/>
          </a:p>
          <a:p>
            <a:r>
              <a:rPr lang="de-DE" dirty="0"/>
              <a:t>Auch mit ASP.NET Core, </a:t>
            </a:r>
            <a:r>
              <a:rPr lang="de-DE"/>
              <a:t>nur viel besser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Policy</a:t>
            </a:r>
            <a:r>
              <a:rPr lang="de-DE" dirty="0"/>
              <a:t> basierte Autorisierung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 zur Laufzeit</a:t>
            </a:r>
          </a:p>
          <a:p>
            <a:r>
              <a:rPr lang="de-DE" dirty="0"/>
              <a:t>Eindeutigen Namen</a:t>
            </a:r>
          </a:p>
          <a:p>
            <a:r>
              <a:rPr lang="de-DE" dirty="0"/>
              <a:t>Rollen</a:t>
            </a:r>
          </a:p>
          <a:p>
            <a:r>
              <a:rPr lang="de-DE" dirty="0"/>
              <a:t>Claims</a:t>
            </a:r>
          </a:p>
          <a:p>
            <a:r>
              <a:rPr lang="de-DE" dirty="0"/>
              <a:t>Werte für Claims</a:t>
            </a:r>
          </a:p>
          <a:p>
            <a:r>
              <a:rPr lang="de-DE" dirty="0" err="1"/>
              <a:t>Assertions</a:t>
            </a:r>
            <a:endParaRPr lang="de-DE" dirty="0"/>
          </a:p>
          <a:p>
            <a:r>
              <a:rPr lang="de-DE" dirty="0"/>
              <a:t>Haben eine Liste von </a:t>
            </a:r>
            <a:r>
              <a:rPr lang="de-DE" b="1" dirty="0" err="1"/>
              <a:t>IAuthorizationRequirement</a:t>
            </a:r>
            <a:endParaRPr lang="de-DE" b="1" dirty="0"/>
          </a:p>
          <a:p>
            <a:r>
              <a:rPr lang="de-DE" b="1" dirty="0" err="1"/>
              <a:t>IAuthorizationRequirementHandler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</a:t>
            </a:r>
            <a:r>
              <a:rPr lang="de-DE" dirty="0" err="1"/>
              <a:t>Policies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0698" y="2214663"/>
            <a:ext cx="4087130" cy="1213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9774" y="2305340"/>
            <a:ext cx="5029130" cy="1230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0" y="4179069"/>
            <a:ext cx="5737112" cy="2204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99" y="2527038"/>
            <a:ext cx="7377838" cy="297683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423" y="4980388"/>
            <a:ext cx="7372641" cy="12747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7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IAuthorizationRequirement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1" y="2795460"/>
            <a:ext cx="7473958" cy="2461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Gerader Verbinder 6"/>
          <p:cNvCxnSpPr>
            <a:cxnSpLocks/>
          </p:cNvCxnSpPr>
          <p:nvPr/>
        </p:nvCxnSpPr>
        <p:spPr>
          <a:xfrm flipV="1">
            <a:off x="5979560" y="3138755"/>
            <a:ext cx="3071973" cy="51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heute?</a:t>
            </a:r>
            <a:endParaRPr lang="en-US" dirty="0"/>
          </a:p>
        </p:txBody>
      </p:sp>
      <p:sp>
        <p:nvSpPr>
          <p:cNvPr id="6" name="Freihandform: Form 5"/>
          <p:cNvSpPr/>
          <p:nvPr/>
        </p:nvSpPr>
        <p:spPr>
          <a:xfrm>
            <a:off x="1064091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Authentifizierung</a:t>
            </a:r>
          </a:p>
        </p:txBody>
      </p:sp>
      <p:sp>
        <p:nvSpPr>
          <p:cNvPr id="7" name="Freihandform: Form 6"/>
          <p:cNvSpPr/>
          <p:nvPr/>
        </p:nvSpPr>
        <p:spPr>
          <a:xfrm>
            <a:off x="4105520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fillRef>
          <a:effect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Autorisierung</a:t>
            </a:r>
          </a:p>
        </p:txBody>
      </p:sp>
      <p:sp>
        <p:nvSpPr>
          <p:cNvPr id="8" name="Freihandform: Form 7"/>
          <p:cNvSpPr/>
          <p:nvPr/>
        </p:nvSpPr>
        <p:spPr>
          <a:xfrm>
            <a:off x="7146949" y="2339023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fillRef>
          <a:effect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Datenschutz</a:t>
            </a:r>
          </a:p>
        </p:txBody>
      </p:sp>
      <p:sp>
        <p:nvSpPr>
          <p:cNvPr id="9" name="Freihandform: Form 8"/>
          <p:cNvSpPr/>
          <p:nvPr/>
        </p:nvSpPr>
        <p:spPr>
          <a:xfrm>
            <a:off x="2584806" y="4274478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fillRef>
          <a:effectRef idx="1">
            <a:schemeClr val="accent1">
              <a:shade val="50000"/>
              <a:hueOff val="-567750"/>
              <a:satOff val="-5152"/>
              <a:lumOff val="3733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Grundlagen</a:t>
            </a:r>
          </a:p>
        </p:txBody>
      </p:sp>
      <p:sp>
        <p:nvSpPr>
          <p:cNvPr id="10" name="Freihandform: Form 9"/>
          <p:cNvSpPr/>
          <p:nvPr/>
        </p:nvSpPr>
        <p:spPr>
          <a:xfrm>
            <a:off x="5626234" y="4274478"/>
            <a:ext cx="2764935" cy="1658961"/>
          </a:xfrm>
          <a:custGeom>
            <a:avLst/>
            <a:gdLst>
              <a:gd name="connsiteX0" fmla="*/ 0 w 2764935"/>
              <a:gd name="connsiteY0" fmla="*/ 0 h 1658961"/>
              <a:gd name="connsiteX1" fmla="*/ 2764935 w 2764935"/>
              <a:gd name="connsiteY1" fmla="*/ 0 h 1658961"/>
              <a:gd name="connsiteX2" fmla="*/ 2764935 w 2764935"/>
              <a:gd name="connsiteY2" fmla="*/ 1658961 h 1658961"/>
              <a:gd name="connsiteX3" fmla="*/ 0 w 2764935"/>
              <a:gd name="connsiteY3" fmla="*/ 1658961 h 1658961"/>
              <a:gd name="connsiteX4" fmla="*/ 0 w 2764935"/>
              <a:gd name="connsiteY4" fmla="*/ 0 h 165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935" h="1658961">
                <a:moveTo>
                  <a:pt x="0" y="0"/>
                </a:moveTo>
                <a:lnTo>
                  <a:pt x="2764935" y="0"/>
                </a:lnTo>
                <a:lnTo>
                  <a:pt x="2764935" y="1658961"/>
                </a:lnTo>
                <a:lnTo>
                  <a:pt x="0" y="16589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fillRef>
          <a:effectRef idx="1">
            <a:schemeClr val="accent1">
              <a:shade val="50000"/>
              <a:hueOff val="-283875"/>
              <a:satOff val="-2576"/>
              <a:lumOff val="1866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 dirty="0"/>
              <a:t>Feinheiten</a:t>
            </a:r>
          </a:p>
        </p:txBody>
      </p:sp>
    </p:spTree>
    <p:extLst>
      <p:ext uri="{BB962C8B-B14F-4D97-AF65-F5344CB8AC3E}">
        <p14:creationId xmlns:p14="http://schemas.microsoft.com/office/powerpoint/2010/main" val="14002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IAuthorizationRequirementHandler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" y="2208956"/>
            <a:ext cx="8956840" cy="4029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/>
          <p:cNvSpPr/>
          <p:nvPr/>
        </p:nvSpPr>
        <p:spPr>
          <a:xfrm>
            <a:off x="2178252" y="4193427"/>
            <a:ext cx="3200426" cy="37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/>
          <p:cNvSpPr/>
          <p:nvPr/>
        </p:nvSpPr>
        <p:spPr>
          <a:xfrm>
            <a:off x="5487251" y="2476073"/>
            <a:ext cx="2922998" cy="760288"/>
          </a:xfrm>
          <a:custGeom>
            <a:avLst/>
            <a:gdLst>
              <a:gd name="connsiteX0" fmla="*/ 0 w 2347645"/>
              <a:gd name="connsiteY0" fmla="*/ 765425 h 765425"/>
              <a:gd name="connsiteX1" fmla="*/ 2347645 w 2347645"/>
              <a:gd name="connsiteY1" fmla="*/ 0 h 76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7645" h="765425">
                <a:moveTo>
                  <a:pt x="0" y="765425"/>
                </a:moveTo>
                <a:cubicBezTo>
                  <a:pt x="1138291" y="467474"/>
                  <a:pt x="2276582" y="169523"/>
                  <a:pt x="2347645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de-DE" dirty="0" err="1"/>
              <a:t>Policies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1" y="1624834"/>
            <a:ext cx="9640596" cy="559135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527839" y="1597861"/>
            <a:ext cx="3125700" cy="388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511996" y="4554527"/>
            <a:ext cx="7252410" cy="314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0" y="1772087"/>
            <a:ext cx="8889715" cy="52618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Resourcen</a:t>
            </a:r>
            <a:r>
              <a:rPr lang="de-DE" dirty="0"/>
              <a:t> Autorisierung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6680591" y="4541835"/>
            <a:ext cx="3714107" cy="399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99" y="2006771"/>
            <a:ext cx="7345366" cy="2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RequirementHandler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82" y="1641024"/>
            <a:ext cx="9410506" cy="6115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/>
          <p:cNvSpPr/>
          <p:nvPr/>
        </p:nvSpPr>
        <p:spPr>
          <a:xfrm>
            <a:off x="4118236" y="1834166"/>
            <a:ext cx="4280266" cy="25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24747" y="4219614"/>
            <a:ext cx="4510891" cy="492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B289E0-9CA0-42DE-A501-D0EC1A486FD7}"/>
              </a:ext>
            </a:extLst>
          </p:cNvPr>
          <p:cNvSpPr/>
          <p:nvPr/>
        </p:nvSpPr>
        <p:spPr>
          <a:xfrm>
            <a:off x="3231805" y="6493987"/>
            <a:ext cx="2883609" cy="437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Autorisierung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6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Autorisierung mit </a:t>
            </a:r>
            <a:r>
              <a:rPr lang="de-DE" dirty="0" err="1"/>
              <a:t>Policies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</a:t>
            </a:r>
            <a:r>
              <a:rPr lang="de-DE" dirty="0" err="1"/>
              <a:t>Policy</a:t>
            </a:r>
            <a:r>
              <a:rPr lang="de-DE" dirty="0"/>
              <a:t> kann mehrere </a:t>
            </a:r>
            <a:r>
              <a:rPr lang="de-DE" dirty="0" err="1"/>
              <a:t>Requirements</a:t>
            </a:r>
            <a:r>
              <a:rPr lang="de-DE" dirty="0"/>
              <a:t> haben</a:t>
            </a:r>
          </a:p>
          <a:p>
            <a:endParaRPr lang="de-DE" dirty="0"/>
          </a:p>
          <a:p>
            <a:r>
              <a:rPr lang="de-DE" dirty="0"/>
              <a:t>Alle </a:t>
            </a:r>
            <a:r>
              <a:rPr lang="de-DE" dirty="0" err="1"/>
              <a:t>Requirements</a:t>
            </a:r>
            <a:r>
              <a:rPr lang="de-DE" dirty="0"/>
              <a:t> in einer </a:t>
            </a:r>
            <a:r>
              <a:rPr lang="de-DE" dirty="0" err="1"/>
              <a:t>Policy</a:t>
            </a:r>
            <a:r>
              <a:rPr lang="de-DE" dirty="0"/>
              <a:t> müssen </a:t>
            </a:r>
            <a:r>
              <a:rPr lang="de-DE" dirty="0" err="1"/>
              <a:t>Succeeded</a:t>
            </a:r>
            <a:r>
              <a:rPr lang="de-DE" dirty="0"/>
              <a:t> sein</a:t>
            </a:r>
          </a:p>
          <a:p>
            <a:endParaRPr lang="de-DE" dirty="0"/>
          </a:p>
          <a:p>
            <a:r>
              <a:rPr lang="de-DE" dirty="0"/>
              <a:t>Mehrere Handler pro </a:t>
            </a:r>
            <a:r>
              <a:rPr lang="de-DE" dirty="0" err="1"/>
              <a:t>Requirement</a:t>
            </a:r>
            <a:r>
              <a:rPr lang="de-DE" dirty="0"/>
              <a:t> möglich</a:t>
            </a:r>
          </a:p>
          <a:p>
            <a:pPr lvl="1"/>
            <a:r>
              <a:rPr lang="de-DE" dirty="0"/>
              <a:t>Einer davon muss </a:t>
            </a:r>
            <a:r>
              <a:rPr lang="de-DE" dirty="0" err="1"/>
              <a:t>Succeeden</a:t>
            </a:r>
            <a:endParaRPr lang="de-DE" dirty="0"/>
          </a:p>
          <a:p>
            <a:endParaRPr lang="de-DE" dirty="0"/>
          </a:p>
          <a:p>
            <a:r>
              <a:rPr lang="de-DE" dirty="0"/>
              <a:t>Jeder </a:t>
            </a:r>
            <a:r>
              <a:rPr lang="de-DE" dirty="0" err="1"/>
              <a:t>Requirement</a:t>
            </a:r>
            <a:r>
              <a:rPr lang="de-DE" dirty="0"/>
              <a:t> Handler kann </a:t>
            </a:r>
            <a:r>
              <a:rPr lang="de-DE" dirty="0" err="1"/>
              <a:t>Policy</a:t>
            </a:r>
            <a:r>
              <a:rPr lang="de-DE" dirty="0"/>
              <a:t> direkt auf </a:t>
            </a:r>
            <a:r>
              <a:rPr lang="de-DE" dirty="0" err="1"/>
              <a:t>Failed</a:t>
            </a:r>
            <a:r>
              <a:rPr lang="de-DE" dirty="0"/>
              <a:t> setzen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Autorisierung mit </a:t>
            </a:r>
            <a:r>
              <a:rPr lang="de-DE" dirty="0" err="1"/>
              <a:t>Resourcen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Via </a:t>
            </a:r>
            <a:r>
              <a:rPr lang="de-DE" dirty="0" err="1"/>
              <a:t>AuthorizationRequirementHandler</a:t>
            </a:r>
            <a:r>
              <a:rPr lang="de-DE" dirty="0"/>
              <a:t> </a:t>
            </a:r>
          </a:p>
          <a:p>
            <a:r>
              <a:rPr lang="de-DE" dirty="0"/>
              <a:t>oder </a:t>
            </a:r>
            <a:r>
              <a:rPr lang="de-DE" dirty="0" err="1"/>
              <a:t>Policy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OperationAuthorizationRequirment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oder eigenes </a:t>
            </a:r>
            <a:r>
              <a:rPr lang="de-DE" dirty="0" err="1"/>
              <a:t>Requirement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12" name="Picture 11" descr="Ein Bild, das Gebäude enthält.&#10;&#10;Mit sehr hoher Zuverlässigkeit generierte Beschreibung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E2DC62A-E27C-4C42-8E93-2A8C12E40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54295" y="3290248"/>
            <a:ext cx="5639886" cy="16919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A2B624-A385-4A02-8477-BB498617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RazorPages</a:t>
            </a:r>
            <a:r>
              <a:rPr lang="en-US" dirty="0"/>
              <a:t> </a:t>
            </a:r>
            <a:r>
              <a:rPr lang="en-US" dirty="0" err="1"/>
              <a:t>Autorisierung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7F268-DC71-48FD-97F9-7EEC8E05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Mit</a:t>
            </a:r>
            <a:r>
              <a:rPr lang="en-US" sz="1800" dirty="0"/>
              <a:t> </a:t>
            </a:r>
            <a:r>
              <a:rPr lang="en-US" sz="1800" dirty="0" err="1"/>
              <a:t>AuthorizeAttribute</a:t>
            </a:r>
            <a:r>
              <a:rPr lang="en-US" sz="1800" dirty="0"/>
              <a:t> auf </a:t>
            </a:r>
            <a:r>
              <a:rPr lang="en-US" sz="1800" dirty="0" err="1"/>
              <a:t>dem</a:t>
            </a:r>
            <a:r>
              <a:rPr lang="en-US" sz="1800" dirty="0"/>
              <a:t> </a:t>
            </a:r>
            <a:r>
              <a:rPr lang="en-US" sz="1800" dirty="0" err="1"/>
              <a:t>PageModel</a:t>
            </a:r>
            <a:endParaRPr lang="en-US" sz="1800" dirty="0"/>
          </a:p>
          <a:p>
            <a:r>
              <a:rPr lang="en-US" sz="1800" dirty="0"/>
              <a:t>Oder per Convention in der </a:t>
            </a:r>
            <a:r>
              <a:rPr lang="en-US" sz="1800" dirty="0" err="1"/>
              <a:t>Konfiguration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0611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DataProtection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Datenschnipsel</a:t>
            </a:r>
          </a:p>
          <a:p>
            <a:r>
              <a:rPr lang="de-DE" dirty="0"/>
              <a:t>z.B. Cookies, Bestätigungscode, Nachrichten</a:t>
            </a:r>
          </a:p>
          <a:p>
            <a:r>
              <a:rPr lang="de-DE" dirty="0"/>
              <a:t>Früher war der </a:t>
            </a:r>
            <a:r>
              <a:rPr lang="de-DE" dirty="0" err="1"/>
              <a:t>MachineKey</a:t>
            </a:r>
            <a:endParaRPr lang="de-DE" dirty="0"/>
          </a:p>
          <a:p>
            <a:r>
              <a:rPr lang="de-DE" dirty="0"/>
              <a:t>Der war immer gleich für die Lebenszeit der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  <a:p>
            <a:r>
              <a:rPr lang="de-DE" dirty="0"/>
              <a:t>Stand oft in der </a:t>
            </a:r>
            <a:r>
              <a:rPr lang="de-DE" dirty="0" err="1"/>
              <a:t>web.config</a:t>
            </a:r>
            <a:r>
              <a:rPr lang="de-DE" dirty="0"/>
              <a:t> für einfaches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Wieder von </a:t>
            </a:r>
            <a:r>
              <a:rPr lang="de-DE" dirty="0" err="1"/>
              <a:t>Katana</a:t>
            </a:r>
            <a:r>
              <a:rPr lang="de-DE" dirty="0"/>
              <a:t> inspiriert ;)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Plattform </a:t>
            </a:r>
            <a:r>
              <a:rPr lang="de-DE" dirty="0" err="1"/>
              <a:t>unabhängigkeit</a:t>
            </a:r>
            <a:endParaRPr lang="de-DE" dirty="0"/>
          </a:p>
          <a:p>
            <a:r>
              <a:rPr lang="de-DE" dirty="0"/>
              <a:t>Zentraler </a:t>
            </a:r>
            <a:r>
              <a:rPr lang="de-DE" dirty="0" err="1"/>
              <a:t>Keystore</a:t>
            </a:r>
            <a:r>
              <a:rPr lang="de-DE" dirty="0"/>
              <a:t> muss evtl. Konfiguriert werden</a:t>
            </a:r>
          </a:p>
          <a:p>
            <a:r>
              <a:rPr lang="de-DE" dirty="0"/>
              <a:t>Automatischer </a:t>
            </a:r>
            <a:r>
              <a:rPr lang="de-DE" dirty="0" err="1"/>
              <a:t>KeyExchange</a:t>
            </a:r>
            <a:r>
              <a:rPr lang="de-DE" dirty="0"/>
              <a:t> alle 90 Tage</a:t>
            </a:r>
          </a:p>
          <a:p>
            <a:r>
              <a:rPr lang="de-DE" dirty="0"/>
              <a:t>Automatische Entschlüsselung bei noch gültigen Keys</a:t>
            </a:r>
          </a:p>
          <a:p>
            <a:r>
              <a:rPr lang="de-DE" dirty="0"/>
              <a:t>Bei abgelaufen Keys muss man „manuell“ ran.</a:t>
            </a:r>
          </a:p>
          <a:p>
            <a:r>
              <a:rPr lang="de-DE" dirty="0"/>
              <a:t>Hierarchisches System</a:t>
            </a:r>
          </a:p>
          <a:p>
            <a:pPr lvl="1"/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Bereich</a:t>
            </a:r>
          </a:p>
        </p:txBody>
      </p:sp>
    </p:spTree>
    <p:extLst>
      <p:ext uri="{BB962C8B-B14F-4D97-AF65-F5344CB8AC3E}">
        <p14:creationId xmlns:p14="http://schemas.microsoft.com/office/powerpoint/2010/main" val="36239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nicht?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1x1 ASP.NET Core</a:t>
            </a:r>
          </a:p>
          <a:p>
            <a:r>
              <a:rPr lang="de-DE" dirty="0"/>
              <a:t>1x1 ASP.NET Core MVC</a:t>
            </a:r>
          </a:p>
          <a:p>
            <a:r>
              <a:rPr lang="de-DE" dirty="0"/>
              <a:t>Keine Detailerklärung von OpenId Connect oder anderer Protokolle</a:t>
            </a:r>
          </a:p>
          <a:p>
            <a:r>
              <a:rPr lang="de-DE" dirty="0"/>
              <a:t>aber wichtige Hinweise zur Anwendung!</a:t>
            </a:r>
          </a:p>
          <a:p>
            <a:r>
              <a:rPr lang="de-DE" dirty="0"/>
              <a:t>Außer das was nicht verhindert werden kann ;)</a:t>
            </a:r>
          </a:p>
          <a:p>
            <a:r>
              <a:rPr lang="de-DE" dirty="0"/>
              <a:t>Fragt wenn was unklar sein sollte.</a:t>
            </a:r>
          </a:p>
        </p:txBody>
      </p:sp>
    </p:spTree>
    <p:extLst>
      <p:ext uri="{BB962C8B-B14F-4D97-AF65-F5344CB8AC3E}">
        <p14:creationId xmlns:p14="http://schemas.microsoft.com/office/powerpoint/2010/main" val="156877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659" y="2336872"/>
            <a:ext cx="7512954" cy="198341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de-DE" sz="2400"/>
              <a:t>IDataProtectionProvider</a:t>
            </a:r>
            <a:endParaRPr lang="en-US" sz="2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165" y="2336873"/>
            <a:ext cx="4731279" cy="3599316"/>
          </a:xfrm>
        </p:spPr>
        <p:txBody>
          <a:bodyPr>
            <a:normAutofit/>
          </a:bodyPr>
          <a:lstStyle/>
          <a:p>
            <a:r>
              <a:rPr lang="de-DE" sz="1400" dirty="0" err="1"/>
              <a:t>protectionProvider.</a:t>
            </a:r>
            <a:r>
              <a:rPr lang="de-DE" sz="1400" b="1" dirty="0" err="1"/>
              <a:t>CreateProtector</a:t>
            </a:r>
            <a:r>
              <a:rPr lang="de-DE" sz="1400" b="1" dirty="0"/>
              <a:t>(</a:t>
            </a:r>
            <a:r>
              <a:rPr lang="de-DE" sz="1400" b="1" dirty="0" err="1"/>
              <a:t>string</a:t>
            </a:r>
            <a:r>
              <a:rPr lang="de-DE" sz="1400" b="1" dirty="0"/>
              <a:t> </a:t>
            </a:r>
            <a:r>
              <a:rPr lang="de-DE" sz="1400" b="1" dirty="0" err="1"/>
              <a:t>purpose</a:t>
            </a:r>
            <a:r>
              <a:rPr lang="de-DE" sz="1400" b="1" dirty="0"/>
              <a:t>)</a:t>
            </a:r>
          </a:p>
          <a:p>
            <a:endParaRPr lang="de-DE" sz="1400" b="1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Protect</a:t>
            </a:r>
            <a:r>
              <a:rPr lang="de-DE" sz="1400" b="1" dirty="0"/>
              <a:t>()</a:t>
            </a:r>
          </a:p>
          <a:p>
            <a:endParaRPr lang="de-DE" sz="1400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Unprotect</a:t>
            </a:r>
            <a:r>
              <a:rPr lang="de-DE" sz="1400" b="1" dirty="0"/>
              <a:t>()</a:t>
            </a:r>
          </a:p>
          <a:p>
            <a:endParaRPr lang="de-DE" sz="1400" dirty="0"/>
          </a:p>
          <a:p>
            <a:r>
              <a:rPr lang="de-DE" sz="1400" dirty="0" err="1"/>
              <a:t>protector.</a:t>
            </a:r>
            <a:r>
              <a:rPr lang="de-DE" sz="1400" b="1" dirty="0" err="1"/>
              <a:t>CreateProtector</a:t>
            </a:r>
            <a:r>
              <a:rPr lang="de-DE" sz="1400" b="1" dirty="0"/>
              <a:t>()</a:t>
            </a:r>
          </a:p>
          <a:p>
            <a:endParaRPr lang="de-DE" sz="1400" b="1" dirty="0"/>
          </a:p>
          <a:p>
            <a:r>
              <a:rPr lang="de-DE" sz="1400" b="1" dirty="0"/>
              <a:t>Gültigkeitszeitraum möglich	</a:t>
            </a:r>
            <a:endParaRPr lang="en-US" sz="1400" b="1" dirty="0"/>
          </a:p>
        </p:txBody>
      </p:sp>
      <p:sp>
        <p:nvSpPr>
          <p:cNvPr id="5" name="Rechteck 4"/>
          <p:cNvSpPr/>
          <p:nvPr/>
        </p:nvSpPr>
        <p:spPr>
          <a:xfrm>
            <a:off x="6563145" y="2782157"/>
            <a:ext cx="5166802" cy="330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744" y="3428999"/>
            <a:ext cx="7494369" cy="28708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8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0.00182 0.025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4838 L 0.01849 0.0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77D04-023B-4D0F-B85C-AC202410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68E6A-EEB7-43CE-A244-D605A2EE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Swapping</a:t>
            </a:r>
            <a:endParaRPr lang="de-DE" dirty="0"/>
          </a:p>
          <a:p>
            <a:r>
              <a:rPr lang="de-DE" dirty="0" err="1"/>
              <a:t>KeyStore</a:t>
            </a:r>
            <a:r>
              <a:rPr lang="de-DE" dirty="0"/>
              <a:t> </a:t>
            </a:r>
            <a:r>
              <a:rPr lang="de-DE" dirty="0" err="1"/>
              <a:t>festelegen</a:t>
            </a:r>
            <a:endParaRPr lang="de-DE" dirty="0"/>
          </a:p>
          <a:p>
            <a:r>
              <a:rPr lang="de-DE" dirty="0"/>
              <a:t>Keys verschlüsseln</a:t>
            </a:r>
          </a:p>
          <a:p>
            <a:r>
              <a:rPr lang="de-DE" dirty="0"/>
              <a:t>Nur Zertifikat ist </a:t>
            </a:r>
            <a:r>
              <a:rPr lang="de-DE" dirty="0" err="1"/>
              <a:t>Xplat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spezifische Verschlüsselung vorhanden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7A42A0-4AC4-4E1A-9409-55D12BF8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3079256"/>
            <a:ext cx="67532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01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Anwendung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DataProtection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7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Zugangsdaten</a:t>
            </a:r>
          </a:p>
          <a:p>
            <a:endParaRPr lang="de-DE" dirty="0"/>
          </a:p>
          <a:p>
            <a:r>
              <a:rPr lang="de-DE" dirty="0" err="1"/>
              <a:t>ConnectionStrings</a:t>
            </a:r>
            <a:endParaRPr lang="de-DE" dirty="0"/>
          </a:p>
          <a:p>
            <a:r>
              <a:rPr lang="de-DE" dirty="0" err="1"/>
              <a:t>ClientId</a:t>
            </a:r>
            <a:r>
              <a:rPr lang="de-DE" dirty="0"/>
              <a:t>, </a:t>
            </a:r>
            <a:r>
              <a:rPr lang="de-DE" dirty="0" err="1"/>
              <a:t>ClientSecrets</a:t>
            </a:r>
            <a:endParaRPr lang="de-DE" dirty="0"/>
          </a:p>
          <a:p>
            <a:r>
              <a:rPr lang="de-DE" dirty="0"/>
              <a:t>Username, Password</a:t>
            </a:r>
          </a:p>
          <a:p>
            <a:r>
              <a:rPr lang="de-DE" dirty="0"/>
              <a:t>usw.</a:t>
            </a:r>
          </a:p>
          <a:p>
            <a:endParaRPr lang="de-DE" dirty="0"/>
          </a:p>
          <a:p>
            <a:r>
              <a:rPr lang="de-DE" dirty="0"/>
              <a:t>Haben nichts im Quelltext verloren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Secrets</a:t>
            </a:r>
            <a:r>
              <a:rPr lang="de-DE" dirty="0"/>
              <a:t> verwenden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42513" y="2336873"/>
            <a:ext cx="4474028" cy="692076"/>
          </a:xfrm>
        </p:spPr>
        <p:txBody>
          <a:bodyPr/>
          <a:lstStyle/>
          <a:p>
            <a:r>
              <a:rPr lang="de-DE" dirty="0" err="1"/>
              <a:t>Project.csproj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89954" y="3074941"/>
            <a:ext cx="9041471" cy="270673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81658" y="5929460"/>
            <a:ext cx="1161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%APPDATA%\Microsoft\</a:t>
            </a:r>
            <a:r>
              <a:rPr lang="de-DE" dirty="0" err="1"/>
              <a:t>UserSecrets</a:t>
            </a:r>
            <a:r>
              <a:rPr lang="de-DE" dirty="0"/>
              <a:t>\{</a:t>
            </a:r>
            <a:r>
              <a:rPr lang="de-DE" dirty="0" err="1"/>
              <a:t>userSecretsId</a:t>
            </a:r>
            <a:r>
              <a:rPr lang="de-DE" dirty="0"/>
              <a:t>}\</a:t>
            </a:r>
            <a:r>
              <a:rPr lang="de-DE" dirty="0" err="1"/>
              <a:t>secrets.json</a:t>
            </a:r>
            <a:endParaRPr lang="de-DE" dirty="0"/>
          </a:p>
          <a:p>
            <a:pPr algn="ctr"/>
            <a:r>
              <a:rPr lang="de-DE" dirty="0"/>
              <a:t>~/.</a:t>
            </a:r>
            <a:r>
              <a:rPr lang="de-DE" dirty="0" err="1"/>
              <a:t>microsoft</a:t>
            </a:r>
            <a:r>
              <a:rPr lang="de-DE" dirty="0"/>
              <a:t>/</a:t>
            </a:r>
            <a:r>
              <a:rPr lang="de-DE" dirty="0" err="1"/>
              <a:t>usersecrets</a:t>
            </a:r>
            <a:r>
              <a:rPr lang="de-DE" dirty="0"/>
              <a:t>/{</a:t>
            </a:r>
            <a:r>
              <a:rPr lang="de-DE" dirty="0" err="1"/>
              <a:t>userSecretsId</a:t>
            </a:r>
            <a:r>
              <a:rPr lang="de-DE" dirty="0"/>
              <a:t>}/</a:t>
            </a:r>
            <a:r>
              <a:rPr lang="de-DE" dirty="0" err="1"/>
              <a:t>secrets.json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37372" y="3645043"/>
            <a:ext cx="4215991" cy="4030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4FD078E-2122-4161-8B8E-6E263CE0D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AE0B263-E77B-4A15-A719-BAE9E7F1C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9D7AE1-21DF-43CC-90BD-58FCE6EBCED8}"/>
              </a:ext>
            </a:extLst>
          </p:cNvPr>
          <p:cNvSpPr/>
          <p:nvPr/>
        </p:nvSpPr>
        <p:spPr>
          <a:xfrm>
            <a:off x="3669345" y="4807093"/>
            <a:ext cx="8055930" cy="36498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 Manager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CLI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371551"/>
          </a:xfrm>
        </p:spPr>
        <p:txBody>
          <a:bodyPr>
            <a:normAutofit/>
          </a:bodyPr>
          <a:lstStyle/>
          <a:p>
            <a:r>
              <a:rPr lang="de-DE" dirty="0" err="1"/>
              <a:t>dotnet</a:t>
            </a:r>
            <a:r>
              <a:rPr lang="de-DE" dirty="0"/>
              <a:t> user-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dotnet</a:t>
            </a:r>
            <a:r>
              <a:rPr lang="de-DE" dirty="0"/>
              <a:t> </a:t>
            </a:r>
            <a:r>
              <a:rPr lang="de-DE" dirty="0" err="1"/>
              <a:t>restore</a:t>
            </a:r>
            <a:br>
              <a:rPr lang="de-DE" dirty="0"/>
            </a:br>
            <a:r>
              <a:rPr lang="de-DE" dirty="0"/>
              <a:t>nicht vergessen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/>
              <a:t>list</a:t>
            </a:r>
            <a:endParaRPr lang="de-DE" dirty="0"/>
          </a:p>
          <a:p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remove</a:t>
            </a:r>
            <a:endParaRPr lang="de-DE" dirty="0"/>
          </a:p>
          <a:p>
            <a:r>
              <a:rPr lang="de-DE" dirty="0" err="1"/>
              <a:t>clear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10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Policy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2" y="2336873"/>
            <a:ext cx="8195014" cy="3599316"/>
          </a:xfrm>
        </p:spPr>
        <p:txBody>
          <a:bodyPr/>
          <a:lstStyle/>
          <a:p>
            <a:r>
              <a:rPr lang="de-DE" dirty="0"/>
              <a:t>Cookie Defaults für alle Cookies</a:t>
            </a:r>
          </a:p>
          <a:p>
            <a:r>
              <a:rPr lang="de-DE" dirty="0" err="1"/>
              <a:t>HttpOnly</a:t>
            </a:r>
            <a:r>
              <a:rPr lang="de-DE" dirty="0"/>
              <a:t> und Secure, sehr einfach</a:t>
            </a:r>
          </a:p>
          <a:p>
            <a:r>
              <a:rPr lang="de-DE" dirty="0" err="1"/>
              <a:t>CallBacks</a:t>
            </a:r>
            <a:r>
              <a:rPr lang="de-DE" dirty="0"/>
              <a:t> für weitere Einstellungen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Nuget: </a:t>
            </a:r>
            <a:r>
              <a:rPr lang="de-DE" b="1" dirty="0" err="1"/>
              <a:t>Microsoft.AspNetCore.CookiePolicy</a:t>
            </a:r>
            <a:endParaRPr lang="de-DE" b="1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63" y="3445237"/>
            <a:ext cx="5287553" cy="11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 Controller gegen CSRF absichern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ValidateAntiforgeryTokenAttribute</a:t>
            </a:r>
            <a:endParaRPr lang="de-DE" dirty="0"/>
          </a:p>
          <a:p>
            <a:pPr lvl="1"/>
            <a:r>
              <a:rPr lang="de-DE" dirty="0"/>
              <a:t>POST, PUT etc. manuell und einzeln absichern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AutoValidateAntiforgeryTokenAttribute</a:t>
            </a:r>
            <a:endParaRPr lang="de-DE" dirty="0"/>
          </a:p>
          <a:p>
            <a:pPr lvl="1"/>
            <a:r>
              <a:rPr lang="de-DE" dirty="0"/>
              <a:t>Alles aus GET, HEAD und OPTIONS</a:t>
            </a:r>
          </a:p>
          <a:p>
            <a:pPr lvl="1"/>
            <a:r>
              <a:rPr lang="de-DE" dirty="0"/>
              <a:t>Zur Basic Klasse hinzufügen</a:t>
            </a:r>
          </a:p>
          <a:p>
            <a:pPr lvl="1"/>
            <a:r>
              <a:rPr lang="de-DE" dirty="0"/>
              <a:t>oder Globaler Filter (dies ist </a:t>
            </a:r>
            <a:r>
              <a:rPr lang="de-DE" dirty="0" err="1"/>
              <a:t>default</a:t>
            </a:r>
            <a:r>
              <a:rPr lang="de-DE" dirty="0"/>
              <a:t> bei ASP.NET Core 2.0)</a:t>
            </a:r>
          </a:p>
          <a:p>
            <a:pPr lvl="1"/>
            <a:endParaRPr lang="de-DE" dirty="0"/>
          </a:p>
          <a:p>
            <a:r>
              <a:rPr lang="de-DE" dirty="0"/>
              <a:t>@</a:t>
            </a:r>
            <a:r>
              <a:rPr lang="de-DE" dirty="0" err="1"/>
              <a:t>Html.AntiForgeryToken</a:t>
            </a:r>
            <a:r>
              <a:rPr lang="de-DE" dirty="0"/>
              <a:t>() innerhalb des Formulars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Site API Controller gegen CSRF absichern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Notwendig wenn man </a:t>
            </a:r>
            <a:r>
              <a:rPr lang="de-DE" b="1" dirty="0"/>
              <a:t>Cookie Authentication </a:t>
            </a:r>
            <a:r>
              <a:rPr lang="de-DE" dirty="0"/>
              <a:t>hat</a:t>
            </a:r>
          </a:p>
          <a:p>
            <a:r>
              <a:rPr lang="de-DE" dirty="0"/>
              <a:t>Dasselbe Token im HTTP Header oder Query String mitschicken.</a:t>
            </a:r>
          </a:p>
          <a:p>
            <a:r>
              <a:rPr lang="de-DE" dirty="0"/>
              <a:t>Dem System den Header bekannt machen</a:t>
            </a:r>
          </a:p>
          <a:p>
            <a:r>
              <a:rPr lang="de-DE" dirty="0"/>
              <a:t>Auch bei GET und Co mitsenden</a:t>
            </a:r>
          </a:p>
          <a:p>
            <a:r>
              <a:rPr lang="de-DE" b="1" i="1" dirty="0" err="1"/>
              <a:t>ValidateAntiForgeryAttribute</a:t>
            </a:r>
            <a:r>
              <a:rPr lang="de-DE" dirty="0"/>
              <a:t> verwenden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05" y="4726739"/>
            <a:ext cx="4009434" cy="11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4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Site API sollen 401, 403 senden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Cookie Authentication</a:t>
            </a:r>
          </a:p>
          <a:p>
            <a:r>
              <a:rPr lang="de-DE" dirty="0"/>
              <a:t>man wir normalerweise </a:t>
            </a:r>
            <a:r>
              <a:rPr lang="de-DE" dirty="0" err="1"/>
              <a:t>redirected</a:t>
            </a:r>
            <a:endParaRPr lang="de-DE" dirty="0"/>
          </a:p>
          <a:p>
            <a:r>
              <a:rPr lang="de-DE" dirty="0"/>
              <a:t>AJAX Request sollten HTTP Header setzen</a:t>
            </a:r>
          </a:p>
          <a:p>
            <a:pPr lvl="1"/>
            <a:r>
              <a:rPr lang="de-DE" dirty="0"/>
              <a:t>X-</a:t>
            </a:r>
            <a:r>
              <a:rPr lang="de-DE" dirty="0" err="1"/>
              <a:t>Requested</a:t>
            </a:r>
            <a:r>
              <a:rPr lang="de-DE" dirty="0"/>
              <a:t>-</a:t>
            </a:r>
            <a:r>
              <a:rPr lang="de-DE" dirty="0" err="1"/>
              <a:t>With</a:t>
            </a:r>
            <a:r>
              <a:rPr lang="de-DE" dirty="0"/>
              <a:t> = </a:t>
            </a:r>
            <a:r>
              <a:rPr lang="de-DE" dirty="0" err="1"/>
              <a:t>XMLHttpRequest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Dann wird 401 und 403 anstatt 302 gesendet</a:t>
            </a:r>
          </a:p>
          <a:p>
            <a:pPr lvl="1"/>
            <a:r>
              <a:rPr lang="de-DE" dirty="0"/>
              <a:t>Location-Header beinhaltet weiterhin die Redirect </a:t>
            </a:r>
            <a:r>
              <a:rPr lang="de-DE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noFill/>
          </a:ln>
          <a:effectLst/>
        </p:spPr>
      </p:sp>
      <p:pic>
        <p:nvPicPr>
          <p:cNvPr id="69" name="Picture 6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1" name="Picture 7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7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5" name="Rectangle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/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Die Basics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strike="sngStrike" dirty="0" err="1"/>
              <a:t>IPrincipal</a:t>
            </a:r>
            <a:r>
              <a:rPr lang="en-US" sz="1600" strike="sngStrike" dirty="0"/>
              <a:t> </a:t>
            </a:r>
            <a:r>
              <a:rPr lang="en-US" sz="1600" dirty="0"/>
              <a:t>=&gt; </a:t>
            </a:r>
            <a:r>
              <a:rPr lang="en-US" sz="1600" dirty="0" err="1"/>
              <a:t>ClaimsPrincipal</a:t>
            </a:r>
            <a:endParaRPr lang="en-US" sz="1600" dirty="0"/>
          </a:p>
          <a:p>
            <a:r>
              <a:rPr lang="en-US" sz="1600" dirty="0" err="1"/>
              <a:t>ClaimsIdentity</a:t>
            </a:r>
            <a:endParaRPr lang="en-US" sz="1600" dirty="0"/>
          </a:p>
          <a:p>
            <a:r>
              <a:rPr lang="en-US" sz="1600" dirty="0"/>
              <a:t>Claims</a:t>
            </a:r>
          </a:p>
          <a:p>
            <a:r>
              <a:rPr lang="en-US" sz="1600" dirty="0"/>
              <a:t>ALLES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Claims</a:t>
            </a:r>
            <a:endParaRPr lang="en-US" sz="1600" dirty="0"/>
          </a:p>
          <a:p>
            <a:r>
              <a:rPr lang="de-DE" sz="1600" dirty="0"/>
              <a:t>und das schon seit .NET 4.5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https://assets.change.org/photos/0/fv/xm/ceFvxmwwByfwGly-800x450-noPad.jpg?146686705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84" y="2130822"/>
            <a:ext cx="8367639" cy="470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7387936" y="2660073"/>
            <a:ext cx="1522269" cy="2130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7493577" y="2873086"/>
            <a:ext cx="1686791" cy="27016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6.25E-7 -2.22222E-6 L -0.00182 0.2245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12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3.95833E-6 2.59259E-6 L 0.00105 0.2423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182 0.22454 L 0.15365 0.22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04 0.24236 L 0.14467 0.2414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5364 0.225 L -0.01354 0.3261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2" y="53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14466 0.24143 L -0.0095 0.3303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1354 0.32616 L -2.5E-6 1.8518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-1627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951 0.33032 L -3.95833E-6 2.59259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20" grpId="0" animBg="1"/>
      <p:bldP spid="20" grpId="1" animBg="1"/>
      <p:bldP spid="20" grpId="2" animBg="1"/>
      <p:bldP spid="20" grpId="3" animBg="1"/>
      <p:bldP spid="20" grpId="4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AE6E6-1026-4198-9F7D-288E57DD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Fragen?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7873BD-2CF9-4858-B80C-734979C3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Repository: </a:t>
            </a:r>
            <a:r>
              <a:rPr lang="de-DE" dirty="0">
                <a:hlinkClick r:id="rId3"/>
              </a:rPr>
              <a:t>https://github.com/DerAlbertSamples/ADC2017Security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68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ClaimsPrincipal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468325" cy="3599316"/>
          </a:xfrm>
        </p:spPr>
        <p:txBody>
          <a:bodyPr/>
          <a:lstStyle/>
          <a:p>
            <a:r>
              <a:rPr lang="de-DE" dirty="0" err="1"/>
              <a:t>HttpContext.</a:t>
            </a:r>
            <a:r>
              <a:rPr lang="de-DE" b="1" dirty="0" err="1"/>
              <a:t>User</a:t>
            </a:r>
            <a:endParaRPr lang="de-DE" b="1" dirty="0"/>
          </a:p>
          <a:p>
            <a:r>
              <a:rPr lang="de-DE" dirty="0" err="1"/>
              <a:t>Controller.</a:t>
            </a:r>
            <a:r>
              <a:rPr lang="de-DE" b="1" dirty="0" err="1"/>
              <a:t>User</a:t>
            </a:r>
            <a:endParaRPr lang="de-DE" b="1" dirty="0"/>
          </a:p>
          <a:p>
            <a:r>
              <a:rPr lang="de-DE" dirty="0"/>
              <a:t>Thread.</a:t>
            </a:r>
            <a:r>
              <a:rPr lang="de-DE" b="1" dirty="0"/>
              <a:t>CurrentPrincipal</a:t>
            </a:r>
            <a:r>
              <a:rPr lang="de-DE" dirty="0"/>
              <a:t> und ClaimsPrincipal.</a:t>
            </a:r>
            <a:r>
              <a:rPr lang="de-DE" b="1" dirty="0"/>
              <a:t>Current </a:t>
            </a:r>
            <a:r>
              <a:rPr lang="de-DE" dirty="0"/>
              <a:t>nicht nutzen</a:t>
            </a:r>
          </a:p>
          <a:p>
            <a:r>
              <a:rPr lang="de-DE" dirty="0"/>
              <a:t>Also durchreichen wenn notwendig</a:t>
            </a:r>
          </a:p>
          <a:p>
            <a:r>
              <a:rPr lang="de-DE" dirty="0"/>
              <a:t>per DI/</a:t>
            </a:r>
            <a:r>
              <a:rPr lang="de-DE" dirty="0" err="1"/>
              <a:t>IoC</a:t>
            </a:r>
            <a:r>
              <a:rPr lang="de-DE" dirty="0"/>
              <a:t> über </a:t>
            </a:r>
            <a:r>
              <a:rPr lang="de-DE" b="1" dirty="0" err="1"/>
              <a:t>IHttpContextAccessor</a:t>
            </a:r>
            <a:r>
              <a:rPr lang="de-DE" dirty="0"/>
              <a:t> im </a:t>
            </a:r>
            <a:r>
              <a:rPr lang="de-DE" dirty="0" err="1"/>
              <a:t>Constructor</a:t>
            </a:r>
            <a:r>
              <a:rPr lang="de-DE" dirty="0"/>
              <a:t> holen</a:t>
            </a:r>
          </a:p>
        </p:txBody>
      </p:sp>
    </p:spTree>
    <p:extLst>
      <p:ext uri="{BB962C8B-B14F-4D97-AF65-F5344CB8AC3E}">
        <p14:creationId xmlns:p14="http://schemas.microsoft.com/office/powerpoint/2010/main" val="218031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Die ASP.NET Core Middleware</a:t>
            </a:r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58846" y="199103"/>
            <a:ext cx="9320980" cy="42549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Host</a:t>
            </a:r>
            <a:endParaRPr lang="en-US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794818" y="796414"/>
            <a:ext cx="8878529" cy="353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ASP.NET Core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87594" y="2035277"/>
            <a:ext cx="1762432" cy="907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598609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496666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442656" y="2035277"/>
            <a:ext cx="1762432" cy="907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en-US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146739" y="2319314"/>
            <a:ext cx="7131841" cy="335334"/>
            <a:chOff x="2146739" y="2319314"/>
            <a:chExt cx="7131841" cy="33533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46739" y="2322932"/>
              <a:ext cx="1113504" cy="331716"/>
              <a:chOff x="604684" y="796414"/>
              <a:chExt cx="1113504" cy="331716"/>
            </a:xfrm>
          </p:grpSpPr>
          <p:cxnSp>
            <p:nvCxnSpPr>
              <p:cNvPr id="12" name="Gerade Verbindung mit Pfeil 11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8355811" y="2321123"/>
              <a:ext cx="922769" cy="331716"/>
              <a:chOff x="604684" y="796414"/>
              <a:chExt cx="1113504" cy="331716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22"/>
            <p:cNvGrpSpPr/>
            <p:nvPr/>
          </p:nvGrpSpPr>
          <p:grpSpPr>
            <a:xfrm>
              <a:off x="5467469" y="2319314"/>
              <a:ext cx="922769" cy="331716"/>
              <a:chOff x="604684" y="796414"/>
              <a:chExt cx="1113504" cy="331716"/>
            </a:xfrm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Freihandform: Form 34"/>
          <p:cNvSpPr/>
          <p:nvPr/>
        </p:nvSpPr>
        <p:spPr>
          <a:xfrm>
            <a:off x="5057960" y="2296019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7959105" y="2303691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8" grpId="0" animBg="1"/>
      <p:bldP spid="9" grpId="0" animBg="1"/>
      <p:bldP spid="10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Die ASP.NET Core </a:t>
            </a:r>
            <a:r>
              <a:rPr lang="de-DE" dirty="0" err="1"/>
              <a:t>AuthenticationMiddleware</a:t>
            </a:r>
            <a:endParaRPr lang="en-US" dirty="0"/>
          </a:p>
        </p:txBody>
      </p:sp>
      <p:sp>
        <p:nvSpPr>
          <p:cNvPr id="5" name="Rechteck: abgerundete Ecken 4"/>
          <p:cNvSpPr/>
          <p:nvPr/>
        </p:nvSpPr>
        <p:spPr>
          <a:xfrm>
            <a:off x="2558846" y="199103"/>
            <a:ext cx="9320980" cy="42549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Host</a:t>
            </a:r>
            <a:endParaRPr lang="en-US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794818" y="796414"/>
            <a:ext cx="8878529" cy="353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ASP.NET Core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87594" y="2035277"/>
            <a:ext cx="1762432" cy="907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598609" y="2035277"/>
            <a:ext cx="1762432" cy="9070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AuthenticationMiddleware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6496666" y="2035277"/>
            <a:ext cx="1762432" cy="9070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Middleware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442656" y="2035277"/>
            <a:ext cx="1762432" cy="907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en-US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146739" y="2319314"/>
            <a:ext cx="7131841" cy="335334"/>
            <a:chOff x="2146739" y="2319314"/>
            <a:chExt cx="7131841" cy="33533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146739" y="2322932"/>
              <a:ext cx="1113504" cy="331716"/>
              <a:chOff x="604684" y="796414"/>
              <a:chExt cx="1113504" cy="331716"/>
            </a:xfrm>
          </p:grpSpPr>
          <p:cxnSp>
            <p:nvCxnSpPr>
              <p:cNvPr id="12" name="Gerade Verbindung mit Pfeil 11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8355811" y="2321123"/>
              <a:ext cx="922769" cy="331716"/>
              <a:chOff x="604684" y="796414"/>
              <a:chExt cx="1113504" cy="331716"/>
            </a:xfrm>
          </p:grpSpPr>
          <p:cxnSp>
            <p:nvCxnSpPr>
              <p:cNvPr id="21" name="Gerade Verbindung mit Pfeil 20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22"/>
            <p:cNvGrpSpPr/>
            <p:nvPr/>
          </p:nvGrpSpPr>
          <p:grpSpPr>
            <a:xfrm>
              <a:off x="5467469" y="2319314"/>
              <a:ext cx="922769" cy="331716"/>
              <a:chOff x="604684" y="796414"/>
              <a:chExt cx="1113504" cy="331716"/>
            </a:xfrm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604684" y="796414"/>
                <a:ext cx="1113503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/>
              <p:nvPr/>
            </p:nvCxnSpPr>
            <p:spPr>
              <a:xfrm flipH="1" flipV="1">
                <a:off x="604684" y="1126321"/>
                <a:ext cx="1113504" cy="180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Freihandform: Form 34"/>
          <p:cNvSpPr/>
          <p:nvPr/>
        </p:nvSpPr>
        <p:spPr>
          <a:xfrm>
            <a:off x="5057960" y="2296019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7959105" y="2303691"/>
            <a:ext cx="255148" cy="353202"/>
          </a:xfrm>
          <a:custGeom>
            <a:avLst/>
            <a:gdLst>
              <a:gd name="connsiteX0" fmla="*/ 0 w 270886"/>
              <a:gd name="connsiteY0" fmla="*/ 0 h 353202"/>
              <a:gd name="connsiteX1" fmla="*/ 270788 w 270886"/>
              <a:gd name="connsiteY1" fmla="*/ 180526 h 353202"/>
              <a:gd name="connsiteX2" fmla="*/ 31396 w 270886"/>
              <a:gd name="connsiteY2" fmla="*/ 353202 h 35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86" h="353202">
                <a:moveTo>
                  <a:pt x="0" y="0"/>
                </a:moveTo>
                <a:cubicBezTo>
                  <a:pt x="132777" y="60829"/>
                  <a:pt x="265555" y="121659"/>
                  <a:pt x="270788" y="180526"/>
                </a:cubicBezTo>
                <a:cubicBezTo>
                  <a:pt x="276021" y="239393"/>
                  <a:pt x="70640" y="315920"/>
                  <a:pt x="31396" y="353202"/>
                </a:cubicBezTo>
              </a:path>
            </a:pathLst>
          </a:custGeom>
          <a:noFill/>
          <a:ln w="12700">
            <a:solidFill>
              <a:schemeClr val="bg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BD1CF-8D80-42DA-87C0-D9263E3A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der Middleware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793C80-97F9-4B54-A56C-AEEA588A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Aufrufen des jeweiligen </a:t>
            </a:r>
            <a:r>
              <a:rPr lang="de-DE" b="1" dirty="0" err="1"/>
              <a:t>AuthenticationHandlers</a:t>
            </a:r>
            <a:r>
              <a:rPr lang="de-DE" dirty="0"/>
              <a:t> </a:t>
            </a:r>
          </a:p>
          <a:p>
            <a:r>
              <a:rPr lang="de-DE" dirty="0"/>
              <a:t>Handler leitet Authentifizierung ein</a:t>
            </a:r>
          </a:p>
          <a:p>
            <a:r>
              <a:rPr lang="de-DE" dirty="0"/>
              <a:t>Handler setzt </a:t>
            </a:r>
            <a:r>
              <a:rPr lang="de-DE" dirty="0" err="1"/>
              <a:t>HttpContext.User</a:t>
            </a:r>
            <a:endParaRPr lang="de-DE" dirty="0"/>
          </a:p>
          <a:p>
            <a:pPr lvl="1"/>
            <a:r>
              <a:rPr lang="de-DE" dirty="0"/>
              <a:t>durch Cookies</a:t>
            </a:r>
          </a:p>
          <a:p>
            <a:pPr lvl="1"/>
            <a:r>
              <a:rPr lang="de-DE" dirty="0"/>
              <a:t>durch </a:t>
            </a:r>
            <a:r>
              <a:rPr lang="de-DE" dirty="0" err="1"/>
              <a:t>Jwt</a:t>
            </a:r>
            <a:r>
              <a:rPr lang="de-DE" dirty="0"/>
              <a:t> Tokens</a:t>
            </a:r>
          </a:p>
          <a:p>
            <a:pPr lvl="1"/>
            <a:r>
              <a:rPr lang="de-DE" dirty="0"/>
              <a:t>Custom</a:t>
            </a:r>
          </a:p>
          <a:p>
            <a:r>
              <a:rPr lang="de-DE" dirty="0"/>
              <a:t>Handler entfernt wenn möglich auch wieder die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8992559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1153</Words>
  <Application>Microsoft Office PowerPoint</Application>
  <PresentationFormat>Widescreen</PresentationFormat>
  <Paragraphs>352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Trebuchet MS</vt:lpstr>
      <vt:lpstr>Berlin</vt:lpstr>
      <vt:lpstr>ASP.NET Core Auth</vt:lpstr>
      <vt:lpstr>Albert Weinert</vt:lpstr>
      <vt:lpstr>Was gibt es heute?</vt:lpstr>
      <vt:lpstr>Was gibt es nicht?</vt:lpstr>
      <vt:lpstr>Die Basics</vt:lpstr>
      <vt:lpstr>ClaimsPrincipal</vt:lpstr>
      <vt:lpstr>PowerPoint Presentation</vt:lpstr>
      <vt:lpstr>PowerPoint Presentation</vt:lpstr>
      <vt:lpstr>Aufgaben der Middleware</vt:lpstr>
      <vt:lpstr>Configuration der Middleware</vt:lpstr>
      <vt:lpstr>Authentication mit Cookies</vt:lpstr>
      <vt:lpstr>Authentication mit Cookies</vt:lpstr>
      <vt:lpstr>Authentication mit Cookies</vt:lpstr>
      <vt:lpstr>DefaultSchemas</vt:lpstr>
      <vt:lpstr>Beispiel Anwendung</vt:lpstr>
      <vt:lpstr>IAuthenticationService</vt:lpstr>
      <vt:lpstr>Authentication mit Cookies</vt:lpstr>
      <vt:lpstr>Authentication mit OpenId Connect</vt:lpstr>
      <vt:lpstr>Authentication mit OpenId Connect</vt:lpstr>
      <vt:lpstr>Authentication mit OpenId Connect</vt:lpstr>
      <vt:lpstr>Sample Anwendung</vt:lpstr>
      <vt:lpstr>Authentication mit OpenId Connect</vt:lpstr>
      <vt:lpstr>Authentication mit OpenId Connect</vt:lpstr>
      <vt:lpstr>API Authentication mit Jwt Bearer Token</vt:lpstr>
      <vt:lpstr>Microsoft ASP.NET Core Identity</vt:lpstr>
      <vt:lpstr>Autorisierung</vt:lpstr>
      <vt:lpstr>Policy basierte Autorisierung</vt:lpstr>
      <vt:lpstr>Definition von Policies</vt:lpstr>
      <vt:lpstr>IAuthorizationRequirement</vt:lpstr>
      <vt:lpstr>IAuthorizationRequirementHandler</vt:lpstr>
      <vt:lpstr>Anwendung von Policies</vt:lpstr>
      <vt:lpstr>Resourcen Autorisierung</vt:lpstr>
      <vt:lpstr>Resource RequirementHandler</vt:lpstr>
      <vt:lpstr>Sample Anwendung</vt:lpstr>
      <vt:lpstr>Autorisierung mit Policies</vt:lpstr>
      <vt:lpstr>Autorisierung mit Resourcen</vt:lpstr>
      <vt:lpstr>RazorPages Autorisierung</vt:lpstr>
      <vt:lpstr>DataProtection</vt:lpstr>
      <vt:lpstr>DataProtection</vt:lpstr>
      <vt:lpstr>IDataProtectionProvider</vt:lpstr>
      <vt:lpstr>DataProtection</vt:lpstr>
      <vt:lpstr>Sample Anwendung</vt:lpstr>
      <vt:lpstr>Secrets</vt:lpstr>
      <vt:lpstr>User Secrets verwenden</vt:lpstr>
      <vt:lpstr>Secret Manager</vt:lpstr>
      <vt:lpstr>Cookie Policy</vt:lpstr>
      <vt:lpstr>View Controller gegen CSRF absichern</vt:lpstr>
      <vt:lpstr>Site API Controller gegen CSRF absichern</vt:lpstr>
      <vt:lpstr>Site API sollen 401, 403 senden</vt:lpstr>
      <vt:lpstr>Weitere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Security</dc:title>
  <dc:creator>Albert Weinert</dc:creator>
  <cp:lastModifiedBy>Albert Weinert</cp:lastModifiedBy>
  <cp:revision>110</cp:revision>
  <dcterms:created xsi:type="dcterms:W3CDTF">2016-12-11T17:25:55Z</dcterms:created>
  <dcterms:modified xsi:type="dcterms:W3CDTF">2019-03-30T18:23:46Z</dcterms:modified>
</cp:coreProperties>
</file>