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257" r:id="rId4"/>
    <p:sldId id="286" r:id="rId5"/>
    <p:sldId id="284" r:id="rId6"/>
    <p:sldId id="289" r:id="rId7"/>
    <p:sldId id="268" r:id="rId8"/>
    <p:sldId id="282" r:id="rId9"/>
    <p:sldId id="283" r:id="rId10"/>
    <p:sldId id="288" r:id="rId11"/>
    <p:sldId id="318" r:id="rId12"/>
    <p:sldId id="266" r:id="rId13"/>
    <p:sldId id="303" r:id="rId14"/>
    <p:sldId id="285" r:id="rId15"/>
    <p:sldId id="297" r:id="rId16"/>
    <p:sldId id="299" r:id="rId17"/>
    <p:sldId id="31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08" r:id="rId29"/>
    <p:sldId id="293" r:id="rId30"/>
    <p:sldId id="320" r:id="rId31"/>
    <p:sldId id="312" r:id="rId32"/>
    <p:sldId id="313" r:id="rId33"/>
    <p:sldId id="281" r:id="rId34"/>
    <p:sldId id="27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76886"/>
  </p:normalViewPr>
  <p:slideViewPr>
    <p:cSldViewPr snapToGrid="0" snapToObjects="1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5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050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13" Type="http://schemas.openxmlformats.org/officeDocument/2006/relationships/hyperlink" Target="http://www.leda-tutorial.org/de/offiziell/ch05s03s04.html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12" Type="http://schemas.openxmlformats.org/officeDocument/2006/relationships/hyperlink" Target="http://www.optiv.de/Methoden/GraphOpt/GraphOp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11" Type="http://schemas.openxmlformats.org/officeDocument/2006/relationships/hyperlink" Target="https://smart--grid.net/cours-lessons-theory/max-flow-problem/" TargetMode="External"/><Relationship Id="rId5" Type="http://schemas.openxmlformats.org/officeDocument/2006/relationships/hyperlink" Target="https://www-m9.ma.tum.de/Allgemeines/GraphAlgorithmen" TargetMode="External"/><Relationship Id="rId15" Type="http://schemas.openxmlformats.org/officeDocument/2006/relationships/hyperlink" Target="https://www.matheplanet.com/matheplanet/nuke/html/viewtopic.php?topic=118296" TargetMode="External"/><Relationship Id="rId10" Type="http://schemas.openxmlformats.org/officeDocument/2006/relationships/hyperlink" Target="http://num.math.uni-goettingen.de/schoebel/vorlesung/quantitative" TargetMode="External"/><Relationship Id="rId4" Type="http://schemas.openxmlformats.org/officeDocument/2006/relationships/hyperlink" Target="https://www.net.in.tum.de/fileadmin/TUM/NET/NET-2012-04-1/NET-2012-04-1_05.pdf" TargetMode="External"/><Relationship Id="rId9" Type="http://schemas.openxmlformats.org/officeDocument/2006/relationships/hyperlink" Target="https://www.lis.bremen.de/fastmedia/12/thumbnails/aufwand%20nutzen.jpg.38419.jpg" TargetMode="External"/><Relationship Id="rId14" Type="http://schemas.openxmlformats.org/officeDocument/2006/relationships/hyperlink" Target="https://riverglennapts.com/matrix/576-what-is-incidence-matri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i="1" dirty="0"/>
              <a:t>Alexander M. Westphal, Klaus Riedl, Robert </a:t>
            </a:r>
            <a:r>
              <a:rPr lang="de-DE" sz="1800" i="1" dirty="0" err="1"/>
              <a:t>Taglauer</a:t>
            </a:r>
            <a:endParaRPr lang="de-DE" sz="54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 dirty="0"/>
          </a:p>
        </p:txBody>
      </p:sp>
      <p:pic>
        <p:nvPicPr>
          <p:cNvPr id="6" name="Grafik 5" descr="Ein Bild, das Objekt, Armleuchter enthält.&#10;&#10;Automatisch generierte Beschreibung">
            <a:extLst>
              <a:ext uri="{FF2B5EF4-FFF2-40B4-BE49-F238E27FC236}">
                <a16:creationId xmlns:a16="http://schemas.microsoft.com/office/drawing/2014/main" id="{42AE886E-AF0B-4F78-8C5C-F5EEBC31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557703"/>
            <a:ext cx="5722879" cy="6119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2EC0A2-866C-4221-BFFF-1AF5DB69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47" y="963877"/>
            <a:ext cx="4553953" cy="5185853"/>
          </a:xfrm>
          <a:prstGeom prst="rect">
            <a:avLst/>
          </a:prstGeom>
        </p:spPr>
      </p:pic>
      <p:pic>
        <p:nvPicPr>
          <p:cNvPr id="9" name="Grafik 8" descr="Ein Bild, das Gebäude, draußen, Zaun, Boden enthält.&#10;&#10;Automatisch generierte Beschreibung">
            <a:extLst>
              <a:ext uri="{FF2B5EF4-FFF2-40B4-BE49-F238E27FC236}">
                <a16:creationId xmlns:a16="http://schemas.microsoft.com/office/drawing/2014/main" id="{B45F9E0C-8779-45C9-B45D-AD0B7A8E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" y="82061"/>
            <a:ext cx="11548872" cy="64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dirty="0"/>
              <a:t>Die transportierte Menge soll maximiert werden</a:t>
            </a:r>
          </a:p>
          <a:p>
            <a:pPr marL="0" indent="0">
              <a:buNone/>
            </a:pPr>
            <a:r>
              <a:rPr lang="de-DE" dirty="0"/>
              <a:t>     -&gt; Maximaler Fluss ()</a:t>
            </a:r>
          </a:p>
          <a:p>
            <a:r>
              <a:rPr lang="de-DE" dirty="0"/>
              <a:t>Eine bestimmte Menge zu minimalen Transportkosten</a:t>
            </a:r>
          </a:p>
          <a:p>
            <a:pPr marL="0" indent="0">
              <a:buNone/>
            </a:pPr>
            <a:r>
              <a:rPr lang="de-DE" dirty="0"/>
              <a:t>      -&gt; 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DAFFFBA-2840-44D2-AAA3-7E96C94F23D6}"/>
              </a:ext>
            </a:extLst>
          </p:cNvPr>
          <p:cNvSpPr/>
          <p:nvPr/>
        </p:nvSpPr>
        <p:spPr>
          <a:xfrm>
            <a:off x="1206329" y="718222"/>
            <a:ext cx="10242630" cy="5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089FB-E1F1-428B-BEAB-0518A63BBFDB}"/>
              </a:ext>
            </a:extLst>
          </p:cNvPr>
          <p:cNvSpPr/>
          <p:nvPr/>
        </p:nvSpPr>
        <p:spPr>
          <a:xfrm>
            <a:off x="1844431" y="1359877"/>
            <a:ext cx="4501661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0A9B78-109C-4A3C-AD07-56BC7AC354ED}"/>
              </a:ext>
            </a:extLst>
          </p:cNvPr>
          <p:cNvSpPr/>
          <p:nvPr/>
        </p:nvSpPr>
        <p:spPr>
          <a:xfrm>
            <a:off x="3673231" y="3344985"/>
            <a:ext cx="2766646" cy="4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AE249B2-F9E6-42F5-B989-81ED26895ED1}"/>
              </a:ext>
            </a:extLst>
          </p:cNvPr>
          <p:cNvSpPr/>
          <p:nvPr/>
        </p:nvSpPr>
        <p:spPr>
          <a:xfrm>
            <a:off x="773723" y="3860800"/>
            <a:ext cx="6127262" cy="144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4B9787-2498-47E2-A3E0-71274701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052512"/>
            <a:ext cx="9972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7C4AB-22B7-4FCD-861C-AABFB133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" y="681037"/>
            <a:ext cx="11006023" cy="4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Maximaler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Fluss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8783E06-6B14-440D-BDCC-19F97490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7" y="1106905"/>
            <a:ext cx="11023774" cy="54277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8AF4E3C-F32F-4E37-BE82-905C0131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98" y="1033918"/>
            <a:ext cx="10834938" cy="52303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9" y="1237532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Erster Überblick über den Code</a:t>
            </a:r>
          </a:p>
          <a:p>
            <a:r>
              <a:rPr lang="de-DE" dirty="0"/>
              <a:t>Neuer Knoten hinzufügen</a:t>
            </a:r>
          </a:p>
          <a:p>
            <a:r>
              <a:rPr lang="de-DE" dirty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-1 = von B nach A</a:t>
            </a:r>
          </a:p>
          <a:p>
            <a:r>
              <a:rPr lang="de-DE" dirty="0"/>
              <a:t>1 = von A nach B</a:t>
            </a:r>
          </a:p>
          <a:p>
            <a:r>
              <a:rPr lang="de-DE" dirty="0"/>
              <a:t>0 = Keine Verbindung</a:t>
            </a:r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dirty="0" err="1">
                <a:solidFill>
                  <a:schemeClr val="accent1"/>
                </a:solidFill>
              </a:rPr>
              <a:t>brauchen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wir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/>
              <a:t>Lower</a:t>
            </a:r>
            <a:r>
              <a:rPr lang="de-DE" dirty="0"/>
              <a:t>- und </a:t>
            </a:r>
            <a:r>
              <a:rPr lang="de-DE" dirty="0" err="1"/>
              <a:t>Upper-Bound</a:t>
            </a:r>
            <a:r>
              <a:rPr lang="de-DE" dirty="0"/>
              <a:t> ( </a:t>
            </a:r>
            <a:r>
              <a:rPr lang="de-DE" dirty="0" err="1"/>
              <a:t>lb</a:t>
            </a:r>
            <a:r>
              <a:rPr lang="de-DE" dirty="0"/>
              <a:t>, </a:t>
            </a:r>
            <a:r>
              <a:rPr lang="de-DE" dirty="0" err="1"/>
              <a:t>ub</a:t>
            </a:r>
            <a:r>
              <a:rPr lang="de-DE" dirty="0"/>
              <a:t> )</a:t>
            </a:r>
          </a:p>
          <a:p>
            <a:pPr marL="342900" indent="-342900">
              <a:buAutoNum type="arabicPeriod"/>
            </a:pPr>
            <a:r>
              <a:rPr lang="de-DE" dirty="0" err="1"/>
              <a:t>Ax</a:t>
            </a:r>
            <a:r>
              <a:rPr lang="de-DE" dirty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mit Kapazitätsbeschränkung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ohne Kapazitätsbeschränkung</a:t>
            </a:r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>
                <a:solidFill>
                  <a:srgbClr val="0070C0"/>
                </a:solidFill>
              </a:rPr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55255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/>
              <a:t>Ein echtes Alltagsproblem</a:t>
            </a:r>
          </a:p>
          <a:p>
            <a:pPr>
              <a:buFontTx/>
              <a:buChar char="-"/>
            </a:pPr>
            <a:r>
              <a:rPr lang="de-DE" dirty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 fontScale="92500" lnSpcReduction="10000"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http://www.informatikseite.de/algorithmen/node18.php</a:t>
            </a:r>
            <a:endParaRPr lang="de-DE" sz="1400" dirty="0"/>
          </a:p>
          <a:p>
            <a:r>
              <a:rPr lang="de-DE" sz="1400" dirty="0">
                <a:hlinkClick r:id="rId8"/>
              </a:rPr>
              <a:t>http://www.mi.fu-berlin.de/wiki/pub/Main/GunnarKlauP1winter0708/discMath_klau_maxflow.pdf</a:t>
            </a:r>
            <a:endParaRPr lang="de-DE" sz="1400" dirty="0"/>
          </a:p>
          <a:p>
            <a:r>
              <a:rPr lang="de-DE" sz="1400" dirty="0">
                <a:hlinkClick r:id="rId9"/>
              </a:rPr>
              <a:t>https://www.lis.bremen.de/fastmedia/12/thumbnails/aufwand%20nutzen.jpg.38419.jpg</a:t>
            </a:r>
            <a:endParaRPr lang="de-DE" sz="1400" dirty="0"/>
          </a:p>
          <a:p>
            <a:r>
              <a:rPr lang="de-DE" sz="1400" dirty="0">
                <a:hlinkClick r:id="rId9"/>
              </a:rPr>
              <a:t>https://www.lis.bremen.de/fastmedia/12/thumbnails/aufwand%20nutzen.jpg.38419.jpg</a:t>
            </a:r>
            <a:endParaRPr lang="de-DE" sz="1400" dirty="0"/>
          </a:p>
          <a:p>
            <a:r>
              <a:rPr lang="de-DE" sz="1400" dirty="0">
                <a:hlinkClick r:id="rId10"/>
              </a:rPr>
              <a:t>http://num.math.uni-goettingen.de/schoebel/vorlesung/quantitative</a:t>
            </a:r>
            <a:endParaRPr lang="de-DE" sz="1400" dirty="0"/>
          </a:p>
          <a:p>
            <a:r>
              <a:rPr lang="de-DE" sz="1400" dirty="0">
                <a:hlinkClick r:id="rId11"/>
              </a:rPr>
              <a:t>https://smart--grid.net/cours-lessons-theory/max-flow-problem/</a:t>
            </a:r>
            <a:endParaRPr lang="de-DE" sz="1400" dirty="0"/>
          </a:p>
          <a:p>
            <a:r>
              <a:rPr lang="de-DE" sz="1400" dirty="0">
                <a:hlinkClick r:id="rId12"/>
              </a:rPr>
              <a:t>http://www.optiv.de/Methoden/GraphOpt/GraphOpt.pdf</a:t>
            </a:r>
            <a:endParaRPr lang="de-DE" sz="1400" dirty="0"/>
          </a:p>
          <a:p>
            <a:r>
              <a:rPr lang="de-DE" sz="1400" dirty="0">
                <a:hlinkClick r:id="rId13"/>
              </a:rPr>
              <a:t>http://www.leda-tutorial.org/de/offiziell/ch05s03s04.html</a:t>
            </a:r>
            <a:endParaRPr lang="de-DE" sz="1400" dirty="0"/>
          </a:p>
          <a:p>
            <a:r>
              <a:rPr lang="de-DE" sz="1400" dirty="0">
                <a:hlinkClick r:id="rId14"/>
              </a:rPr>
              <a:t>https://riverglennapts.com/matrix/576-what-is-incidence-matrix.html</a:t>
            </a:r>
            <a:endParaRPr lang="de-DE" sz="1400" dirty="0"/>
          </a:p>
          <a:p>
            <a:r>
              <a:rPr lang="de-DE" sz="1400" dirty="0">
                <a:hlinkClick r:id="rId15"/>
              </a:rPr>
              <a:t>https://www.matheplanet.com/matheplanet/nuke/html/viewtopic.php?topic=118296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14AC34-D797-45A9-9B1B-9E06BD4F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1996366"/>
            <a:ext cx="670630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Macintosh PowerPoint</Application>
  <PresentationFormat>Breitbild</PresentationFormat>
  <Paragraphs>194</Paragraphs>
  <Slides>34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Netzwerkflussproblem Alexander M. Westphal, Klaus Riedl, Robert Taglauer</vt:lpstr>
      <vt:lpstr>PowerPoint-Präsentation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PowerPoint-Präsentation</vt:lpstr>
      <vt:lpstr>Minimalekosten ohne Kapazitätsbegrenzung</vt:lpstr>
      <vt:lpstr>PowerPoint-Präsentation</vt:lpstr>
      <vt:lpstr>Maximaler Fluss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 </vt:lpstr>
      <vt:lpstr>PowerPoint-Präsentation</vt:lpstr>
      <vt:lpstr>Gliederung 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Microsoft Office User</cp:lastModifiedBy>
  <cp:revision>113</cp:revision>
  <dcterms:created xsi:type="dcterms:W3CDTF">2018-12-03T17:41:34Z</dcterms:created>
  <dcterms:modified xsi:type="dcterms:W3CDTF">2019-07-03T12:20:47Z</dcterms:modified>
</cp:coreProperties>
</file>