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318" r:id="rId12"/>
    <p:sldId id="266" r:id="rId13"/>
    <p:sldId id="303" r:id="rId14"/>
    <p:sldId id="285" r:id="rId15"/>
    <p:sldId id="297" r:id="rId16"/>
    <p:sldId id="299" r:id="rId17"/>
    <p:sldId id="31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6" r:id="rId26"/>
    <p:sldId id="315" r:id="rId27"/>
    <p:sldId id="311" r:id="rId28"/>
    <p:sldId id="308" r:id="rId29"/>
    <p:sldId id="293" r:id="rId30"/>
    <p:sldId id="312" r:id="rId31"/>
    <p:sldId id="313" r:id="rId32"/>
    <p:sldId id="281" r:id="rId33"/>
    <p:sldId id="27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55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61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de-DE" sz="2400" dirty="0"/>
          </a:p>
        </p:txBody>
      </p:sp>
      <p:pic>
        <p:nvPicPr>
          <p:cNvPr id="6" name="Grafik 5" descr="Ein Bild, das Objekt, Armleuchter enthält.&#10;&#10;Automatisch generierte Beschreibung">
            <a:extLst>
              <a:ext uri="{FF2B5EF4-FFF2-40B4-BE49-F238E27FC236}">
                <a16:creationId xmlns:a16="http://schemas.microsoft.com/office/drawing/2014/main" xmlns="" id="{42AE886E-AF0B-4F78-8C5C-F5EEBC31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9" y="557703"/>
            <a:ext cx="5722879" cy="6119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72EC0A2-866C-4221-BFFF-1AF5DB69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47" y="963877"/>
            <a:ext cx="4553953" cy="5185853"/>
          </a:xfrm>
          <a:prstGeom prst="rect">
            <a:avLst/>
          </a:prstGeom>
        </p:spPr>
      </p:pic>
      <p:pic>
        <p:nvPicPr>
          <p:cNvPr id="9" name="Grafik 8" descr="Ein Bild, das Gebäude, draußen, Zaun, Boden enthält.&#10;&#10;Automatisch generierte Beschreibung">
            <a:extLst>
              <a:ext uri="{FF2B5EF4-FFF2-40B4-BE49-F238E27FC236}">
                <a16:creationId xmlns:a16="http://schemas.microsoft.com/office/drawing/2014/main" xmlns="" id="{B45F9E0C-8779-45C9-B45D-AD0B7A8E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4" y="82061"/>
            <a:ext cx="11548872" cy="64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dirty="0"/>
              <a:t>Die transportierte Menge soll maximiert werden</a:t>
            </a:r>
          </a:p>
          <a:p>
            <a:pPr marL="0" indent="0">
              <a:buNone/>
            </a:pPr>
            <a:r>
              <a:rPr lang="de-DE" dirty="0"/>
              <a:t>     -&gt; Maximaler Fluss ()</a:t>
            </a:r>
          </a:p>
          <a:p>
            <a:r>
              <a:rPr lang="de-DE" dirty="0"/>
              <a:t>Eine bestimmte Menge zu minimalen Transportkosten</a:t>
            </a:r>
          </a:p>
          <a:p>
            <a:pPr marL="0" indent="0">
              <a:buNone/>
            </a:pPr>
            <a:r>
              <a:rPr lang="de-DE" dirty="0"/>
              <a:t>      -&gt; 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EDAFFFBA-2840-44D2-AAA3-7E96C94F23D6}"/>
              </a:ext>
            </a:extLst>
          </p:cNvPr>
          <p:cNvSpPr/>
          <p:nvPr/>
        </p:nvSpPr>
        <p:spPr>
          <a:xfrm>
            <a:off x="1206329" y="718222"/>
            <a:ext cx="10242630" cy="5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6BD089FB-E1F1-428B-BEAB-0518A63BBFDB}"/>
              </a:ext>
            </a:extLst>
          </p:cNvPr>
          <p:cNvSpPr/>
          <p:nvPr/>
        </p:nvSpPr>
        <p:spPr>
          <a:xfrm>
            <a:off x="1844431" y="1359877"/>
            <a:ext cx="4501661" cy="190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50A9B78-109C-4A3C-AD07-56BC7AC354ED}"/>
              </a:ext>
            </a:extLst>
          </p:cNvPr>
          <p:cNvSpPr/>
          <p:nvPr/>
        </p:nvSpPr>
        <p:spPr>
          <a:xfrm>
            <a:off x="3673231" y="3344985"/>
            <a:ext cx="2766646" cy="437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AE249B2-F9E6-42F5-B989-81ED26895ED1}"/>
              </a:ext>
            </a:extLst>
          </p:cNvPr>
          <p:cNvSpPr/>
          <p:nvPr/>
        </p:nvSpPr>
        <p:spPr>
          <a:xfrm>
            <a:off x="773723" y="3860800"/>
            <a:ext cx="6127262" cy="1441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DB7C4AB-22B7-4FCD-861C-AABFB133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1" y="681037"/>
            <a:ext cx="11006023" cy="47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Maximaler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Fluss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Erster Überblick über den Code</a:t>
            </a:r>
          </a:p>
          <a:p>
            <a:r>
              <a:rPr lang="de-DE" dirty="0"/>
              <a:t>Neuer Knoten hinzufügen</a:t>
            </a:r>
          </a:p>
          <a:p>
            <a:r>
              <a:rPr lang="de-DE" dirty="0"/>
              <a:t>Ein Beispielfunktion (max.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Inzidenzmatrix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9837" r="6059" b="7019"/>
          <a:stretch>
            <a:fillRect/>
          </a:stretch>
        </p:blipFill>
        <p:spPr bwMode="auto">
          <a:xfrm>
            <a:off x="6675911" y="878865"/>
            <a:ext cx="3172910" cy="1320638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28" y="3696570"/>
            <a:ext cx="5168077" cy="220806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>
            <a:off x="6458465" y="1079349"/>
            <a:ext cx="502508" cy="301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 rot="14587166">
            <a:off x="6448706" y="3681924"/>
            <a:ext cx="288325" cy="12192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15425" y="5585750"/>
            <a:ext cx="2573489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-1 = von B nach A</a:t>
            </a:r>
          </a:p>
          <a:p>
            <a:r>
              <a:rPr lang="de-DE" dirty="0"/>
              <a:t>1 = von A nach B</a:t>
            </a:r>
          </a:p>
          <a:p>
            <a:r>
              <a:rPr lang="de-DE" dirty="0"/>
              <a:t>0 = Keine Verbindung</a:t>
            </a:r>
          </a:p>
        </p:txBody>
      </p:sp>
      <p:sp>
        <p:nvSpPr>
          <p:cNvPr id="12" name="Ellipse 11"/>
          <p:cNvSpPr/>
          <p:nvPr/>
        </p:nvSpPr>
        <p:spPr>
          <a:xfrm>
            <a:off x="6780201" y="849985"/>
            <a:ext cx="353767" cy="2950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dirty="0" err="1">
                <a:solidFill>
                  <a:schemeClr val="accent1"/>
                </a:solidFill>
              </a:rPr>
              <a:t>brauchen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wir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123750" y="2553780"/>
            <a:ext cx="6277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Anzahl der Kanten</a:t>
            </a:r>
          </a:p>
          <a:p>
            <a:pPr marL="342900" indent="-342900">
              <a:buAutoNum type="arabicPeriod"/>
            </a:pPr>
            <a:r>
              <a:rPr lang="de-DE" dirty="0"/>
              <a:t>Anzahl der Knoten</a:t>
            </a:r>
          </a:p>
          <a:p>
            <a:pPr marL="342900" indent="-342900">
              <a:buAutoNum type="arabicPeriod"/>
            </a:pPr>
            <a:r>
              <a:rPr lang="de-DE" dirty="0"/>
              <a:t>Eine Inzidenz Matrix</a:t>
            </a:r>
          </a:p>
          <a:p>
            <a:pPr marL="342900" indent="-342900">
              <a:buAutoNum type="arabicPeriod"/>
            </a:pPr>
            <a:r>
              <a:rPr lang="de-DE" dirty="0"/>
              <a:t>Einen Vektor gegen den wir optimieren ( c )</a:t>
            </a:r>
          </a:p>
          <a:p>
            <a:pPr marL="342900" indent="-342900">
              <a:buAutoNum type="arabicPeriod"/>
            </a:pPr>
            <a:r>
              <a:rPr lang="de-DE" dirty="0"/>
              <a:t>Eine Vektor zur Überprüfung ( b ) </a:t>
            </a:r>
          </a:p>
          <a:p>
            <a:pPr marL="342900" indent="-342900">
              <a:buAutoNum type="arabicPeriod"/>
            </a:pPr>
            <a:r>
              <a:rPr lang="de-DE" dirty="0" err="1"/>
              <a:t>Lower</a:t>
            </a:r>
            <a:r>
              <a:rPr lang="de-DE" dirty="0"/>
              <a:t>- und </a:t>
            </a:r>
            <a:r>
              <a:rPr lang="de-DE" dirty="0" err="1"/>
              <a:t>Upper-Bound</a:t>
            </a:r>
            <a:r>
              <a:rPr lang="de-DE" dirty="0"/>
              <a:t> ( </a:t>
            </a:r>
            <a:r>
              <a:rPr lang="de-DE" dirty="0" err="1"/>
              <a:t>lb</a:t>
            </a:r>
            <a:r>
              <a:rPr lang="de-DE" dirty="0"/>
              <a:t>, </a:t>
            </a:r>
            <a:r>
              <a:rPr lang="de-DE" dirty="0" err="1"/>
              <a:t>ub</a:t>
            </a:r>
            <a:r>
              <a:rPr lang="de-DE" dirty="0"/>
              <a:t> )</a:t>
            </a:r>
          </a:p>
          <a:p>
            <a:pPr marL="342900" indent="-342900">
              <a:buAutoNum type="arabicPeriod"/>
            </a:pPr>
            <a:r>
              <a:rPr lang="de-DE" dirty="0" err="1"/>
              <a:t>Ax</a:t>
            </a:r>
            <a:r>
              <a:rPr lang="de-DE" dirty="0"/>
              <a:t> = b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mit Kapazitätsbeschränkung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ohne Kapazitätsbeschränkung</a:t>
            </a:r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:a16="http://schemas.microsoft.com/office/drawing/2014/main" xmlns="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xmlns="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:a16="http://schemas.microsoft.com/office/drawing/2014/main" xmlns="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:a16="http://schemas.microsoft.com/office/drawing/2014/main" xmlns="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:a16="http://schemas.microsoft.com/office/drawing/2014/main" xmlns="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:a16="http://schemas.microsoft.com/office/drawing/2014/main" xmlns="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:a16="http://schemas.microsoft.com/office/drawing/2014/main" xmlns="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:a16="http://schemas.microsoft.com/office/drawing/2014/main" xmlns="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:a16="http://schemas.microsoft.com/office/drawing/2014/main" xmlns="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/>
              <a:t>Ein echtes Alltagsproblem</a:t>
            </a:r>
          </a:p>
          <a:p>
            <a:pPr>
              <a:buFontTx/>
              <a:buChar char="-"/>
            </a:pPr>
            <a:r>
              <a:rPr lang="de-DE" dirty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/>
              <a:t>Verbindet viele interessante Teilgebiete der Mathematik (Lineare Algebra, Operation 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xmlns="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http://www.informatikseite.de/algorithmen/node18.php</a:t>
            </a:r>
            <a:endParaRPr lang="de-DE" sz="1400" dirty="0"/>
          </a:p>
          <a:p>
            <a:r>
              <a:rPr lang="de-DE" sz="1400" dirty="0">
                <a:hlinkClick r:id="rId8"/>
              </a:rPr>
              <a:t>http://www.mi.fu-berlin.de/wiki/pub/Main/GunnarKlauP1winter0708/discMath_klau_maxflow.pdf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514AC34-D797-45A9-9B1B-9E06BD4F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1996366"/>
            <a:ext cx="6706306" cy="2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Breitbild</PresentationFormat>
  <Paragraphs>176</Paragraphs>
  <Slides>33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PowerPoint-Präsentation</vt:lpstr>
      <vt:lpstr>Minimalekosten ohne Kapazitätsbegrenzung</vt:lpstr>
      <vt:lpstr>PowerPoint-Präsentation</vt:lpstr>
      <vt:lpstr>Maximaler Fluss</vt:lpstr>
      <vt:lpstr> </vt:lpstr>
      <vt:lpstr>Gliederung </vt:lpstr>
      <vt:lpstr>Einführung in den Code</vt:lpstr>
      <vt:lpstr>Inzidenzmatrix</vt:lpstr>
      <vt:lpstr>Was brauchen wir?</vt:lpstr>
      <vt:lpstr>Der Code</vt:lpstr>
      <vt:lpstr>Gliederung </vt:lpstr>
      <vt:lpstr> </vt:lpstr>
      <vt:lpstr>PowerPoint-Präsentation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Der Alex</cp:lastModifiedBy>
  <cp:revision>108</cp:revision>
  <dcterms:created xsi:type="dcterms:W3CDTF">2018-12-03T17:41:34Z</dcterms:created>
  <dcterms:modified xsi:type="dcterms:W3CDTF">2019-07-02T19:22:45Z</dcterms:modified>
</cp:coreProperties>
</file>