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265" r:id="rId12"/>
    <p:sldId id="280" r:id="rId13"/>
    <p:sldId id="266" r:id="rId14"/>
    <p:sldId id="303" r:id="rId15"/>
    <p:sldId id="285" r:id="rId16"/>
    <p:sldId id="297" r:id="rId17"/>
    <p:sldId id="299" r:id="rId18"/>
    <p:sldId id="298" r:id="rId19"/>
    <p:sldId id="301" r:id="rId20"/>
    <p:sldId id="295" r:id="rId21"/>
    <p:sldId id="296" r:id="rId22"/>
    <p:sldId id="305" r:id="rId23"/>
    <p:sldId id="291" r:id="rId24"/>
    <p:sldId id="309" r:id="rId25"/>
    <p:sldId id="316" r:id="rId26"/>
    <p:sldId id="315" r:id="rId27"/>
    <p:sldId id="311" r:id="rId28"/>
    <p:sldId id="314" r:id="rId29"/>
    <p:sldId id="308" r:id="rId30"/>
    <p:sldId id="293" r:id="rId31"/>
    <p:sldId id="312" r:id="rId32"/>
    <p:sldId id="313" r:id="rId33"/>
    <p:sldId id="281" r:id="rId34"/>
    <p:sldId id="277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76886"/>
  </p:normalViewPr>
  <p:slideViewPr>
    <p:cSldViewPr snapToGrid="0" snapToObjects="1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4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15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61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0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57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031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0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4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76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.fu-berlin.de/wiki/pub/Main/GunnarKlauP1winter0708/discMath_klau_maxflow.pdf" TargetMode="External"/><Relationship Id="rId3" Type="http://schemas.openxmlformats.org/officeDocument/2006/relationships/hyperlink" Target="http://page.mi.fu-berlin.de/alt/vorlesungen/sem0809/folien-polcwiartek.pdf" TargetMode="External"/><Relationship Id="rId7" Type="http://schemas.openxmlformats.org/officeDocument/2006/relationships/hyperlink" Target="http://www.informatikseite.de/algorithmen/node18.ph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yWDCOPGpA" TargetMode="Externa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="" xmlns:a16="http://schemas.microsoft.com/office/drawing/2014/main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96B219C-4061-4FC7-A31B-36668894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89" y="1144588"/>
            <a:ext cx="8890105" cy="3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Transportkostenproblem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Einführung in den </a:t>
            </a:r>
            <a:r>
              <a:rPr lang="de-DE" sz="2000" dirty="0" smtClean="0">
                <a:solidFill>
                  <a:srgbClr val="0070C0"/>
                </a:solidFill>
              </a:rPr>
              <a:t>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207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Erster Überblick über den Code</a:t>
            </a:r>
          </a:p>
          <a:p>
            <a:r>
              <a:rPr lang="de-DE" dirty="0"/>
              <a:t>Neuer Knoten </a:t>
            </a:r>
            <a:r>
              <a:rPr lang="de-DE" dirty="0" smtClean="0"/>
              <a:t>hinzufügen</a:t>
            </a:r>
          </a:p>
          <a:p>
            <a:r>
              <a:rPr lang="de-DE" dirty="0" smtClean="0"/>
              <a:t>Ein Beispielfunktion (max. Fluss)</a:t>
            </a:r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Inzidenzmatrix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9837" r="6059" b="7019"/>
          <a:stretch>
            <a:fillRect/>
          </a:stretch>
        </p:blipFill>
        <p:spPr bwMode="auto">
          <a:xfrm>
            <a:off x="6675911" y="878865"/>
            <a:ext cx="3172910" cy="1320638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28" y="3696570"/>
            <a:ext cx="5168077" cy="220806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>
            <a:off x="6458465" y="1079349"/>
            <a:ext cx="502508" cy="301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 rot="14587166">
            <a:off x="6448706" y="3681924"/>
            <a:ext cx="288325" cy="12192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315425" y="5585750"/>
            <a:ext cx="2573489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-1 = von B nach A</a:t>
            </a:r>
          </a:p>
          <a:p>
            <a:r>
              <a:rPr lang="de-DE" dirty="0" smtClean="0"/>
              <a:t>1 = von A nach B</a:t>
            </a:r>
          </a:p>
          <a:p>
            <a:r>
              <a:rPr lang="de-DE" dirty="0" smtClean="0"/>
              <a:t>0 = Keine Verbindung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6780201" y="849985"/>
            <a:ext cx="353767" cy="2950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Was </a:t>
            </a:r>
            <a:r>
              <a:rPr lang="en-US" dirty="0" err="1" smtClean="0">
                <a:solidFill>
                  <a:schemeClr val="accent1"/>
                </a:solidFill>
              </a:rPr>
              <a:t>brauchen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wir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123750" y="2553780"/>
            <a:ext cx="6277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Anzahl der Kanten</a:t>
            </a:r>
          </a:p>
          <a:p>
            <a:pPr marL="342900" indent="-342900">
              <a:buAutoNum type="arabicPeriod"/>
            </a:pPr>
            <a:r>
              <a:rPr lang="de-DE" dirty="0" smtClean="0"/>
              <a:t>Anzahl der Knoten</a:t>
            </a:r>
          </a:p>
          <a:p>
            <a:pPr marL="342900" indent="-342900">
              <a:buAutoNum type="arabicPeriod"/>
            </a:pPr>
            <a:r>
              <a:rPr lang="de-DE" dirty="0" smtClean="0"/>
              <a:t>Eine Inzidenz Matrix</a:t>
            </a:r>
          </a:p>
          <a:p>
            <a:pPr marL="342900" indent="-342900">
              <a:buAutoNum type="arabicPeriod"/>
            </a:pPr>
            <a:r>
              <a:rPr lang="de-DE" dirty="0" smtClean="0"/>
              <a:t>Einen Vektor gegen den wir optimieren ( c )</a:t>
            </a:r>
          </a:p>
          <a:p>
            <a:pPr marL="342900" indent="-342900">
              <a:buAutoNum type="arabicPeriod"/>
            </a:pPr>
            <a:r>
              <a:rPr lang="de-DE" dirty="0" smtClean="0"/>
              <a:t>Eine Vektor zur Überprüfung ( b ) 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Lower</a:t>
            </a:r>
            <a:r>
              <a:rPr lang="de-DE" dirty="0" smtClean="0"/>
              <a:t>- und </a:t>
            </a:r>
            <a:r>
              <a:rPr lang="de-DE" dirty="0" err="1" smtClean="0"/>
              <a:t>Upper-Bound</a:t>
            </a:r>
            <a:r>
              <a:rPr lang="de-DE" dirty="0" smtClean="0"/>
              <a:t> ( </a:t>
            </a:r>
            <a:r>
              <a:rPr lang="de-DE" dirty="0" err="1" smtClean="0"/>
              <a:t>lb</a:t>
            </a:r>
            <a:r>
              <a:rPr lang="de-DE" dirty="0" smtClean="0"/>
              <a:t>, </a:t>
            </a:r>
            <a:r>
              <a:rPr lang="de-DE" dirty="0" err="1" smtClean="0"/>
              <a:t>ub</a:t>
            </a:r>
            <a:r>
              <a:rPr lang="de-DE" dirty="0" smtClean="0"/>
              <a:t> )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Ax</a:t>
            </a:r>
            <a:r>
              <a:rPr lang="de-DE" dirty="0" smtClean="0"/>
              <a:t> = b 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Der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71" y="2467704"/>
            <a:ext cx="1922591" cy="1922591"/>
          </a:xfrm>
        </p:spPr>
      </p:pic>
    </p:spTree>
    <p:extLst>
      <p:ext uri="{BB962C8B-B14F-4D97-AF65-F5344CB8AC3E}">
        <p14:creationId xmlns:p14="http://schemas.microsoft.com/office/powerpoint/2010/main" val="11723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</a:t>
            </a:r>
            <a:r>
              <a:rPr lang="de-DE" sz="2000" dirty="0" smtClean="0"/>
              <a:t>Code</a:t>
            </a:r>
          </a:p>
          <a:p>
            <a:pPr lvl="1"/>
            <a:r>
              <a:rPr lang="de-DE" sz="2000" dirty="0" smtClean="0">
                <a:solidFill>
                  <a:srgbClr val="0070C0"/>
                </a:solidFill>
              </a:rPr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789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916391" y="5701350"/>
            <a:ext cx="185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Rote: </a:t>
            </a:r>
            <a:r>
              <a:rPr lang="de-DE" dirty="0" smtClean="0"/>
              <a:t>Kosten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Blau: </a:t>
            </a:r>
            <a:r>
              <a:rPr lang="de-DE" dirty="0" smtClean="0"/>
              <a:t>Kapazität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2497172" y="2026478"/>
            <a:ext cx="6691950" cy="2767060"/>
            <a:chOff x="2192238" y="1846394"/>
            <a:chExt cx="7807523" cy="3165212"/>
          </a:xfrm>
        </p:grpSpPr>
        <p:sp>
          <p:nvSpPr>
            <p:cNvPr id="12" name="Dreieck 22">
              <a:extLst>
                <a:ext uri="{FF2B5EF4-FFF2-40B4-BE49-F238E27FC236}">
                  <a16:creationId xmlns=""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Grafik 10">
              <a:extLst>
                <a:ext uri="{FF2B5EF4-FFF2-40B4-BE49-F238E27FC236}">
                  <a16:creationId xmlns=""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13" name="Dreieck 23">
              <a:extLst>
                <a:ext uri="{FF2B5EF4-FFF2-40B4-BE49-F238E27FC236}">
                  <a16:creationId xmlns=""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Dreieck 24">
              <a:extLst>
                <a:ext uri="{FF2B5EF4-FFF2-40B4-BE49-F238E27FC236}">
                  <a16:creationId xmlns=""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25">
              <a:extLst>
                <a:ext uri="{FF2B5EF4-FFF2-40B4-BE49-F238E27FC236}">
                  <a16:creationId xmlns=""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Dreieck 26">
              <a:extLst>
                <a:ext uri="{FF2B5EF4-FFF2-40B4-BE49-F238E27FC236}">
                  <a16:creationId xmlns=""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Dreieck 27">
              <a:extLst>
                <a:ext uri="{FF2B5EF4-FFF2-40B4-BE49-F238E27FC236}">
                  <a16:creationId xmlns=""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28">
              <a:extLst>
                <a:ext uri="{FF2B5EF4-FFF2-40B4-BE49-F238E27FC236}">
                  <a16:creationId xmlns=""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29">
              <a:extLst>
                <a:ext uri="{FF2B5EF4-FFF2-40B4-BE49-F238E27FC236}">
                  <a16:creationId xmlns=""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3218778" y="1046307"/>
            <a:ext cx="523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 smtClean="0"/>
              <a:t>Welche wäre unter Berücksichtigung der Kapazitäten Ihrer Meinung nach der günstigste Pfad ?</a:t>
            </a:r>
            <a:endParaRPr lang="de-DE" b="1" dirty="0"/>
          </a:p>
        </p:txBody>
      </p:sp>
      <p:sp>
        <p:nvSpPr>
          <p:cNvPr id="23" name="Gleichschenkliges Dreieck 22"/>
          <p:cNvSpPr/>
          <p:nvPr/>
        </p:nvSpPr>
        <p:spPr>
          <a:xfrm rot="10800000">
            <a:off x="6509751" y="4059193"/>
            <a:ext cx="247135" cy="1019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78" y="614518"/>
            <a:ext cx="5002644" cy="50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28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05" y="413128"/>
            <a:ext cx="3985390" cy="61248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006811" y="59312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45242" y="37271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7514" y="659027"/>
            <a:ext cx="309076" cy="1794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976032" y="659027"/>
            <a:ext cx="1334152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578812" y="6334897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166714" y="6150231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Senke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782595" y="2767914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Minimale Kosten mit Kapazitätsbeschränkung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4660900" y="2609850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6027420" y="2537460"/>
            <a:ext cx="282765" cy="1812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379627" y="2499360"/>
            <a:ext cx="1369610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435130" y="4377793"/>
            <a:ext cx="353634" cy="185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066945" y="4517183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097780" y="2301704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42637" y="135741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03116" y="134078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3278176" y="1575149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3278176" y="1558141"/>
            <a:ext cx="1078509" cy="67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ewitterblitz 57"/>
          <p:cNvSpPr/>
          <p:nvPr/>
        </p:nvSpPr>
        <p:spPr>
          <a:xfrm rot="368010">
            <a:off x="2851212" y="1955971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31" grpId="0"/>
      <p:bldP spid="49" grpId="0" animBg="1"/>
      <p:bldP spid="50" grpId="0" animBg="1"/>
      <p:bldP spid="51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36" y="2366962"/>
            <a:ext cx="3762375" cy="21240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224402" y="38157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62833" y="359533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564336" y="3050878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52238" y="2866212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Senke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598921" y="1291841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Minimale Kosten ohne Kapazitätsbeschränkung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 rot="19988422">
            <a:off x="4182913" y="3411210"/>
            <a:ext cx="1020202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673981" y="4156863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53553" y="2895140"/>
            <a:ext cx="714908" cy="60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ewitterblitz 19"/>
          <p:cNvSpPr/>
          <p:nvPr/>
        </p:nvSpPr>
        <p:spPr>
          <a:xfrm rot="962404">
            <a:off x="3256811" y="2448589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&quot;Nein&quot;-Symbol 26"/>
          <p:cNvSpPr/>
          <p:nvPr/>
        </p:nvSpPr>
        <p:spPr>
          <a:xfrm>
            <a:off x="2224402" y="4723771"/>
            <a:ext cx="449579" cy="45308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=""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3636451" y="4629675"/>
            <a:ext cx="4269210" cy="1778033"/>
            <a:chOff x="2192238" y="1846394"/>
            <a:chExt cx="7807523" cy="3165212"/>
          </a:xfrm>
        </p:grpSpPr>
        <p:sp>
          <p:nvSpPr>
            <p:cNvPr id="29" name="Dreieck 22">
              <a:extLst>
                <a:ext uri="{FF2B5EF4-FFF2-40B4-BE49-F238E27FC236}">
                  <a16:creationId xmlns=""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>
              <a:extLst>
                <a:ext uri="{FF2B5EF4-FFF2-40B4-BE49-F238E27FC236}">
                  <a16:creationId xmlns=""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31" name="Dreieck 23">
              <a:extLst>
                <a:ext uri="{FF2B5EF4-FFF2-40B4-BE49-F238E27FC236}">
                  <a16:creationId xmlns=""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Dreieck 24">
              <a:extLst>
                <a:ext uri="{FF2B5EF4-FFF2-40B4-BE49-F238E27FC236}">
                  <a16:creationId xmlns=""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Dreieck 25">
              <a:extLst>
                <a:ext uri="{FF2B5EF4-FFF2-40B4-BE49-F238E27FC236}">
                  <a16:creationId xmlns=""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Dreieck 26">
              <a:extLst>
                <a:ext uri="{FF2B5EF4-FFF2-40B4-BE49-F238E27FC236}">
                  <a16:creationId xmlns=""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reieck 27">
              <a:extLst>
                <a:ext uri="{FF2B5EF4-FFF2-40B4-BE49-F238E27FC236}">
                  <a16:creationId xmlns=""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Dreieck 28">
              <a:extLst>
                <a:ext uri="{FF2B5EF4-FFF2-40B4-BE49-F238E27FC236}">
                  <a16:creationId xmlns=""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Dreieck 29">
              <a:extLst>
                <a:ext uri="{FF2B5EF4-FFF2-40B4-BE49-F238E27FC236}">
                  <a16:creationId xmlns=""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  <p:bldP spid="20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Ist ein Problem mit realem Bezug</a:t>
            </a:r>
          </a:p>
          <a:p>
            <a:pPr>
              <a:buFontTx/>
              <a:buChar char="-"/>
            </a:pPr>
            <a:r>
              <a:rPr lang="de-DE" dirty="0" smtClean="0"/>
              <a:t>Ein echtes Alltagsproblem</a:t>
            </a:r>
          </a:p>
          <a:p>
            <a:pPr>
              <a:buFontTx/>
              <a:buChar char="-"/>
            </a:pPr>
            <a:r>
              <a:rPr lang="de-DE" dirty="0" smtClean="0"/>
              <a:t>Wird herangezogen um andere Probleme zu lösen </a:t>
            </a:r>
          </a:p>
          <a:p>
            <a:pPr>
              <a:buFontTx/>
              <a:buChar char="-"/>
            </a:pPr>
            <a:r>
              <a:rPr lang="de-DE" dirty="0" smtClean="0"/>
              <a:t>Verbindet viele interessante Teilgebiete der Mathematik (Lineare Algebra, Operation Research, ..)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Zeit für Fragen</a:t>
            </a:r>
            <a:r>
              <a:rPr lang="en-US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37" y="1762897"/>
            <a:ext cx="2919458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 dirty="0"/>
          </a:p>
          <a:p>
            <a:r>
              <a:rPr lang="de-DE" sz="1400" dirty="0">
                <a:hlinkClick r:id="rId6"/>
              </a:rPr>
              <a:t>https://</a:t>
            </a:r>
            <a:r>
              <a:rPr lang="de-DE" sz="1400" dirty="0" smtClean="0">
                <a:hlinkClick r:id="rId6"/>
              </a:rPr>
              <a:t>www.youtube.com/watch?v=wJyWDCOPGpA</a:t>
            </a:r>
            <a:endParaRPr lang="de-DE" sz="1400" dirty="0"/>
          </a:p>
          <a:p>
            <a:r>
              <a:rPr lang="de-DE" sz="1400" dirty="0">
                <a:hlinkClick r:id="rId7"/>
              </a:rPr>
              <a:t>http://</a:t>
            </a:r>
            <a:r>
              <a:rPr lang="de-DE" sz="1400" dirty="0" smtClean="0">
                <a:hlinkClick r:id="rId7"/>
              </a:rPr>
              <a:t>www.informatikseite.de/algorithmen/node18.php</a:t>
            </a:r>
            <a:endParaRPr lang="de-DE" sz="1400" dirty="0" smtClean="0"/>
          </a:p>
          <a:p>
            <a:r>
              <a:rPr lang="de-DE" sz="1400" dirty="0">
                <a:hlinkClick r:id="rId8"/>
              </a:rPr>
              <a:t>http://</a:t>
            </a:r>
            <a:r>
              <a:rPr lang="de-DE" sz="1400" dirty="0" smtClean="0">
                <a:hlinkClick r:id="rId8"/>
              </a:rPr>
              <a:t>www.mi.fu-berlin.de/wiki/pub/Main/GunnarKlauP1winter0708/discMath_klau_maxflow.pdf</a:t>
            </a:r>
            <a:endParaRPr lang="de-DE" sz="1400" dirty="0" smtClean="0"/>
          </a:p>
          <a:p>
            <a:endParaRPr lang="de-DE" sz="1400" dirty="0" smtClean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=""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=""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=""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=""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=""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=""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=""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=""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=""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=""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=""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=""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Breitbild</PresentationFormat>
  <Paragraphs>180</Paragraphs>
  <Slides>34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Minimalekosten ohne Kapazitätsbegrenzung</vt:lpstr>
      <vt:lpstr>PowerPoint-Präsentation</vt:lpstr>
      <vt:lpstr>Transportkostenproblem</vt:lpstr>
      <vt:lpstr> </vt:lpstr>
      <vt:lpstr>Gliederung </vt:lpstr>
      <vt:lpstr>Einführung in den Code</vt:lpstr>
      <vt:lpstr>Inzidenzmatrix</vt:lpstr>
      <vt:lpstr>Was brauchen wir?</vt:lpstr>
      <vt:lpstr>Der Code</vt:lpstr>
      <vt:lpstr>Gliederung </vt:lpstr>
      <vt:lpstr>PowerPoint-Präsentation</vt:lpstr>
      <vt:lpstr> </vt:lpstr>
      <vt:lpstr>PowerPoint-Präsentation</vt:lpstr>
      <vt:lpstr>Fazit </vt:lpstr>
      <vt:lpstr>Zeit für Fragen 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Der Alex</cp:lastModifiedBy>
  <cp:revision>104</cp:revision>
  <dcterms:created xsi:type="dcterms:W3CDTF">2018-12-03T17:41:34Z</dcterms:created>
  <dcterms:modified xsi:type="dcterms:W3CDTF">2019-07-02T17:52:03Z</dcterms:modified>
</cp:coreProperties>
</file>