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6" r:id="rId4"/>
    <p:sldId id="302" r:id="rId5"/>
    <p:sldId id="284" r:id="rId6"/>
    <p:sldId id="289" r:id="rId7"/>
    <p:sldId id="268" r:id="rId8"/>
    <p:sldId id="282" r:id="rId9"/>
    <p:sldId id="283" r:id="rId10"/>
    <p:sldId id="288" r:id="rId11"/>
    <p:sldId id="265" r:id="rId12"/>
    <p:sldId id="280" r:id="rId13"/>
    <p:sldId id="266" r:id="rId14"/>
    <p:sldId id="303" r:id="rId15"/>
    <p:sldId id="285" r:id="rId16"/>
    <p:sldId id="297" r:id="rId17"/>
    <p:sldId id="299" r:id="rId18"/>
    <p:sldId id="298" r:id="rId19"/>
    <p:sldId id="301" r:id="rId20"/>
    <p:sldId id="295" r:id="rId21"/>
    <p:sldId id="296" r:id="rId22"/>
    <p:sldId id="290" r:id="rId23"/>
    <p:sldId id="291" r:id="rId24"/>
    <p:sldId id="304" r:id="rId25"/>
    <p:sldId id="292" r:id="rId26"/>
    <p:sldId id="293" r:id="rId27"/>
    <p:sldId id="281" r:id="rId28"/>
    <p:sldId id="277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76886"/>
  </p:normalViewPr>
  <p:slideViewPr>
    <p:cSldViewPr snapToGrid="0" snapToObjects="1">
      <p:cViewPr varScale="1">
        <p:scale>
          <a:sx n="115" d="100"/>
          <a:sy n="115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8C50-FEAC-7943-AC95-31EF70A9DB5F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7A27-16C0-714D-83C5-54B46B511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381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74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04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70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0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15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328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97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2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76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52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864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04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329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875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79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6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67A27-16C0-714D-83C5-54B46B511F5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2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6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1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5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/>
              <a:t>Komm:</a:t>
            </a:r>
          </a:p>
          <a:p>
            <a:r>
              <a:rPr lang="de-DE" u="none" dirty="0"/>
              <a:t>Knoten = Telefone, Modems, Server, etc.; Kanten = Datenleitung</a:t>
            </a:r>
          </a:p>
          <a:p>
            <a:r>
              <a:rPr lang="de-DE" u="sng" dirty="0"/>
              <a:t>Gantt: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Knoten = Abschnitte des Projektes; Kanten = Abhängigkeiten zw. Abschnitte</a:t>
            </a:r>
          </a:p>
          <a:p>
            <a:endParaRPr lang="de-DE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3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9E139-B9C1-1343-8D77-54875F0E3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0DC60B-5925-7245-9AD4-70DD2088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71E95-2AB9-EB43-8B4E-ECA6DA6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DF94A-7043-F94B-A957-905DCDFD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A861AE-5302-CD4F-9C7C-2BFEE23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7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0E303-0843-9E43-B4FE-B741D51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89E2A2-C12F-4044-8208-9AC0B7DA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1E15B6-E46A-6E41-87EF-FB1CB3BE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5FA6FB-9899-E140-BC17-76C68356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50015-ADC1-E74B-8051-43AB5C8B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9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5514F9-5F1A-1849-BD9D-42DE2B7A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F2A873-5EA8-CB4C-AE0C-2BA2237C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35C86-7F7F-7D4A-9E5E-691310F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95B2B-E913-4740-9EBA-30653E27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17D15-5200-3A4B-932D-A97B1028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5D12F-79BE-CD41-9F97-DD37C17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57224-0D0D-7746-BCBD-E4F8208E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E4D52-5024-2A4E-8037-AED189B9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97E99-FDA3-BF4B-86A3-95486763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AA7CD-B421-C740-8D36-D478D76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61298-7A62-2F4C-B6A3-0A8BB714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880BAB-4A8A-F247-B79A-5FB85578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CF969-A856-B443-84E7-5170F048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70CB1-A61B-984D-BC84-AC4F045B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CD375-628F-DA42-A831-7F718D0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2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4E4B0-260E-644D-B091-8D4ECF7C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D23B07-CED5-CA4E-87AD-D2D5FACA2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933EF0-6705-964F-A423-C4CD1C51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7FD09-99BE-0B4F-877F-711C216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A4E2E0-2F8B-664C-A019-87A33C67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C35ABB-E1A2-344E-A2AE-FB7DB3DB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91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92756-B025-954F-BB8C-31EAF4F4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B8FA7-E40E-E04D-8E82-8D25D0FE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B891E8-89E7-8D44-827F-D9B3C359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A992B5-BEA7-864F-B9A3-B0D6EC89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24F96-7021-F04D-BE0C-70D6C357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8C1B9C-6184-CB4E-998F-A480AA5D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C2775A-AE5F-FB42-B461-4A3C8591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7E469E-F8E9-864F-8754-123A6C0A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5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83529-C5C5-D144-9F6A-C5D11E43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D3C6F4-02B6-A540-A96A-C806AF1D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864B59-4F52-AC41-9BF9-9DF815F6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CB689E-DE78-C74D-AB5B-8D48ABB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291DB-90BD-9241-99D8-1F512457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7EC7FC-159A-C44F-876B-3776F19A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B2D74F-318D-EE4A-9108-D8BB5459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03ED0-8A44-D44C-8A18-A34E562A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32178-D92F-7848-9D38-3F69B5D6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6AA2F8-50ED-3647-AEA1-E3455913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5543C1-9669-C64B-9EBE-5E94B1E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557C59-F283-944A-816A-C03DD83F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79C710-E331-EE4C-93AE-08FB896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ECE74-C933-E44E-95B1-F16000E1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FEF7E5-F3DF-5141-83FE-98C75B21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B8AA1C-0014-1E4C-94BD-C3241426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2F7FF-A4AE-0749-83D0-9E86949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B4690-838E-E14E-B13F-D7C19E60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8D8463-A954-6748-9879-ADC8AF0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BBD851-5D2A-0241-81EC-77B06DAD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28E1A-8C3C-824D-A69D-B77AD200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36C74-AEF6-324A-939D-781EA85E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454ED0-5B84-894F-BB54-EE635A5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76BFAA-BED4-FD44-A7A3-E7419BE0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9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age.mi.fu-berlin.de/alt/vorlesungen/sem0809/folien-polcwiartek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-m9.ma.tum.de/Allgemeines/GraphAlgorithmen" TargetMode="External"/><Relationship Id="rId4" Type="http://schemas.openxmlformats.org/officeDocument/2006/relationships/hyperlink" Target="https://www.net.in.tum.de/fileadmin/TUM/NET/NET-2012-04-1/NET-2012-04-1_05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2C9346-6092-1E41-B6A4-C53308C7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7" y="965199"/>
            <a:ext cx="7086881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Netzwerkflussproblem</a:t>
            </a:r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66278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250436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Aufgabenstellung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B215CFD4-A22E-BE4F-9AB9-4E33929D0E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7223462"/>
                  </p:ext>
                </p:extLst>
              </p:nvPr>
            </p:nvGraphicFramePr>
            <p:xfrm>
              <a:off x="6096000" y="2149955"/>
              <a:ext cx="4547713" cy="2558089"/>
            </p:xfrm>
            <a:graphic>
              <a:graphicData uri="http://schemas.microsoft.com/office/powerpoint/2016/slidezoom">
                <pslz:sldZm>
                  <pslz:sldZmObj sldId="280" cId="3341833323">
                    <pslz:zmPr id="{0A281CB1-4FB9-AB4A-AC90-C09EBC61CB7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47713" cy="2558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215CFD4-A22E-BE4F-9AB9-4E33929D0E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2149955"/>
                <a:ext cx="4547713" cy="25580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00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A8E3E2A-3140-AC49-8635-006BC438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93" y="1153885"/>
            <a:ext cx="10159213" cy="43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3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Ziel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2 Ziele:</a:t>
            </a:r>
          </a:p>
          <a:p>
            <a:r>
              <a:rPr lang="de-DE" sz="2400" dirty="0"/>
              <a:t>Die transportierte Menge soll maximiert werden</a:t>
            </a:r>
          </a:p>
          <a:p>
            <a:r>
              <a:rPr lang="de-DE" sz="2400" dirty="0"/>
              <a:t>Eine bestimmte Menge zu minimalen Transportkosten</a:t>
            </a:r>
          </a:p>
        </p:txBody>
      </p:sp>
    </p:spTree>
    <p:extLst>
      <p:ext uri="{BB962C8B-B14F-4D97-AF65-F5344CB8AC3E}">
        <p14:creationId xmlns:p14="http://schemas.microsoft.com/office/powerpoint/2010/main" val="396364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sz="24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208929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Herangehens-weise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Maximaler Fluss </a:t>
            </a:r>
          </a:p>
          <a:p>
            <a:r>
              <a:rPr lang="de-DE" dirty="0"/>
              <a:t>Transportkosten Problem</a:t>
            </a:r>
          </a:p>
        </p:txBody>
      </p:sp>
    </p:spTree>
    <p:extLst>
      <p:ext uri="{BB962C8B-B14F-4D97-AF65-F5344CB8AC3E}">
        <p14:creationId xmlns:p14="http://schemas.microsoft.com/office/powerpoint/2010/main" val="428946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mit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9ECDFD-2E29-4183-B4C5-57C14F62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434918"/>
            <a:ext cx="9334500" cy="39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7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4ABC61-F649-4941-9A69-5363F27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" y="681037"/>
            <a:ext cx="1089623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77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ohne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E66A13-0C75-4FD9-A123-2756CAAD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27" y="1471612"/>
            <a:ext cx="9105346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3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6B219C-4061-4FC7-A31B-36668894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35" y="1073496"/>
            <a:ext cx="8890105" cy="39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278949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Transportkostenproblem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56E846B-B403-4984-98B4-4C01CA73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37" y="1496570"/>
            <a:ext cx="9725025" cy="47910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26447F2-DF28-4EAF-B8D1-EFC7A98F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87" y="1095516"/>
            <a:ext cx="10201275" cy="49720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B99CD9C-1E94-4D53-99E7-DF6B67865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59" y="969827"/>
            <a:ext cx="10353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b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9583D-5C73-4A70-A2FE-E33805DE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9675"/>
            <a:ext cx="1082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8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238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49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682947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Endergebnis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Swap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Sagemath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032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Fazit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826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56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Quellen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C28895E4-2A18-3F46-B985-F6164DBE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>
            <a:normAutofit/>
          </a:bodyPr>
          <a:lstStyle/>
          <a:p>
            <a:r>
              <a:rPr lang="de-DE" sz="1400" dirty="0">
                <a:hlinkClick r:id="rId3"/>
              </a:rPr>
              <a:t>http://page.mi.fu-berlin.de/alt/vorlesungen/sem0809/folien-polcwiartek.pdf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https://www.net.in.tum.de/fileadmin/TUM/NET/NET-2012-04-1/NET-2012-04-1_05.pdf</a:t>
            </a:r>
            <a:endParaRPr lang="de-DE" sz="1400" dirty="0"/>
          </a:p>
          <a:p>
            <a:r>
              <a:rPr lang="de-DE" sz="1400" dirty="0">
                <a:hlinkClick r:id="rId5"/>
              </a:rPr>
              <a:t>https://www-m9.ma.tum.de/Allgemeines/GraphAlgorithmen</a:t>
            </a:r>
            <a:endParaRPr lang="de-DE" sz="1400"/>
          </a:p>
          <a:p>
            <a:endParaRPr lang="de-DE" sz="1400" dirty="0"/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339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CF408F-A9A7-BB42-8132-EB1552B4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accent1"/>
                </a:solidFill>
              </a:rPr>
              <a:t>Vielen</a:t>
            </a:r>
            <a:r>
              <a:rPr lang="en-US" sz="6000" dirty="0">
                <a:solidFill>
                  <a:schemeClr val="accent1"/>
                </a:solidFill>
              </a:rPr>
              <a:t> Dank </a:t>
            </a:r>
            <a:r>
              <a:rPr lang="en-US" sz="6000" dirty="0" err="1">
                <a:solidFill>
                  <a:schemeClr val="accent1"/>
                </a:solidFill>
              </a:rPr>
              <a:t>für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eure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Aufmerksamkeit</a:t>
            </a:r>
            <a:r>
              <a:rPr lang="en-US" sz="6000" dirty="0">
                <a:solidFill>
                  <a:schemeClr val="accent1"/>
                </a:solidFill>
              </a:rPr>
              <a:t>!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0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Einführung in das Thema</a:t>
            </a:r>
          </a:p>
          <a:p>
            <a:r>
              <a:rPr lang="de-DE" sz="2400" dirty="0"/>
              <a:t>Theoretische Grundlagen</a:t>
            </a:r>
            <a:endParaRPr lang="de-DE" sz="2000" dirty="0"/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375876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21205B6-3884-4AD1-996C-39D66F295553}"/>
              </a:ext>
            </a:extLst>
          </p:cNvPr>
          <p:cNvSpPr/>
          <p:nvPr/>
        </p:nvSpPr>
        <p:spPr>
          <a:xfrm>
            <a:off x="321564" y="273741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78A5C2-A8AA-4358-9003-B99120CD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970" y="272970"/>
            <a:ext cx="6264990" cy="62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2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Einführung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248184"/>
                  </p:ext>
                </p:extLst>
              </p:nvPr>
            </p:nvGraphicFramePr>
            <p:xfrm>
              <a:off x="5897218" y="2005221"/>
              <a:ext cx="5062323" cy="2847557"/>
            </p:xfrm>
            <a:graphic>
              <a:graphicData uri="http://schemas.microsoft.com/office/powerpoint/2016/slidezoom">
                <pslz:sldZm>
                  <pslz:sldZmObj sldId="289" cId="1015469361">
                    <pslz:zmPr id="{00DBFADC-3856-604B-8781-B62748CDB1B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2323" cy="28475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7218" y="2005221"/>
                <a:ext cx="5062323" cy="28475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73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2318D91-F3FB-1D4F-8CA1-574E5C5A021C}"/>
              </a:ext>
            </a:extLst>
          </p:cNvPr>
          <p:cNvSpPr txBox="1"/>
          <p:nvPr/>
        </p:nvSpPr>
        <p:spPr>
          <a:xfrm>
            <a:off x="4704846" y="5638773"/>
            <a:ext cx="227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Kapazität,</a:t>
            </a:r>
            <a:r>
              <a:rPr lang="de-DE" sz="2400" dirty="0" err="1">
                <a:solidFill>
                  <a:srgbClr val="FF0000"/>
                </a:solidFill>
              </a:rPr>
              <a:t>Kosten</a:t>
            </a:r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ACE5D07-54C6-4407-8C9E-551B7113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4" y="757562"/>
            <a:ext cx="11190212" cy="47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6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9" y="963877"/>
            <a:ext cx="3683203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Grundlagen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</a:t>
            </a:r>
            <a:r>
              <a:rPr lang="en-US" dirty="0" err="1">
                <a:solidFill>
                  <a:schemeClr val="accent1"/>
                </a:solidFill>
              </a:rPr>
              <a:t>Netzwerkfluss</a:t>
            </a:r>
            <a:r>
              <a:rPr lang="en-US" dirty="0">
                <a:solidFill>
                  <a:schemeClr val="accent1"/>
                </a:solidFill>
              </a:rPr>
              <a:t>-problem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 Netzwerk ist ein endlich gerichteter Graph </a:t>
            </a:r>
            <a:br>
              <a:rPr lang="de-DE" sz="2400" dirty="0"/>
            </a:br>
            <a:r>
              <a:rPr lang="de-DE" sz="2400" dirty="0"/>
              <a:t>ohne Mehrfachkanten</a:t>
            </a:r>
          </a:p>
          <a:p>
            <a:r>
              <a:rPr lang="de-DE" sz="2400" dirty="0"/>
              <a:t>Spiegelt Transportweg wieder</a:t>
            </a:r>
          </a:p>
          <a:p>
            <a:r>
              <a:rPr lang="de-DE" sz="2400" dirty="0"/>
              <a:t>Von Startpunkt </a:t>
            </a:r>
            <a:r>
              <a:rPr lang="de-DE" sz="2400" dirty="0" err="1"/>
              <a:t>q</a:t>
            </a:r>
            <a:r>
              <a:rPr lang="de-DE" sz="2400" dirty="0"/>
              <a:t> zu Endpunkt s</a:t>
            </a:r>
          </a:p>
          <a:p>
            <a:r>
              <a:rPr lang="de-DE" sz="2400" dirty="0"/>
              <a:t>Knoten = Zwischenstationen</a:t>
            </a:r>
          </a:p>
          <a:p>
            <a:r>
              <a:rPr lang="de-DE" sz="2400" dirty="0"/>
              <a:t>Kanten = direkten Verbindungen</a:t>
            </a:r>
          </a:p>
          <a:p>
            <a:r>
              <a:rPr lang="de-DE" sz="2400" dirty="0"/>
              <a:t>Kapazitätsfunktion</a:t>
            </a:r>
          </a:p>
          <a:p>
            <a:r>
              <a:rPr lang="de-DE" sz="2400" dirty="0"/>
              <a:t>Kostenfunktion</a:t>
            </a:r>
          </a:p>
        </p:txBody>
      </p:sp>
    </p:spTree>
    <p:extLst>
      <p:ext uri="{BB962C8B-B14F-4D97-AF65-F5344CB8AC3E}">
        <p14:creationId xmlns:p14="http://schemas.microsoft.com/office/powerpoint/2010/main" val="12886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9" y="783771"/>
            <a:ext cx="3968268" cy="51103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000" u="sng" dirty="0"/>
              <a:t>Netzwerk</a:t>
            </a:r>
          </a:p>
          <a:p>
            <a:pPr marL="0" indent="0">
              <a:buNone/>
            </a:pPr>
            <a:r>
              <a:rPr lang="de-DE" sz="2000" dirty="0"/>
              <a:t>N = (G, c, </a:t>
            </a:r>
            <a:r>
              <a:rPr lang="de-DE" sz="2000" dirty="0" err="1"/>
              <a:t>k</a:t>
            </a:r>
            <a:r>
              <a:rPr lang="de-DE" sz="2000" dirty="0"/>
              <a:t>, </a:t>
            </a:r>
            <a:r>
              <a:rPr lang="de-DE" sz="2000" dirty="0" err="1"/>
              <a:t>q</a:t>
            </a:r>
            <a:r>
              <a:rPr lang="de-DE" sz="2000" dirty="0"/>
              <a:t>, s)</a:t>
            </a:r>
          </a:p>
          <a:p>
            <a:pPr marL="0" indent="0">
              <a:buNone/>
            </a:pPr>
            <a:r>
              <a:rPr lang="de-DE" sz="2000" u="sng" dirty="0"/>
              <a:t>Graph</a:t>
            </a:r>
          </a:p>
          <a:p>
            <a:pPr marL="0" indent="0">
              <a:buNone/>
            </a:pPr>
            <a:r>
              <a:rPr lang="de-DE" sz="2000" dirty="0"/>
              <a:t>G = (V,E)</a:t>
            </a:r>
          </a:p>
          <a:p>
            <a:pPr marL="0" indent="0">
              <a:buNone/>
            </a:pPr>
            <a:r>
              <a:rPr lang="de-DE" sz="2000" u="sng" dirty="0"/>
              <a:t>Knoten</a:t>
            </a:r>
          </a:p>
          <a:p>
            <a:pPr marL="0" indent="0">
              <a:buNone/>
            </a:pPr>
            <a:r>
              <a:rPr lang="de-DE" sz="2000" dirty="0"/>
              <a:t>v ∈ V(G), wobei </a:t>
            </a:r>
            <a:r>
              <a:rPr lang="de-DE" sz="2000" dirty="0" err="1"/>
              <a:t>q,s</a:t>
            </a:r>
            <a:r>
              <a:rPr lang="de-DE" sz="2000" dirty="0"/>
              <a:t> ∈ V</a:t>
            </a:r>
          </a:p>
          <a:p>
            <a:pPr marL="0" indent="0">
              <a:buNone/>
            </a:pPr>
            <a:r>
              <a:rPr lang="de-DE" sz="2000" u="sng" dirty="0"/>
              <a:t>Kanten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∈ E(G)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= (</a:t>
            </a:r>
            <a:r>
              <a:rPr lang="de-DE" sz="2000" dirty="0" err="1"/>
              <a:t>v,w</a:t>
            </a:r>
            <a:r>
              <a:rPr lang="de-DE" sz="2000" dirty="0"/>
              <a:t>), wobei </a:t>
            </a:r>
            <a:r>
              <a:rPr lang="de-DE" sz="2000" dirty="0" err="1"/>
              <a:t>v,w</a:t>
            </a:r>
            <a:r>
              <a:rPr lang="de-DE" sz="2000" dirty="0"/>
              <a:t> ∈ V(G)</a:t>
            </a:r>
          </a:p>
          <a:p>
            <a:pPr marL="0" indent="0">
              <a:buNone/>
            </a:pPr>
            <a:r>
              <a:rPr lang="de-DE" sz="2000" u="sng" dirty="0"/>
              <a:t>Kapazität</a:t>
            </a:r>
          </a:p>
          <a:p>
            <a:pPr marL="0" indent="0">
              <a:buNone/>
            </a:pPr>
            <a:r>
              <a:rPr lang="de-DE" sz="2000" dirty="0"/>
              <a:t>c(</a:t>
            </a:r>
            <a:r>
              <a:rPr lang="de-DE" sz="2000" dirty="0" err="1"/>
              <a:t>e</a:t>
            </a:r>
            <a:r>
              <a:rPr lang="de-DE" sz="2000" dirty="0"/>
              <a:t>) &gt; 0</a:t>
            </a:r>
          </a:p>
          <a:p>
            <a:pPr marL="0" indent="0">
              <a:buNone/>
            </a:pPr>
            <a:r>
              <a:rPr lang="de-DE" sz="2000" u="sng" dirty="0"/>
              <a:t>Kosten</a:t>
            </a:r>
          </a:p>
          <a:p>
            <a:pPr marL="0" indent="0">
              <a:buNone/>
            </a:pPr>
            <a:r>
              <a:rPr lang="de-DE" sz="2000" dirty="0" err="1"/>
              <a:t>k</a:t>
            </a:r>
            <a:r>
              <a:rPr lang="de-DE" sz="2000" dirty="0"/>
              <a:t>(</a:t>
            </a:r>
            <a:r>
              <a:rPr lang="de-DE" sz="2000" dirty="0" err="1"/>
              <a:t>e</a:t>
            </a:r>
            <a:r>
              <a:rPr lang="de-DE" sz="2000" dirty="0"/>
              <a:t>) &gt;= 0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ECC846-FE00-5642-8853-EEE6E8A01659}"/>
              </a:ext>
            </a:extLst>
          </p:cNvPr>
          <p:cNvGrpSpPr/>
          <p:nvPr/>
        </p:nvGrpSpPr>
        <p:grpSpPr>
          <a:xfrm>
            <a:off x="4974771" y="2057400"/>
            <a:ext cx="6691950" cy="2767060"/>
            <a:chOff x="2192238" y="1846394"/>
            <a:chExt cx="7807523" cy="3165212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23" name="Dreieck 22">
              <a:extLst>
                <a:ext uri="{FF2B5EF4-FFF2-40B4-BE49-F238E27FC236}">
                  <a16:creationId xmlns:a16="http://schemas.microsoft.com/office/drawing/2014/main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Dreieck 23">
              <a:extLst>
                <a:ext uri="{FF2B5EF4-FFF2-40B4-BE49-F238E27FC236}">
                  <a16:creationId xmlns:a16="http://schemas.microsoft.com/office/drawing/2014/main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Dreieck 24">
              <a:extLst>
                <a:ext uri="{FF2B5EF4-FFF2-40B4-BE49-F238E27FC236}">
                  <a16:creationId xmlns:a16="http://schemas.microsoft.com/office/drawing/2014/main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Dreieck 25">
              <a:extLst>
                <a:ext uri="{FF2B5EF4-FFF2-40B4-BE49-F238E27FC236}">
                  <a16:creationId xmlns:a16="http://schemas.microsoft.com/office/drawing/2014/main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Dreieck 26">
              <a:extLst>
                <a:ext uri="{FF2B5EF4-FFF2-40B4-BE49-F238E27FC236}">
                  <a16:creationId xmlns:a16="http://schemas.microsoft.com/office/drawing/2014/main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Dreieck 27">
              <a:extLst>
                <a:ext uri="{FF2B5EF4-FFF2-40B4-BE49-F238E27FC236}">
                  <a16:creationId xmlns:a16="http://schemas.microsoft.com/office/drawing/2014/main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Dreieck 28">
              <a:extLst>
                <a:ext uri="{FF2B5EF4-FFF2-40B4-BE49-F238E27FC236}">
                  <a16:creationId xmlns:a16="http://schemas.microsoft.com/office/drawing/2014/main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Dreieck 29">
              <a:extLst>
                <a:ext uri="{FF2B5EF4-FFF2-40B4-BE49-F238E27FC236}">
                  <a16:creationId xmlns:a16="http://schemas.microsoft.com/office/drawing/2014/main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2701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09" y="3080657"/>
            <a:ext cx="3657643" cy="73896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Anwendungen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4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Beispiele:</a:t>
            </a:r>
          </a:p>
          <a:p>
            <a:r>
              <a:rPr lang="de-DE" sz="2400" dirty="0"/>
              <a:t>Routenplanung</a:t>
            </a:r>
          </a:p>
          <a:p>
            <a:r>
              <a:rPr lang="de-DE" sz="2400" dirty="0"/>
              <a:t>Kommunikationsnetzwerke</a:t>
            </a:r>
            <a:endParaRPr lang="de-DE" sz="2000" dirty="0"/>
          </a:p>
          <a:p>
            <a:r>
              <a:rPr lang="de-DE" sz="2400" dirty="0"/>
              <a:t>Gantt-Diagramme zur Ablaufplanung</a:t>
            </a:r>
          </a:p>
        </p:txBody>
      </p:sp>
    </p:spTree>
    <p:extLst>
      <p:ext uri="{BB962C8B-B14F-4D97-AF65-F5344CB8AC3E}">
        <p14:creationId xmlns:p14="http://schemas.microsoft.com/office/powerpoint/2010/main" val="299347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Macintosh PowerPoint</Application>
  <PresentationFormat>Breitbild</PresentationFormat>
  <Paragraphs>131</Paragraphs>
  <Slides>28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</vt:lpstr>
      <vt:lpstr>Netzwerkflussproblem</vt:lpstr>
      <vt:lpstr>Gliederung </vt:lpstr>
      <vt:lpstr>Gliederung </vt:lpstr>
      <vt:lpstr>PowerPoint-Präsentation</vt:lpstr>
      <vt:lpstr>Einführung </vt:lpstr>
      <vt:lpstr>PowerPoint-Präsentation</vt:lpstr>
      <vt:lpstr>Grundlagen - Netzwerkfluss-problem</vt:lpstr>
      <vt:lpstr>PowerPoint-Präsentation</vt:lpstr>
      <vt:lpstr>Anwendungen</vt:lpstr>
      <vt:lpstr>Gliederung </vt:lpstr>
      <vt:lpstr>Aufgabenstellung</vt:lpstr>
      <vt:lpstr>PowerPoint-Präsentation</vt:lpstr>
      <vt:lpstr>Ziel</vt:lpstr>
      <vt:lpstr>Gliederung </vt:lpstr>
      <vt:lpstr>Herangehens-weise</vt:lpstr>
      <vt:lpstr>Minimalekosten mit Kapazitätsbegrenzung</vt:lpstr>
      <vt:lpstr>PowerPoint-Präsentation</vt:lpstr>
      <vt:lpstr>Minimalekosten ohne Kapazitätsbegrenzung</vt:lpstr>
      <vt:lpstr>PowerPoint-Präsentation</vt:lpstr>
      <vt:lpstr>Transportkostenproblem</vt:lpstr>
      <vt:lpstr> </vt:lpstr>
      <vt:lpstr>Einführung in den Code</vt:lpstr>
      <vt:lpstr>Einführung in den Code</vt:lpstr>
      <vt:lpstr>Gliederung </vt:lpstr>
      <vt:lpstr>Endergebnis</vt:lpstr>
      <vt:lpstr>Fazit</vt:lpstr>
      <vt:lpstr>Quellen</vt:lpstr>
      <vt:lpstr>Vielen Dank für eure Aufmerksamkeit!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</dc:title>
  <dc:creator>taglauer</dc:creator>
  <cp:lastModifiedBy>taglauer</cp:lastModifiedBy>
  <cp:revision>38</cp:revision>
  <dcterms:created xsi:type="dcterms:W3CDTF">2018-12-03T17:41:34Z</dcterms:created>
  <dcterms:modified xsi:type="dcterms:W3CDTF">2019-07-01T17:53:12Z</dcterms:modified>
</cp:coreProperties>
</file>