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5"/>
  </p:notesMasterIdLst>
  <p:sldIdLst>
    <p:sldId id="256" r:id="rId2"/>
    <p:sldId id="257" r:id="rId3"/>
    <p:sldId id="286" r:id="rId4"/>
    <p:sldId id="302" r:id="rId5"/>
    <p:sldId id="284" r:id="rId6"/>
    <p:sldId id="289" r:id="rId7"/>
    <p:sldId id="268" r:id="rId8"/>
    <p:sldId id="282" r:id="rId9"/>
    <p:sldId id="283" r:id="rId10"/>
    <p:sldId id="288" r:id="rId11"/>
    <p:sldId id="265" r:id="rId12"/>
    <p:sldId id="280" r:id="rId13"/>
    <p:sldId id="266" r:id="rId14"/>
    <p:sldId id="303" r:id="rId15"/>
    <p:sldId id="285" r:id="rId16"/>
    <p:sldId id="297" r:id="rId17"/>
    <p:sldId id="299" r:id="rId18"/>
    <p:sldId id="298" r:id="rId19"/>
    <p:sldId id="301" r:id="rId20"/>
    <p:sldId id="295" r:id="rId21"/>
    <p:sldId id="296" r:id="rId22"/>
    <p:sldId id="305" r:id="rId23"/>
    <p:sldId id="291" r:id="rId24"/>
    <p:sldId id="309" r:id="rId25"/>
    <p:sldId id="315" r:id="rId26"/>
    <p:sldId id="311" r:id="rId27"/>
    <p:sldId id="314" r:id="rId28"/>
    <p:sldId id="308" r:id="rId29"/>
    <p:sldId id="293" r:id="rId30"/>
    <p:sldId id="312" r:id="rId31"/>
    <p:sldId id="313" r:id="rId32"/>
    <p:sldId id="281" r:id="rId33"/>
    <p:sldId id="277" r:id="rId3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7" autoAdjust="0"/>
    <p:restoredTop sz="76886"/>
  </p:normalViewPr>
  <p:slideViewPr>
    <p:cSldViewPr snapToGrid="0" snapToObjects="1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658C50-FEAC-7943-AC95-31EF70A9DB5F}" type="datetimeFigureOut">
              <a:rPr lang="de-DE" smtClean="0"/>
              <a:t>02.07.2019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267A27-16C0-714D-83C5-54B46B511F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1866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67A27-16C0-714D-83C5-54B46B511F52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62450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67A27-16C0-714D-83C5-54B46B511F52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73815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67A27-16C0-714D-83C5-54B46B511F52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88747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67A27-16C0-714D-83C5-54B46B511F52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80042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67A27-16C0-714D-83C5-54B46B511F52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0707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67A27-16C0-714D-83C5-54B46B511F52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19064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67A27-16C0-714D-83C5-54B46B511F52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46157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67A27-16C0-714D-83C5-54B46B511F52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43281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67A27-16C0-714D-83C5-54B46B511F52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59712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67A27-16C0-714D-83C5-54B46B511F52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73274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67A27-16C0-714D-83C5-54B46B511F52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27639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67A27-16C0-714D-83C5-54B46B511F52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635285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67A27-16C0-714D-83C5-54B46B511F52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14433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67A27-16C0-714D-83C5-54B46B511F52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940455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67A27-16C0-714D-83C5-54B46B511F52}" type="slidenum">
              <a:rPr lang="de-DE" smtClean="0"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151513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67A27-16C0-714D-83C5-54B46B511F52}" type="slidenum">
              <a:rPr lang="de-DE" smtClean="0"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16046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67A27-16C0-714D-83C5-54B46B511F52}" type="slidenum">
              <a:rPr lang="de-DE" smtClean="0"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155757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67A27-16C0-714D-83C5-54B46B511F52}" type="slidenum">
              <a:rPr lang="de-DE" smtClean="0"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703101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67A27-16C0-714D-83C5-54B46B511F52}" type="slidenum">
              <a:rPr lang="de-DE" smtClean="0"/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410393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67A27-16C0-714D-83C5-54B46B511F52}" type="slidenum">
              <a:rPr lang="de-DE" smtClean="0"/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107930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67A27-16C0-714D-83C5-54B46B511F52}" type="slidenum">
              <a:rPr lang="de-DE" smtClean="0"/>
              <a:t>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124188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67A27-16C0-714D-83C5-54B46B511F52}" type="slidenum">
              <a:rPr lang="de-DE" smtClean="0"/>
              <a:t>31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65769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2267A27-16C0-714D-83C5-54B46B511F52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1365996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67A27-16C0-714D-83C5-54B46B511F52}" type="slidenum">
              <a:rPr lang="de-DE" smtClean="0"/>
              <a:t>32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08618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67A27-16C0-714D-83C5-54B46B511F52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30263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67A27-16C0-714D-83C5-54B46B511F52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20641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67A27-16C0-714D-83C5-54B46B511F52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08101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67A27-16C0-714D-83C5-54B46B511F52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5501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u="sng" dirty="0"/>
              <a:t>Komm:</a:t>
            </a:r>
          </a:p>
          <a:p>
            <a:r>
              <a:rPr lang="de-DE" u="none" dirty="0"/>
              <a:t>Knoten = Telefone, Modems, Server, etc.; Kanten = Datenleitung</a:t>
            </a:r>
          </a:p>
          <a:p>
            <a:r>
              <a:rPr lang="de-DE" u="sng" dirty="0"/>
              <a:t>Gantt: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dirty="0"/>
              <a:t>Knoten = Abschnitte des Projektes; Kanten = Abhängigkeiten zw. Abschnitte</a:t>
            </a:r>
          </a:p>
          <a:p>
            <a:endParaRPr lang="de-DE" u="sng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67A27-16C0-714D-83C5-54B46B511F52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30300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67A27-16C0-714D-83C5-54B46B511F52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7871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9729E139-B9C1-1343-8D77-54875F0E38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xmlns="" id="{CD0DC60B-5925-7245-9AD4-70DD2088C6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48071E95-2AB9-EB43-8B4E-ECA6DA6E4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48383-FCA3-904D-BAB7-C3DA57C34025}" type="datetimeFigureOut">
              <a:rPr lang="de-DE" smtClean="0"/>
              <a:t>02.07.2019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F1BDF94A-7043-F94B-A957-905DCDFD9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32A861AE-5302-CD4F-9C7C-2BFEE23DB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39BFD-34A1-8E4E-AC5E-DE0DF7834B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6739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63E0E303-0843-9E43-B4FE-B741D51AF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xmlns="" id="{E389E2A2-C12F-4044-8208-9AC0B7DA76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D51E15B6-E46A-6E41-87EF-FB1CB3BE3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48383-FCA3-904D-BAB7-C3DA57C34025}" type="datetimeFigureOut">
              <a:rPr lang="de-DE" smtClean="0"/>
              <a:t>02.07.2019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0B5FA6FB-9899-E140-BC17-76C683560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C0350015-ADC1-E74B-8051-43AB5C8B1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39BFD-34A1-8E4E-AC5E-DE0DF7834B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0693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xmlns="" id="{CD5514F9-5F1A-1849-BD9D-42DE2B7A86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xmlns="" id="{3BF2A873-5EA8-CB4C-AE0C-2BA2237C50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7CF35C86-7F7F-7D4A-9E5E-691310FDB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48383-FCA3-904D-BAB7-C3DA57C34025}" type="datetimeFigureOut">
              <a:rPr lang="de-DE" smtClean="0"/>
              <a:t>02.07.2019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3F495B2B-E913-4740-9EBA-30653E27D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1B917D15-5200-3A4B-932D-A97B10281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39BFD-34A1-8E4E-AC5E-DE0DF7834B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92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D905D12F-79BE-CD41-9F97-DD37C1750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D8957224-0D0D-7746-BCBD-E4F8208E8E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0B4E4D52-5024-2A4E-8037-AED189B9E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48383-FCA3-904D-BAB7-C3DA57C34025}" type="datetimeFigureOut">
              <a:rPr lang="de-DE" smtClean="0"/>
              <a:t>02.07.2019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12897E99-FDA3-BF4B-86A3-95486763D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EE1AA7CD-B421-C740-8D36-D478D7689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39BFD-34A1-8E4E-AC5E-DE0DF7834B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8815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0A061298-7A62-2F4C-B6A3-0A8BB714D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xmlns="" id="{EF880BAB-4A8A-F247-B79A-5FB85578A2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5C1CF969-A856-B443-84E7-5170F0482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48383-FCA3-904D-BAB7-C3DA57C34025}" type="datetimeFigureOut">
              <a:rPr lang="de-DE" smtClean="0"/>
              <a:t>02.07.2019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A8270CB1-A61B-984D-BC84-AC4F045BD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FCECD375-628F-DA42-A831-7F718D0EB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39BFD-34A1-8E4E-AC5E-DE0DF7834B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0215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80E4E4B0-260E-644D-B091-8D4ECF7CC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61D23B07-CED5-CA4E-87AD-D2D5FACA2F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xmlns="" id="{EC933EF0-6705-964F-A423-C4CD1C51F0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xmlns="" id="{4007FD09-99BE-0B4F-877F-711C21654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48383-FCA3-904D-BAB7-C3DA57C34025}" type="datetimeFigureOut">
              <a:rPr lang="de-DE" smtClean="0"/>
              <a:t>02.07.2019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xmlns="" id="{25A4E2E0-2F8B-664C-A019-87A33C679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xmlns="" id="{A5C35ABB-E1A2-344E-A2AE-FB7DB3DB6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39BFD-34A1-8E4E-AC5E-DE0DF7834B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7910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90A92756-B025-954F-BB8C-31EAF4F45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xmlns="" id="{497B8FA7-E40E-E04D-8E82-8D25D0FE00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xmlns="" id="{9DB891E8-89E7-8D44-827F-D9B3C359A4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xmlns="" id="{C4A992B5-BEA7-864F-B9A3-B0D6EC89AE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xmlns="" id="{C6F24F96-7021-F04D-BE0C-70D6C357A6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xmlns="" id="{BE8C1B9C-6184-CB4E-998F-A480AA5D4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48383-FCA3-904D-BAB7-C3DA57C34025}" type="datetimeFigureOut">
              <a:rPr lang="de-DE" smtClean="0"/>
              <a:t>02.07.2019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xmlns="" id="{99C2775A-AE5F-FB42-B461-4A3C85918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xmlns="" id="{9E7E469E-F8E9-864F-8754-123A6C0AF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39BFD-34A1-8E4E-AC5E-DE0DF7834B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7054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27B83529-C5C5-D144-9F6A-C5D11E437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xmlns="" id="{74D3C6F4-02B6-A540-A96A-C806AF1D7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48383-FCA3-904D-BAB7-C3DA57C34025}" type="datetimeFigureOut">
              <a:rPr lang="de-DE" smtClean="0"/>
              <a:t>02.07.2019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4B864B59-4F52-AC41-9BF9-9DF815F6F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xmlns="" id="{71CB689E-DE78-C74D-AB5B-8D48ABB7E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39BFD-34A1-8E4E-AC5E-DE0DF7834B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2104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xmlns="" id="{5BC291DB-90BD-9241-99D8-1F5124577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48383-FCA3-904D-BAB7-C3DA57C34025}" type="datetimeFigureOut">
              <a:rPr lang="de-DE" smtClean="0"/>
              <a:t>02.07.2019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xmlns="" id="{4E7EC7FC-159A-C44F-876B-3776F19A8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xmlns="" id="{1DB2D74F-318D-EE4A-9108-D8BB5459A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39BFD-34A1-8E4E-AC5E-DE0DF7834B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4437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1F503ED0-8A44-D44C-8A18-A34E562AA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D3932178-D92F-7848-9D38-3F69B5D68A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xmlns="" id="{5C6AA2F8-50ED-3647-AEA1-E345591350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xmlns="" id="{BC5543C1-9669-C64B-9EBE-5E94B1E17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48383-FCA3-904D-BAB7-C3DA57C34025}" type="datetimeFigureOut">
              <a:rPr lang="de-DE" smtClean="0"/>
              <a:t>02.07.2019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xmlns="" id="{54557C59-F283-944A-816A-C03DD83F3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xmlns="" id="{6179C710-E331-EE4C-93AE-08FB8966B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39BFD-34A1-8E4E-AC5E-DE0DF7834B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4493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AD2ECE74-C933-E44E-95B1-F16000E13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xmlns="" id="{03FEF7E5-F3DF-5141-83FE-98C75B214B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xmlns="" id="{6CB8AA1C-0014-1E4C-94BD-C32414268D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xmlns="" id="{3E12F7FF-A4AE-0749-83D0-9E8694912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48383-FCA3-904D-BAB7-C3DA57C34025}" type="datetimeFigureOut">
              <a:rPr lang="de-DE" smtClean="0"/>
              <a:t>02.07.2019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xmlns="" id="{0F1B4690-838E-E14E-B13F-D7C19E602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xmlns="" id="{7A8D8463-A954-6748-9879-ADC8AF02B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39BFD-34A1-8E4E-AC5E-DE0DF7834B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1686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xmlns="" id="{F3BBD851-5D2A-0241-81EC-77B06DAD8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xmlns="" id="{6AF28E1A-8C3C-824D-A69D-B77AD2003B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14F36C74-AEF6-324A-939D-781EA85E6B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48383-FCA3-904D-BAB7-C3DA57C34025}" type="datetimeFigureOut">
              <a:rPr lang="de-DE" smtClean="0"/>
              <a:t>02.07.2019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CF454ED0-5B84-894F-BB54-EE635A5499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A276BFAA-BED4-FD44-A7A3-E7419BE028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A39BFD-34A1-8E4E-AC5E-DE0DF7834B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4923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slide" Target="slide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mi.fu-berlin.de/wiki/pub/Main/GunnarKlauP1winter0708/discMath_klau_maxflow.pdf" TargetMode="External"/><Relationship Id="rId3" Type="http://schemas.openxmlformats.org/officeDocument/2006/relationships/hyperlink" Target="http://page.mi.fu-berlin.de/alt/vorlesungen/sem0809/folien-polcwiartek.pdf" TargetMode="External"/><Relationship Id="rId7" Type="http://schemas.openxmlformats.org/officeDocument/2006/relationships/hyperlink" Target="http://www.informatikseite.de/algorithmen/node18.php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wJyWDCOPGpA" TargetMode="External"/><Relationship Id="rId5" Type="http://schemas.openxmlformats.org/officeDocument/2006/relationships/hyperlink" Target="https://www-m9.ma.tum.de/Allgemeines/GraphAlgorithmen" TargetMode="External"/><Relationship Id="rId4" Type="http://schemas.openxmlformats.org/officeDocument/2006/relationships/hyperlink" Target="https://www.net.in.tum.de/fileadmin/TUM/NET/NET-2012-04-1/NET-2012-04-1_05.pdf" TargetMode="Externa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slide" Target="slide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6F9EB9F2-07E2-4D64-BBD8-BB5B217F121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2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xmlns="" id="{3E2C9346-6092-1E41-B6A4-C53308C7DF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80587" y="965199"/>
            <a:ext cx="7086881" cy="4927601"/>
          </a:xfrm>
        </p:spPr>
        <p:txBody>
          <a:bodyPr anchor="ctr">
            <a:normAutofit/>
          </a:bodyPr>
          <a:lstStyle/>
          <a:p>
            <a:pPr algn="l"/>
            <a:r>
              <a:rPr lang="de-DE" dirty="0">
                <a:solidFill>
                  <a:schemeClr val="accent1"/>
                </a:solidFill>
              </a:rPr>
              <a:t>Netzwerkflussproblem</a:t>
            </a:r>
            <a:endParaRPr lang="de-DE" sz="5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xmlns="" id="{F0C57C7C-DFE9-4A1E-B7A9-DF40E63366B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7169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8D70B121-56F4-4848-B38B-182089D909F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xmlns="" id="{0B5D0F8F-C92F-BC46-ACC4-7A21698DD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de-DE" dirty="0">
                <a:solidFill>
                  <a:schemeClr val="accent1"/>
                </a:solidFill>
              </a:rPr>
              <a:t>Gliederung	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2D72A2C9-F3CA-4216-8BAD-FA4C970C3C4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692C889E-3E0C-9E40-9512-4230892B2B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de-DE" sz="2400" dirty="0"/>
              <a:t>Einführung in das Thema</a:t>
            </a:r>
          </a:p>
          <a:p>
            <a:r>
              <a:rPr lang="de-DE" sz="2400" dirty="0"/>
              <a:t>Theoretische Grundlagen</a:t>
            </a:r>
          </a:p>
          <a:p>
            <a:pPr lvl="1"/>
            <a:r>
              <a:rPr lang="de-DE" sz="2000" dirty="0"/>
              <a:t>Anwendungen</a:t>
            </a:r>
          </a:p>
          <a:p>
            <a:r>
              <a:rPr lang="de-DE" sz="2400" dirty="0">
                <a:solidFill>
                  <a:schemeClr val="accent1"/>
                </a:solidFill>
              </a:rPr>
              <a:t>Aufgabenstellung</a:t>
            </a:r>
          </a:p>
          <a:p>
            <a:r>
              <a:rPr lang="de-DE" sz="2400" dirty="0"/>
              <a:t>Implementierung</a:t>
            </a:r>
          </a:p>
          <a:p>
            <a:pPr lvl="1"/>
            <a:r>
              <a:rPr lang="de-DE" sz="2000" dirty="0"/>
              <a:t>Herangehensweise </a:t>
            </a:r>
          </a:p>
          <a:p>
            <a:pPr lvl="1"/>
            <a:r>
              <a:rPr lang="de-DE" sz="2000" dirty="0"/>
              <a:t>Einführung in den Code</a:t>
            </a:r>
          </a:p>
          <a:p>
            <a:pPr lvl="1"/>
            <a:r>
              <a:rPr lang="de-DE" sz="2000" dirty="0" smtClean="0"/>
              <a:t>Präsentation des Ergebnisses</a:t>
            </a:r>
          </a:p>
          <a:p>
            <a:r>
              <a:rPr lang="de-DE" sz="2400" dirty="0" smtClean="0"/>
              <a:t>Fazit 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1662783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8D70B121-56F4-4848-B38B-182089D909F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xmlns="" id="{35BFDC70-A169-E142-B051-5ABC9190E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564" y="963877"/>
            <a:ext cx="4250436" cy="4930246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kern="12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Aufgabenstellung</a:t>
            </a:r>
            <a:endParaRPr lang="en-US" kern="1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xmlns="" id="{2D72A2C9-F3CA-4216-8BAD-FA4C970C3C4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slz="http://schemas.microsoft.com/office/powerpoint/2016/slidezoom" xmlns="" Requires="pslz">
          <p:graphicFrame>
            <p:nvGraphicFramePr>
              <p:cNvPr id="10" name="Folienzoom 9">
                <a:extLst>
                  <a:ext uri="{FF2B5EF4-FFF2-40B4-BE49-F238E27FC236}">
                    <a16:creationId xmlns:a16="http://schemas.microsoft.com/office/drawing/2014/main" id="{B215CFD4-A22E-BE4F-9AB9-4E33929D0E8E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247223462"/>
                  </p:ext>
                </p:extLst>
              </p:nvPr>
            </p:nvGraphicFramePr>
            <p:xfrm>
              <a:off x="6096000" y="2149955"/>
              <a:ext cx="4547713" cy="2558089"/>
            </p:xfrm>
            <a:graphic>
              <a:graphicData uri="http://schemas.microsoft.com/office/powerpoint/2016/slidezoom">
                <pslz:sldZm>
                  <pslz:sldZmObj sldId="280" cId="3341833323">
                    <pslz:zmPr id="{0A281CB1-4FB9-AB4A-AC90-C09EBC61CB7D}" returnToParent="0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4547713" cy="2558089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10" name="Folienzoom 9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xmlns="" xmlns:pslz="http://schemas.microsoft.com/office/powerpoint/2016/slidezoom" id="{B215CFD4-A22E-BE4F-9AB9-4E33929D0E8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096000" y="2149955"/>
                <a:ext cx="4547713" cy="2558089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68006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8D70B121-56F4-4848-B38B-182089D909F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xmlns="" id="{2D72A2C9-F3CA-4216-8BAD-FA4C970C3C4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Grafik 3" descr="Ein Bild, das Screenshot enthält.&#10;&#10;Automatisch generierte Beschreibung">
            <a:extLst>
              <a:ext uri="{FF2B5EF4-FFF2-40B4-BE49-F238E27FC236}">
                <a16:creationId xmlns:a16="http://schemas.microsoft.com/office/drawing/2014/main" xmlns="" id="{CA8E3E2A-3140-AC49-8635-006BC43846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393" y="1153885"/>
            <a:ext cx="10159213" cy="4385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833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8D70B121-56F4-4848-B38B-182089D909F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xmlns="" id="{35BFDC70-A169-E142-B051-5ABC9190E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kern="12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Ziel</a:t>
            </a:r>
            <a:endParaRPr lang="en-US" kern="1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xmlns="" id="{2D72A2C9-F3CA-4216-8BAD-FA4C970C3C4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Inhaltsplatzhalter 4">
            <a:extLst>
              <a:ext uri="{FF2B5EF4-FFF2-40B4-BE49-F238E27FC236}">
                <a16:creationId xmlns:a16="http://schemas.microsoft.com/office/drawing/2014/main" xmlns="" id="{A8E625C4-6DB1-9D42-BFEA-DE37A6F928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97419" y="963877"/>
            <a:ext cx="5686424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de-DE" u="sng" dirty="0"/>
              <a:t>2 Ziele:</a:t>
            </a:r>
          </a:p>
          <a:p>
            <a:r>
              <a:rPr lang="de-DE" sz="2400" dirty="0"/>
              <a:t>Die transportierte Menge soll maximiert werden</a:t>
            </a:r>
          </a:p>
          <a:p>
            <a:r>
              <a:rPr lang="de-DE" sz="2400" dirty="0"/>
              <a:t>Eine bestimmte Menge zu minimalen Transportkosten</a:t>
            </a:r>
          </a:p>
        </p:txBody>
      </p:sp>
    </p:spTree>
    <p:extLst>
      <p:ext uri="{BB962C8B-B14F-4D97-AF65-F5344CB8AC3E}">
        <p14:creationId xmlns:p14="http://schemas.microsoft.com/office/powerpoint/2010/main" val="3963641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8D70B121-56F4-4848-B38B-182089D909F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xmlns="" id="{0B5D0F8F-C92F-BC46-ACC4-7A21698DD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de-DE" dirty="0">
                <a:solidFill>
                  <a:schemeClr val="accent1"/>
                </a:solidFill>
              </a:rPr>
              <a:t>Gliederung	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2D72A2C9-F3CA-4216-8BAD-FA4C970C3C4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692C889E-3E0C-9E40-9512-4230892B2B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de-DE" sz="2400" dirty="0"/>
              <a:t>Einführung in das Thema</a:t>
            </a:r>
          </a:p>
          <a:p>
            <a:r>
              <a:rPr lang="de-DE" sz="2400" dirty="0"/>
              <a:t>Theoretische Grundlagen</a:t>
            </a:r>
          </a:p>
          <a:p>
            <a:pPr lvl="1"/>
            <a:r>
              <a:rPr lang="de-DE" sz="2000" dirty="0"/>
              <a:t>Anwendungen</a:t>
            </a:r>
          </a:p>
          <a:p>
            <a:r>
              <a:rPr lang="de-DE" sz="2400" dirty="0"/>
              <a:t>Aufgabenstellung</a:t>
            </a:r>
          </a:p>
          <a:p>
            <a:r>
              <a:rPr lang="de-DE" sz="2400" dirty="0">
                <a:solidFill>
                  <a:schemeClr val="accent1"/>
                </a:solidFill>
              </a:rPr>
              <a:t>Implementierung</a:t>
            </a:r>
          </a:p>
          <a:p>
            <a:pPr lvl="1"/>
            <a:r>
              <a:rPr lang="de-DE" sz="2000" dirty="0"/>
              <a:t>Herangehensweise </a:t>
            </a:r>
          </a:p>
          <a:p>
            <a:pPr lvl="1"/>
            <a:r>
              <a:rPr lang="de-DE" sz="2000" dirty="0"/>
              <a:t>Einführung in den Code</a:t>
            </a:r>
          </a:p>
          <a:p>
            <a:r>
              <a:rPr lang="de-DE" sz="2400" dirty="0" smtClean="0"/>
              <a:t>Präsentation des Ergebnisses</a:t>
            </a:r>
          </a:p>
          <a:p>
            <a:r>
              <a:rPr lang="de-DE" sz="2400" dirty="0" smtClean="0"/>
              <a:t>Fazit 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2089299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8D70B121-56F4-4848-B38B-182089D909F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xmlns="" id="{35BFDC70-A169-E142-B051-5ABC9190E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390" y="963877"/>
            <a:ext cx="3471171" cy="4930246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dirty="0" err="1">
                <a:solidFill>
                  <a:schemeClr val="accent1"/>
                </a:solidFill>
              </a:rPr>
              <a:t>Herangehens-weise</a:t>
            </a:r>
            <a:endParaRPr lang="en-US" kern="1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xmlns="" id="{2D72A2C9-F3CA-4216-8BAD-FA4C970C3C4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Inhaltsplatzhalter 4">
            <a:extLst>
              <a:ext uri="{FF2B5EF4-FFF2-40B4-BE49-F238E27FC236}">
                <a16:creationId xmlns:a16="http://schemas.microsoft.com/office/drawing/2014/main" xmlns="" id="{A8E625C4-6DB1-9D42-BFEA-DE37A6F928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97419" y="963877"/>
            <a:ext cx="5686424" cy="4930246"/>
          </a:xfrm>
        </p:spPr>
        <p:txBody>
          <a:bodyPr anchor="ctr">
            <a:normAutofit/>
          </a:bodyPr>
          <a:lstStyle/>
          <a:p>
            <a:r>
              <a:rPr lang="de-DE" dirty="0"/>
              <a:t>Maximaler Fluss </a:t>
            </a:r>
          </a:p>
          <a:p>
            <a:r>
              <a:rPr lang="de-DE" dirty="0"/>
              <a:t>Transportkosten Problem</a:t>
            </a:r>
          </a:p>
        </p:txBody>
      </p:sp>
    </p:spTree>
    <p:extLst>
      <p:ext uri="{BB962C8B-B14F-4D97-AF65-F5344CB8AC3E}">
        <p14:creationId xmlns:p14="http://schemas.microsoft.com/office/powerpoint/2010/main" val="4289466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xmlns="" id="{6C91387F-AF56-614F-B14F-5E345367B7AF}"/>
              </a:ext>
            </a:extLst>
          </p:cNvPr>
          <p:cNvSpPr/>
          <p:nvPr/>
        </p:nvSpPr>
        <p:spPr>
          <a:xfrm>
            <a:off x="0" y="-197963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xmlns="" id="{35BFDC70-A169-E142-B051-5ABC9190E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1106905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4000" dirty="0" err="1">
                <a:solidFill>
                  <a:schemeClr val="accent1"/>
                </a:solidFill>
              </a:rPr>
              <a:t>Minimalekosten</a:t>
            </a:r>
            <a:r>
              <a:rPr lang="en-US" sz="4000" dirty="0">
                <a:solidFill>
                  <a:schemeClr val="accent1"/>
                </a:solidFill>
              </a:rPr>
              <a:t> </a:t>
            </a:r>
            <a:r>
              <a:rPr lang="en-US" sz="4000" dirty="0" err="1">
                <a:solidFill>
                  <a:schemeClr val="accent1"/>
                </a:solidFill>
              </a:rPr>
              <a:t>mit</a:t>
            </a:r>
            <a:r>
              <a:rPr lang="en-US" sz="4000" dirty="0">
                <a:solidFill>
                  <a:schemeClr val="accent1"/>
                </a:solidFill>
              </a:rPr>
              <a:t> </a:t>
            </a:r>
            <a:r>
              <a:rPr lang="en-US" sz="4000" dirty="0" err="1">
                <a:solidFill>
                  <a:schemeClr val="accent1"/>
                </a:solidFill>
              </a:rPr>
              <a:t>Kapazitätsbegrenzung</a:t>
            </a:r>
            <a:endParaRPr lang="en-US" sz="4000" kern="1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xmlns="" id="{E7C2CB7B-ACCE-46AA-B361-C575579F8987}"/>
              </a:ext>
            </a:extLst>
          </p:cNvPr>
          <p:cNvSpPr txBox="1">
            <a:spLocks/>
          </p:cNvSpPr>
          <p:nvPr/>
        </p:nvSpPr>
        <p:spPr>
          <a:xfrm>
            <a:off x="-1" y="705851"/>
            <a:ext cx="12191999" cy="3753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4000" dirty="0">
              <a:solidFill>
                <a:schemeClr val="accent1"/>
              </a:solidFill>
            </a:endParaRP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xmlns="" id="{C89ECDFD-2E29-4183-B4C5-57C14F6237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750" y="1434918"/>
            <a:ext cx="9334500" cy="3988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987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xmlns="" id="{E4D21FBE-9E79-4438-A9C4-A86631E75D3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xmlns="" id="{5D43DF7A-1A5D-4ACC-A604-ABDFA208B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C24FCB4C-0151-435F-B548-7A9594A111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xmlns="" id="{1C4ABC61-F649-4941-9A69-5363F27C5C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883" y="681037"/>
            <a:ext cx="10896234" cy="466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477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xmlns="" id="{6C91387F-AF56-614F-B14F-5E345367B7AF}"/>
              </a:ext>
            </a:extLst>
          </p:cNvPr>
          <p:cNvSpPr/>
          <p:nvPr/>
        </p:nvSpPr>
        <p:spPr>
          <a:xfrm>
            <a:off x="0" y="-197963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xmlns="" id="{35BFDC70-A169-E142-B051-5ABC9190E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1106905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4000" dirty="0" err="1">
                <a:solidFill>
                  <a:schemeClr val="accent1"/>
                </a:solidFill>
              </a:rPr>
              <a:t>Minimalekosten</a:t>
            </a:r>
            <a:r>
              <a:rPr lang="en-US" sz="4000" dirty="0">
                <a:solidFill>
                  <a:schemeClr val="accent1"/>
                </a:solidFill>
              </a:rPr>
              <a:t> </a:t>
            </a:r>
            <a:r>
              <a:rPr lang="en-US" sz="4000" dirty="0" err="1">
                <a:solidFill>
                  <a:schemeClr val="accent1"/>
                </a:solidFill>
              </a:rPr>
              <a:t>ohne</a:t>
            </a:r>
            <a:r>
              <a:rPr lang="en-US" sz="4000" dirty="0">
                <a:solidFill>
                  <a:schemeClr val="accent1"/>
                </a:solidFill>
              </a:rPr>
              <a:t> </a:t>
            </a:r>
            <a:r>
              <a:rPr lang="en-US" sz="4000" dirty="0" err="1">
                <a:solidFill>
                  <a:schemeClr val="accent1"/>
                </a:solidFill>
              </a:rPr>
              <a:t>Kapazitätsbegrenzung</a:t>
            </a:r>
            <a:endParaRPr lang="en-US" sz="4000" kern="1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xmlns="" id="{E7C2CB7B-ACCE-46AA-B361-C575579F8987}"/>
              </a:ext>
            </a:extLst>
          </p:cNvPr>
          <p:cNvSpPr txBox="1">
            <a:spLocks/>
          </p:cNvSpPr>
          <p:nvPr/>
        </p:nvSpPr>
        <p:spPr>
          <a:xfrm>
            <a:off x="-1" y="705851"/>
            <a:ext cx="12191999" cy="3753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4000" dirty="0">
              <a:solidFill>
                <a:schemeClr val="accent1"/>
              </a:solidFill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xmlns="" id="{9CE66A13-0C75-4FD9-A123-2756CAAD34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3327" y="1471612"/>
            <a:ext cx="9105346" cy="391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639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xmlns="" id="{E4D21FBE-9E79-4438-A9C4-A86631E75D3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xmlns="" id="{5D43DF7A-1A5D-4ACC-A604-ABDFA208B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C24FCB4C-0151-435F-B548-7A9594A111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xmlns="" id="{996B219C-4061-4FC7-A31B-3666889455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2789" y="1144588"/>
            <a:ext cx="8890105" cy="3901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237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8D70B121-56F4-4848-B38B-182089D909F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xmlns="" id="{0B5D0F8F-C92F-BC46-ACC4-7A21698DD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de-DE" dirty="0">
                <a:solidFill>
                  <a:schemeClr val="accent1"/>
                </a:solidFill>
              </a:rPr>
              <a:t>Gliederung	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2D72A2C9-F3CA-4216-8BAD-FA4C970C3C4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692C889E-3E0C-9E40-9512-4230892B2B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de-DE" sz="2400" dirty="0"/>
              <a:t>Einführung in das Thema</a:t>
            </a:r>
          </a:p>
          <a:p>
            <a:r>
              <a:rPr lang="de-DE" sz="2400" dirty="0"/>
              <a:t>Theoretische Grundlagen</a:t>
            </a:r>
          </a:p>
          <a:p>
            <a:pPr lvl="1"/>
            <a:r>
              <a:rPr lang="de-DE" sz="2000" dirty="0"/>
              <a:t>Anwendungen</a:t>
            </a:r>
          </a:p>
          <a:p>
            <a:r>
              <a:rPr lang="de-DE" sz="2400" dirty="0"/>
              <a:t>Aufgabenstellung</a:t>
            </a:r>
          </a:p>
          <a:p>
            <a:r>
              <a:rPr lang="de-DE" sz="2400" dirty="0"/>
              <a:t>Implementierung</a:t>
            </a:r>
          </a:p>
          <a:p>
            <a:pPr lvl="1"/>
            <a:r>
              <a:rPr lang="de-DE" sz="2000" dirty="0"/>
              <a:t>Herangehensweise </a:t>
            </a:r>
          </a:p>
          <a:p>
            <a:pPr lvl="1"/>
            <a:r>
              <a:rPr lang="de-DE" sz="2000" dirty="0"/>
              <a:t>Einführung in den Code</a:t>
            </a:r>
          </a:p>
          <a:p>
            <a:pPr lvl="1"/>
            <a:r>
              <a:rPr lang="de-DE" sz="2000" dirty="0" smtClean="0"/>
              <a:t>Präsentation des Ergebnisses</a:t>
            </a:r>
          </a:p>
          <a:p>
            <a:r>
              <a:rPr lang="de-DE" sz="2400" dirty="0" smtClean="0"/>
              <a:t>Fazit 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1278949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xmlns="" id="{6C91387F-AF56-614F-B14F-5E345367B7AF}"/>
              </a:ext>
            </a:extLst>
          </p:cNvPr>
          <p:cNvSpPr/>
          <p:nvPr/>
        </p:nvSpPr>
        <p:spPr>
          <a:xfrm>
            <a:off x="-2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xmlns="" id="{35BFDC70-A169-E142-B051-5ABC9190E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1106905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4000" dirty="0" err="1">
                <a:solidFill>
                  <a:schemeClr val="accent1"/>
                </a:solidFill>
              </a:rPr>
              <a:t>Transportkostenproblem</a:t>
            </a:r>
            <a:endParaRPr lang="en-US" sz="4000" kern="1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xmlns="" id="{E7C2CB7B-ACCE-46AA-B361-C575579F8987}"/>
              </a:ext>
            </a:extLst>
          </p:cNvPr>
          <p:cNvSpPr txBox="1">
            <a:spLocks/>
          </p:cNvSpPr>
          <p:nvPr/>
        </p:nvSpPr>
        <p:spPr>
          <a:xfrm>
            <a:off x="-1" y="705851"/>
            <a:ext cx="12191999" cy="3753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4000" dirty="0">
              <a:solidFill>
                <a:schemeClr val="accent1"/>
              </a:solidFill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xmlns="" id="{756E846B-B403-4984-98B4-4C01CA73B3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1137" y="1496570"/>
            <a:ext cx="9725025" cy="4791075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xmlns="" id="{A26447F2-DF28-4EAF-B8D1-EFC7A98F77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4887" y="1095516"/>
            <a:ext cx="10201275" cy="4972050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xmlns="" id="{DB99CD9C-1E94-4D53-99E7-DF6B678656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7759" y="969827"/>
            <a:ext cx="10353675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079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xmlns="" id="{6C91387F-AF56-614F-B14F-5E345367B7AF}"/>
              </a:ext>
            </a:extLst>
          </p:cNvPr>
          <p:cNvSpPr/>
          <p:nvPr/>
        </p:nvSpPr>
        <p:spPr>
          <a:xfrm>
            <a:off x="-2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xmlns="" id="{35BFDC70-A169-E142-B051-5ABC9190E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1106905"/>
          </a:xfrm>
        </p:spPr>
        <p:txBody>
          <a:bodyPr vert="horz" lIns="91440" tIns="45720" rIns="91440" bIns="45720" rtlCol="0">
            <a:normAutofit fontScale="90000"/>
          </a:bodyPr>
          <a:lstStyle/>
          <a:p>
            <a:pPr algn="ctr"/>
            <a:r>
              <a:rPr lang="en-US" sz="40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/>
            </a:r>
            <a:br>
              <a:rPr lang="en-US" sz="40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</a:br>
            <a:endParaRPr lang="en-US" sz="4000" kern="1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xmlns="" id="{E7C2CB7B-ACCE-46AA-B361-C575579F8987}"/>
              </a:ext>
            </a:extLst>
          </p:cNvPr>
          <p:cNvSpPr txBox="1">
            <a:spLocks/>
          </p:cNvSpPr>
          <p:nvPr/>
        </p:nvSpPr>
        <p:spPr>
          <a:xfrm>
            <a:off x="-1" y="705851"/>
            <a:ext cx="12191999" cy="3753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4000" dirty="0">
              <a:solidFill>
                <a:schemeClr val="accent1"/>
              </a:solidFill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xmlns="" id="{9CC9583D-5C73-4A70-A2FE-E33805DE3E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209675"/>
            <a:ext cx="10820400" cy="443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283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8D70B121-56F4-4848-B38B-182089D909F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xmlns="" id="{0B5D0F8F-C92F-BC46-ACC4-7A21698DD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de-DE" dirty="0">
                <a:solidFill>
                  <a:schemeClr val="accent1"/>
                </a:solidFill>
              </a:rPr>
              <a:t>Gliederung	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2D72A2C9-F3CA-4216-8BAD-FA4C970C3C4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692C889E-3E0C-9E40-9512-4230892B2B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de-DE" sz="2400" dirty="0"/>
              <a:t>Einführung in das Thema</a:t>
            </a:r>
          </a:p>
          <a:p>
            <a:r>
              <a:rPr lang="de-DE" sz="2400" dirty="0"/>
              <a:t>Theoretische Grundlagen</a:t>
            </a:r>
          </a:p>
          <a:p>
            <a:pPr lvl="1"/>
            <a:r>
              <a:rPr lang="de-DE" sz="2000" dirty="0"/>
              <a:t>Anwendungen</a:t>
            </a:r>
          </a:p>
          <a:p>
            <a:r>
              <a:rPr lang="de-DE" sz="2400" dirty="0"/>
              <a:t>Aufgabenstellung</a:t>
            </a:r>
          </a:p>
          <a:p>
            <a:r>
              <a:rPr lang="de-DE" sz="2400" dirty="0"/>
              <a:t>Implementierung</a:t>
            </a:r>
          </a:p>
          <a:p>
            <a:pPr lvl="1"/>
            <a:r>
              <a:rPr lang="de-DE" sz="2000" dirty="0"/>
              <a:t>Herangehensweise </a:t>
            </a:r>
          </a:p>
          <a:p>
            <a:pPr lvl="1"/>
            <a:r>
              <a:rPr lang="de-DE" sz="2000" dirty="0">
                <a:solidFill>
                  <a:srgbClr val="0070C0"/>
                </a:solidFill>
              </a:rPr>
              <a:t>Einführung in den </a:t>
            </a:r>
            <a:r>
              <a:rPr lang="de-DE" sz="2000" dirty="0" smtClean="0">
                <a:solidFill>
                  <a:srgbClr val="0070C0"/>
                </a:solidFill>
              </a:rPr>
              <a:t>Code</a:t>
            </a:r>
          </a:p>
          <a:p>
            <a:pPr lvl="1"/>
            <a:r>
              <a:rPr lang="de-DE" sz="2000" dirty="0" smtClean="0"/>
              <a:t>Präsentation des Ergebnisses</a:t>
            </a:r>
          </a:p>
          <a:p>
            <a:r>
              <a:rPr lang="de-DE" sz="2400" dirty="0" smtClean="0"/>
              <a:t>Fazit 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520733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8D70B121-56F4-4848-B38B-182089D909F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xmlns="" id="{35BFDC70-A169-E142-B051-5ABC9190E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390" y="963877"/>
            <a:ext cx="3471171" cy="4930246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dirty="0" err="1">
                <a:solidFill>
                  <a:schemeClr val="accent1"/>
                </a:solidFill>
              </a:rPr>
              <a:t>Einführung</a:t>
            </a:r>
            <a:r>
              <a:rPr lang="en-US" dirty="0">
                <a:solidFill>
                  <a:schemeClr val="accent1"/>
                </a:solidFill>
              </a:rPr>
              <a:t> in den Code</a:t>
            </a:r>
            <a:endParaRPr lang="en-US" kern="1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xmlns="" id="{2D72A2C9-F3CA-4216-8BAD-FA4C970C3C4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Inhaltsplatzhalter 4">
            <a:extLst>
              <a:ext uri="{FF2B5EF4-FFF2-40B4-BE49-F238E27FC236}">
                <a16:creationId xmlns:a16="http://schemas.microsoft.com/office/drawing/2014/main" xmlns="" id="{A8E625C4-6DB1-9D42-BFEA-DE37A6F928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97419" y="963877"/>
            <a:ext cx="5686424" cy="4930246"/>
          </a:xfrm>
        </p:spPr>
        <p:txBody>
          <a:bodyPr anchor="ctr">
            <a:normAutofit/>
          </a:bodyPr>
          <a:lstStyle/>
          <a:p>
            <a:r>
              <a:rPr lang="de-DE" dirty="0" smtClean="0"/>
              <a:t>Erster Überblick über den Code</a:t>
            </a:r>
          </a:p>
          <a:p>
            <a:r>
              <a:rPr lang="de-DE" dirty="0"/>
              <a:t>Neuer Knoten </a:t>
            </a:r>
            <a:r>
              <a:rPr lang="de-DE" dirty="0" smtClean="0"/>
              <a:t>hinzufügen</a:t>
            </a:r>
          </a:p>
          <a:p>
            <a:r>
              <a:rPr lang="de-DE" dirty="0" smtClean="0"/>
              <a:t>Ein Beispielfunktion (max. Fluss)</a:t>
            </a:r>
          </a:p>
        </p:txBody>
      </p:sp>
    </p:spTree>
    <p:extLst>
      <p:ext uri="{BB962C8B-B14F-4D97-AF65-F5344CB8AC3E}">
        <p14:creationId xmlns:p14="http://schemas.microsoft.com/office/powerpoint/2010/main" val="3419493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8D70B121-56F4-4848-B38B-182089D909F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xmlns="" id="{35BFDC70-A169-E142-B051-5ABC9190E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390" y="963877"/>
            <a:ext cx="3471171" cy="4930246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dirty="0" err="1" smtClean="0">
                <a:solidFill>
                  <a:schemeClr val="accent1"/>
                </a:solidFill>
              </a:rPr>
              <a:t>Wichtige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Begriffe</a:t>
            </a:r>
            <a:endParaRPr lang="en-US" kern="1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xmlns="" id="{2D72A2C9-F3CA-4216-8BAD-FA4C970C3C4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Inhaltsplatzhalter 4">
            <a:extLst>
              <a:ext uri="{FF2B5EF4-FFF2-40B4-BE49-F238E27FC236}">
                <a16:creationId xmlns:a16="http://schemas.microsoft.com/office/drawing/2014/main" xmlns="" id="{A8E625C4-6DB1-9D42-BFEA-DE37A6F928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97419" y="963877"/>
            <a:ext cx="5686424" cy="4930246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à"/>
            </a:pPr>
            <a:r>
              <a:rPr lang="de-DE" smtClean="0">
                <a:sym typeface="Wingdings" pitchFamily="2" charset="2"/>
              </a:rPr>
              <a:t>Inzidenzmatrix</a:t>
            </a:r>
          </a:p>
          <a:p>
            <a:pPr>
              <a:buFont typeface="Wingdings" panose="05000000000000000000" pitchFamily="2" charset="2"/>
              <a:buChar char="à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47059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8D70B121-56F4-4848-B38B-182089D909F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xmlns="" id="{35BFDC70-A169-E142-B051-5ABC9190E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390" y="963877"/>
            <a:ext cx="3471171" cy="4930246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>Der Code</a:t>
            </a:r>
            <a:endParaRPr lang="en-US" kern="1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xmlns="" id="{2D72A2C9-F3CA-4216-8BAD-FA4C970C3C4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1071" y="2467704"/>
            <a:ext cx="1922591" cy="1922591"/>
          </a:xfrm>
        </p:spPr>
      </p:pic>
    </p:spTree>
    <p:extLst>
      <p:ext uri="{BB962C8B-B14F-4D97-AF65-F5344CB8AC3E}">
        <p14:creationId xmlns:p14="http://schemas.microsoft.com/office/powerpoint/2010/main" val="1172390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8D70B121-56F4-4848-B38B-182089D909F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xmlns="" id="{0B5D0F8F-C92F-BC46-ACC4-7A21698DD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de-DE" dirty="0">
                <a:solidFill>
                  <a:schemeClr val="accent1"/>
                </a:solidFill>
              </a:rPr>
              <a:t>Gliederung	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2D72A2C9-F3CA-4216-8BAD-FA4C970C3C4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692C889E-3E0C-9E40-9512-4230892B2B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de-DE" sz="2400" dirty="0"/>
              <a:t>Einführung in das Thema</a:t>
            </a:r>
          </a:p>
          <a:p>
            <a:r>
              <a:rPr lang="de-DE" sz="2400" dirty="0"/>
              <a:t>Theoretische Grundlagen</a:t>
            </a:r>
          </a:p>
          <a:p>
            <a:pPr lvl="1"/>
            <a:r>
              <a:rPr lang="de-DE" sz="2000" dirty="0"/>
              <a:t>Anwendungen</a:t>
            </a:r>
          </a:p>
          <a:p>
            <a:r>
              <a:rPr lang="de-DE" sz="2400" dirty="0"/>
              <a:t>Aufgabenstellung</a:t>
            </a:r>
          </a:p>
          <a:p>
            <a:r>
              <a:rPr lang="de-DE" sz="2400" dirty="0"/>
              <a:t>Implementierung</a:t>
            </a:r>
          </a:p>
          <a:p>
            <a:pPr lvl="1"/>
            <a:r>
              <a:rPr lang="de-DE" sz="2000" dirty="0"/>
              <a:t>Herangehensweise </a:t>
            </a:r>
          </a:p>
          <a:p>
            <a:pPr lvl="1"/>
            <a:r>
              <a:rPr lang="de-DE" sz="2000" dirty="0"/>
              <a:t>Einführung in den </a:t>
            </a:r>
            <a:r>
              <a:rPr lang="de-DE" sz="2000" dirty="0" smtClean="0"/>
              <a:t>Code</a:t>
            </a:r>
          </a:p>
          <a:p>
            <a:pPr lvl="1"/>
            <a:r>
              <a:rPr lang="de-DE" sz="2000" dirty="0" smtClean="0">
                <a:solidFill>
                  <a:srgbClr val="0070C0"/>
                </a:solidFill>
              </a:rPr>
              <a:t>Präsentation des Ergebnisses</a:t>
            </a:r>
          </a:p>
          <a:p>
            <a:r>
              <a:rPr lang="de-DE" sz="2400" dirty="0" smtClean="0"/>
              <a:t>Fazit 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3478974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8D70B121-56F4-4848-B38B-182089D909F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feld 5"/>
          <p:cNvSpPr txBox="1"/>
          <p:nvPr/>
        </p:nvSpPr>
        <p:spPr>
          <a:xfrm>
            <a:off x="4916391" y="5701350"/>
            <a:ext cx="18535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>
                <a:solidFill>
                  <a:srgbClr val="FF0000"/>
                </a:solidFill>
              </a:rPr>
              <a:t>Rote: </a:t>
            </a:r>
            <a:r>
              <a:rPr lang="de-DE" dirty="0" smtClean="0"/>
              <a:t>Kosten</a:t>
            </a:r>
          </a:p>
          <a:p>
            <a:r>
              <a:rPr lang="de-DE" b="1" dirty="0" smtClean="0">
                <a:solidFill>
                  <a:srgbClr val="0070C0"/>
                </a:solidFill>
              </a:rPr>
              <a:t>Blau: </a:t>
            </a:r>
            <a:r>
              <a:rPr lang="de-DE" dirty="0" smtClean="0"/>
              <a:t>Kapazität</a:t>
            </a:r>
            <a:endParaRPr lang="de-DE" dirty="0"/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xmlns="" id="{50ECC846-FE00-5642-8853-EEE6E8A01659}"/>
              </a:ext>
            </a:extLst>
          </p:cNvPr>
          <p:cNvGrpSpPr/>
          <p:nvPr/>
        </p:nvGrpSpPr>
        <p:grpSpPr>
          <a:xfrm>
            <a:off x="2497172" y="2026478"/>
            <a:ext cx="6691950" cy="2767060"/>
            <a:chOff x="2192238" y="1846394"/>
            <a:chExt cx="7807523" cy="3165212"/>
          </a:xfrm>
        </p:grpSpPr>
        <p:sp>
          <p:nvSpPr>
            <p:cNvPr id="12" name="Dreieck 22">
              <a:extLst>
                <a:ext uri="{FF2B5EF4-FFF2-40B4-BE49-F238E27FC236}">
                  <a16:creationId xmlns:a16="http://schemas.microsoft.com/office/drawing/2014/main" xmlns="" id="{C58FCFF5-FFE5-1240-AE4D-8FE755FB7696}"/>
                </a:ext>
              </a:extLst>
            </p:cNvPr>
            <p:cNvSpPr/>
            <p:nvPr/>
          </p:nvSpPr>
          <p:spPr>
            <a:xfrm>
              <a:off x="4770782" y="2690192"/>
              <a:ext cx="225287" cy="132521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11" name="Grafik 10">
              <a:extLst>
                <a:ext uri="{FF2B5EF4-FFF2-40B4-BE49-F238E27FC236}">
                  <a16:creationId xmlns:a16="http://schemas.microsoft.com/office/drawing/2014/main" xmlns="" id="{4E6774A5-9359-5A4C-9D07-47945BA0A9B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92238" y="1846394"/>
              <a:ext cx="7807523" cy="3165212"/>
            </a:xfrm>
            <a:prstGeom prst="rect">
              <a:avLst/>
            </a:prstGeom>
          </p:spPr>
        </p:pic>
        <p:sp>
          <p:nvSpPr>
            <p:cNvPr id="13" name="Dreieck 23">
              <a:extLst>
                <a:ext uri="{FF2B5EF4-FFF2-40B4-BE49-F238E27FC236}">
                  <a16:creationId xmlns:a16="http://schemas.microsoft.com/office/drawing/2014/main" xmlns="" id="{45F58FCA-1036-9842-AC1B-581E8445154F}"/>
                </a:ext>
              </a:extLst>
            </p:cNvPr>
            <p:cNvSpPr/>
            <p:nvPr/>
          </p:nvSpPr>
          <p:spPr>
            <a:xfrm rot="3677808">
              <a:off x="4481190" y="2559880"/>
              <a:ext cx="225287" cy="132521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4" name="Dreieck 24">
              <a:extLst>
                <a:ext uri="{FF2B5EF4-FFF2-40B4-BE49-F238E27FC236}">
                  <a16:creationId xmlns:a16="http://schemas.microsoft.com/office/drawing/2014/main" xmlns="" id="{F32A8848-A721-984F-933E-9E9622B747AD}"/>
                </a:ext>
              </a:extLst>
            </p:cNvPr>
            <p:cNvSpPr/>
            <p:nvPr/>
          </p:nvSpPr>
          <p:spPr>
            <a:xfrm rot="6878945">
              <a:off x="4492693" y="4351465"/>
              <a:ext cx="225287" cy="132521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Dreieck 25">
              <a:extLst>
                <a:ext uri="{FF2B5EF4-FFF2-40B4-BE49-F238E27FC236}">
                  <a16:creationId xmlns:a16="http://schemas.microsoft.com/office/drawing/2014/main" xmlns="" id="{80771BCA-609E-164A-B463-F6A1D4A2CEAE}"/>
                </a:ext>
              </a:extLst>
            </p:cNvPr>
            <p:cNvSpPr/>
            <p:nvPr/>
          </p:nvSpPr>
          <p:spPr>
            <a:xfrm rot="3016238">
              <a:off x="6645367" y="2627471"/>
              <a:ext cx="225287" cy="132521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Dreieck 26">
              <a:extLst>
                <a:ext uri="{FF2B5EF4-FFF2-40B4-BE49-F238E27FC236}">
                  <a16:creationId xmlns:a16="http://schemas.microsoft.com/office/drawing/2014/main" xmlns="" id="{D74FB55B-722F-AF4E-B788-08B063B85B99}"/>
                </a:ext>
              </a:extLst>
            </p:cNvPr>
            <p:cNvSpPr/>
            <p:nvPr/>
          </p:nvSpPr>
          <p:spPr>
            <a:xfrm rot="5400000">
              <a:off x="6541072" y="2385845"/>
              <a:ext cx="225287" cy="132521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Dreieck 27">
              <a:extLst>
                <a:ext uri="{FF2B5EF4-FFF2-40B4-BE49-F238E27FC236}">
                  <a16:creationId xmlns:a16="http://schemas.microsoft.com/office/drawing/2014/main" xmlns="" id="{E28615C0-4C02-CA41-ABCF-97C87E10A370}"/>
                </a:ext>
              </a:extLst>
            </p:cNvPr>
            <p:cNvSpPr/>
            <p:nvPr/>
          </p:nvSpPr>
          <p:spPr>
            <a:xfrm rot="5400000">
              <a:off x="6541072" y="4481479"/>
              <a:ext cx="225287" cy="132521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Dreieck 28">
              <a:extLst>
                <a:ext uri="{FF2B5EF4-FFF2-40B4-BE49-F238E27FC236}">
                  <a16:creationId xmlns:a16="http://schemas.microsoft.com/office/drawing/2014/main" xmlns="" id="{FBA1CE75-BDA7-5541-B332-841CA5A0F3D8}"/>
                </a:ext>
              </a:extLst>
            </p:cNvPr>
            <p:cNvSpPr/>
            <p:nvPr/>
          </p:nvSpPr>
          <p:spPr>
            <a:xfrm rot="3738898">
              <a:off x="8654635" y="3604502"/>
              <a:ext cx="225287" cy="132521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Dreieck 29">
              <a:extLst>
                <a:ext uri="{FF2B5EF4-FFF2-40B4-BE49-F238E27FC236}">
                  <a16:creationId xmlns:a16="http://schemas.microsoft.com/office/drawing/2014/main" xmlns="" id="{54C42A26-F415-894B-B37F-08315630F5A1}"/>
                </a:ext>
              </a:extLst>
            </p:cNvPr>
            <p:cNvSpPr/>
            <p:nvPr/>
          </p:nvSpPr>
          <p:spPr>
            <a:xfrm rot="6859344">
              <a:off x="8650399" y="3251511"/>
              <a:ext cx="225287" cy="132521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7" name="Textfeld 6"/>
          <p:cNvSpPr txBox="1"/>
          <p:nvPr/>
        </p:nvSpPr>
        <p:spPr>
          <a:xfrm>
            <a:off x="3218778" y="1046307"/>
            <a:ext cx="52392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de-DE" b="1" dirty="0" smtClean="0"/>
              <a:t>Welche wäre unter Berücksichtigung der Kapazitäten Ihrer Meinung nach der günstigste Pfad ?</a:t>
            </a:r>
            <a:endParaRPr lang="de-DE" b="1" dirty="0"/>
          </a:p>
        </p:txBody>
      </p:sp>
      <p:sp>
        <p:nvSpPr>
          <p:cNvPr id="23" name="Gleichschenkliges Dreieck 22"/>
          <p:cNvSpPr/>
          <p:nvPr/>
        </p:nvSpPr>
        <p:spPr>
          <a:xfrm rot="10800000">
            <a:off x="6509751" y="4059193"/>
            <a:ext cx="247135" cy="10198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1" name="Grafik 20">
            <a:extLst>
              <a:ext uri="{FF2B5EF4-FFF2-40B4-BE49-F238E27FC236}">
                <a16:creationId xmlns:a16="http://schemas.microsoft.com/office/drawing/2014/main" xmlns="" id="{D878A5C2-A8AA-4358-9003-B99120CDFE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18778" y="614518"/>
            <a:ext cx="5002644" cy="5002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280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seq concurrent="1" nextAc="seek">
              <p:cTn id="12" restart="whenNotActive" fill="hold" evtFilter="cancelBubble" nodeType="interactiveSeq">
                <p:stCondLst>
                  <p:cond evt="onClick" delay="0">
                    <p:tgtEl>
                      <p:spTgt spid="2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" fill="hold">
                      <p:stCondLst>
                        <p:cond delay="0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1"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8D70B121-56F4-4848-B38B-182089D909F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xmlns="" id="{35BFDC70-A169-E142-B051-5ABC9190E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390" y="963877"/>
            <a:ext cx="3471171" cy="4930246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> </a:t>
            </a:r>
            <a:endParaRPr lang="en-US" kern="1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" name="Inhaltsplatzhalter 4">
            <a:extLst>
              <a:ext uri="{FF2B5EF4-FFF2-40B4-BE49-F238E27FC236}">
                <a16:creationId xmlns:a16="http://schemas.microsoft.com/office/drawing/2014/main" xmlns="" id="{A8E625C4-6DB1-9D42-BFEA-DE37A6F928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2" y="963828"/>
            <a:ext cx="5686424" cy="4930246"/>
          </a:xfrm>
        </p:spPr>
        <p:txBody>
          <a:bodyPr anchor="ctr">
            <a:normAutofit/>
          </a:bodyPr>
          <a:lstStyle/>
          <a:p>
            <a:r>
              <a:rPr lang="de-DE" dirty="0" smtClean="0"/>
              <a:t> 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3305" y="413128"/>
            <a:ext cx="3985390" cy="6124832"/>
          </a:xfrm>
          <a:prstGeom prst="rect">
            <a:avLst/>
          </a:prstGeom>
        </p:spPr>
      </p:pic>
      <p:cxnSp>
        <p:nvCxnSpPr>
          <p:cNvPr id="9" name="Gerade Verbindung mit Pfeil 8"/>
          <p:cNvCxnSpPr/>
          <p:nvPr/>
        </p:nvCxnSpPr>
        <p:spPr>
          <a:xfrm>
            <a:off x="3006811" y="593124"/>
            <a:ext cx="18288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2245242" y="372715"/>
            <a:ext cx="873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Quelle </a:t>
            </a:r>
            <a:endParaRPr lang="de-DE" dirty="0"/>
          </a:p>
        </p:txBody>
      </p:sp>
      <p:cxnSp>
        <p:nvCxnSpPr>
          <p:cNvPr id="12" name="Gerade Verbindung mit Pfeil 11"/>
          <p:cNvCxnSpPr/>
          <p:nvPr/>
        </p:nvCxnSpPr>
        <p:spPr>
          <a:xfrm flipH="1">
            <a:off x="4597514" y="659027"/>
            <a:ext cx="309076" cy="179461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/>
          <p:cNvCxnSpPr/>
          <p:nvPr/>
        </p:nvCxnSpPr>
        <p:spPr>
          <a:xfrm>
            <a:off x="4976032" y="659027"/>
            <a:ext cx="1334152" cy="173818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/>
          <p:cNvCxnSpPr/>
          <p:nvPr/>
        </p:nvCxnSpPr>
        <p:spPr>
          <a:xfrm flipH="1">
            <a:off x="7578812" y="6334897"/>
            <a:ext cx="157342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8" name="Textfeld 27"/>
          <p:cNvSpPr txBox="1"/>
          <p:nvPr/>
        </p:nvSpPr>
        <p:spPr>
          <a:xfrm>
            <a:off x="9166714" y="6150231"/>
            <a:ext cx="1631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Senke</a:t>
            </a:r>
            <a:endParaRPr lang="de-DE" dirty="0"/>
          </a:p>
        </p:txBody>
      </p:sp>
      <p:sp>
        <p:nvSpPr>
          <p:cNvPr id="31" name="Textfeld 30"/>
          <p:cNvSpPr txBox="1"/>
          <p:nvPr/>
        </p:nvSpPr>
        <p:spPr>
          <a:xfrm>
            <a:off x="782595" y="2767914"/>
            <a:ext cx="26855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Minimale Kosten mit Kapazitätsbeschränkung</a:t>
            </a:r>
            <a:endParaRPr lang="de-DE" dirty="0"/>
          </a:p>
        </p:txBody>
      </p:sp>
      <p:cxnSp>
        <p:nvCxnSpPr>
          <p:cNvPr id="33" name="Gerade Verbindung mit Pfeil 32"/>
          <p:cNvCxnSpPr/>
          <p:nvPr/>
        </p:nvCxnSpPr>
        <p:spPr>
          <a:xfrm>
            <a:off x="4660900" y="2609850"/>
            <a:ext cx="1286819" cy="173972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/>
          <p:cNvCxnSpPr/>
          <p:nvPr/>
        </p:nvCxnSpPr>
        <p:spPr>
          <a:xfrm flipH="1">
            <a:off x="6027420" y="2537460"/>
            <a:ext cx="282765" cy="181211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mit Pfeil 41"/>
          <p:cNvCxnSpPr/>
          <p:nvPr/>
        </p:nvCxnSpPr>
        <p:spPr>
          <a:xfrm>
            <a:off x="6379627" y="2499360"/>
            <a:ext cx="1369610" cy="173818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mit Pfeil 43"/>
          <p:cNvCxnSpPr/>
          <p:nvPr/>
        </p:nvCxnSpPr>
        <p:spPr>
          <a:xfrm flipH="1">
            <a:off x="7435130" y="4377793"/>
            <a:ext cx="353634" cy="185021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mit Pfeil 47"/>
          <p:cNvCxnSpPr/>
          <p:nvPr/>
        </p:nvCxnSpPr>
        <p:spPr>
          <a:xfrm>
            <a:off x="6066945" y="4517183"/>
            <a:ext cx="1286819" cy="173972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Ellipse 48"/>
          <p:cNvSpPr/>
          <p:nvPr/>
        </p:nvSpPr>
        <p:spPr>
          <a:xfrm>
            <a:off x="5097780" y="2301704"/>
            <a:ext cx="281939" cy="341406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Ellipse 49"/>
          <p:cNvSpPr/>
          <p:nvPr/>
        </p:nvSpPr>
        <p:spPr>
          <a:xfrm>
            <a:off x="4342637" y="1357416"/>
            <a:ext cx="281939" cy="341406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Ellipse 50"/>
          <p:cNvSpPr/>
          <p:nvPr/>
        </p:nvSpPr>
        <p:spPr>
          <a:xfrm>
            <a:off x="5203116" y="1340786"/>
            <a:ext cx="281939" cy="341406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3" name="Gerade Verbindung mit Pfeil 52"/>
          <p:cNvCxnSpPr/>
          <p:nvPr/>
        </p:nvCxnSpPr>
        <p:spPr>
          <a:xfrm flipV="1">
            <a:off x="3278176" y="1575149"/>
            <a:ext cx="1924940" cy="6716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Gerade Verbindung mit Pfeil 55"/>
          <p:cNvCxnSpPr/>
          <p:nvPr/>
        </p:nvCxnSpPr>
        <p:spPr>
          <a:xfrm flipV="1">
            <a:off x="3278176" y="1558141"/>
            <a:ext cx="1078509" cy="671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Gewitterblitz 57"/>
          <p:cNvSpPr/>
          <p:nvPr/>
        </p:nvSpPr>
        <p:spPr>
          <a:xfrm rot="368010">
            <a:off x="2851212" y="1955971"/>
            <a:ext cx="596329" cy="732113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0238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0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3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6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9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2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5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8" grpId="0"/>
      <p:bldP spid="31" grpId="0"/>
      <p:bldP spid="49" grpId="0" animBg="1"/>
      <p:bldP spid="50" grpId="0" animBg="1"/>
      <p:bldP spid="51" grpId="0" animBg="1"/>
      <p:bldP spid="5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8D70B121-56F4-4848-B38B-182089D909F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3536" y="2366962"/>
            <a:ext cx="3762375" cy="2124075"/>
          </a:xfrm>
          <a:prstGeom prst="rect">
            <a:avLst/>
          </a:prstGeom>
        </p:spPr>
      </p:pic>
      <p:cxnSp>
        <p:nvCxnSpPr>
          <p:cNvPr id="10" name="Gerade Verbindung mit Pfeil 9"/>
          <p:cNvCxnSpPr/>
          <p:nvPr/>
        </p:nvCxnSpPr>
        <p:spPr>
          <a:xfrm>
            <a:off x="2224402" y="3815744"/>
            <a:ext cx="18288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1" name="Textfeld 10"/>
          <p:cNvSpPr txBox="1"/>
          <p:nvPr/>
        </p:nvSpPr>
        <p:spPr>
          <a:xfrm>
            <a:off x="1462833" y="3595335"/>
            <a:ext cx="873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Quelle </a:t>
            </a:r>
            <a:endParaRPr lang="de-DE" dirty="0"/>
          </a:p>
        </p:txBody>
      </p:sp>
      <p:cxnSp>
        <p:nvCxnSpPr>
          <p:cNvPr id="12" name="Gerade Verbindung mit Pfeil 11"/>
          <p:cNvCxnSpPr/>
          <p:nvPr/>
        </p:nvCxnSpPr>
        <p:spPr>
          <a:xfrm flipH="1">
            <a:off x="7564336" y="3050878"/>
            <a:ext cx="157342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3" name="Textfeld 12"/>
          <p:cNvSpPr txBox="1"/>
          <p:nvPr/>
        </p:nvSpPr>
        <p:spPr>
          <a:xfrm>
            <a:off x="9152238" y="2866212"/>
            <a:ext cx="1631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Senke</a:t>
            </a:r>
            <a:endParaRPr lang="de-DE" dirty="0"/>
          </a:p>
        </p:txBody>
      </p:sp>
      <p:sp>
        <p:nvSpPr>
          <p:cNvPr id="14" name="Textfeld 13"/>
          <p:cNvSpPr txBox="1"/>
          <p:nvPr/>
        </p:nvSpPr>
        <p:spPr>
          <a:xfrm>
            <a:off x="4598921" y="1291841"/>
            <a:ext cx="26855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Minimale Kosten ohne Kapazitätsbeschränkung</a:t>
            </a:r>
            <a:endParaRPr lang="de-DE" dirty="0"/>
          </a:p>
        </p:txBody>
      </p:sp>
      <p:sp>
        <p:nvSpPr>
          <p:cNvPr id="15" name="Ellipse 14"/>
          <p:cNvSpPr/>
          <p:nvPr/>
        </p:nvSpPr>
        <p:spPr>
          <a:xfrm rot="19988422">
            <a:off x="4182913" y="3411210"/>
            <a:ext cx="1020202" cy="341406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7" name="Gerade Verbindung mit Pfeil 16"/>
          <p:cNvCxnSpPr/>
          <p:nvPr/>
        </p:nvCxnSpPr>
        <p:spPr>
          <a:xfrm flipV="1">
            <a:off x="2673981" y="4156863"/>
            <a:ext cx="1924940" cy="6716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Gerade Verbindung mit Pfeil 17"/>
          <p:cNvCxnSpPr/>
          <p:nvPr/>
        </p:nvCxnSpPr>
        <p:spPr>
          <a:xfrm>
            <a:off x="3753553" y="2895140"/>
            <a:ext cx="714908" cy="6068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Gewitterblitz 19"/>
          <p:cNvSpPr/>
          <p:nvPr/>
        </p:nvSpPr>
        <p:spPr>
          <a:xfrm rot="962404">
            <a:off x="3256811" y="2448589"/>
            <a:ext cx="596329" cy="732113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&quot;Nein&quot;-Symbol 26"/>
          <p:cNvSpPr/>
          <p:nvPr/>
        </p:nvSpPr>
        <p:spPr>
          <a:xfrm>
            <a:off x="2224402" y="4723771"/>
            <a:ext cx="449579" cy="453081"/>
          </a:xfrm>
          <a:prstGeom prst="noSmoking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grpSp>
        <p:nvGrpSpPr>
          <p:cNvPr id="28" name="Gruppieren 27">
            <a:extLst>
              <a:ext uri="{FF2B5EF4-FFF2-40B4-BE49-F238E27FC236}">
                <a16:creationId xmlns:a16="http://schemas.microsoft.com/office/drawing/2014/main" xmlns="" id="{50ECC846-FE00-5642-8853-EEE6E8A01659}"/>
              </a:ext>
            </a:extLst>
          </p:cNvPr>
          <p:cNvGrpSpPr/>
          <p:nvPr/>
        </p:nvGrpSpPr>
        <p:grpSpPr>
          <a:xfrm>
            <a:off x="3636451" y="4629675"/>
            <a:ext cx="4269210" cy="1778033"/>
            <a:chOff x="2192238" y="1846394"/>
            <a:chExt cx="7807523" cy="3165212"/>
          </a:xfrm>
        </p:grpSpPr>
        <p:sp>
          <p:nvSpPr>
            <p:cNvPr id="29" name="Dreieck 22">
              <a:extLst>
                <a:ext uri="{FF2B5EF4-FFF2-40B4-BE49-F238E27FC236}">
                  <a16:creationId xmlns:a16="http://schemas.microsoft.com/office/drawing/2014/main" xmlns="" id="{C58FCFF5-FFE5-1240-AE4D-8FE755FB7696}"/>
                </a:ext>
              </a:extLst>
            </p:cNvPr>
            <p:cNvSpPr/>
            <p:nvPr/>
          </p:nvSpPr>
          <p:spPr>
            <a:xfrm>
              <a:off x="4770782" y="2690192"/>
              <a:ext cx="225287" cy="132521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30" name="Grafik 29">
              <a:extLst>
                <a:ext uri="{FF2B5EF4-FFF2-40B4-BE49-F238E27FC236}">
                  <a16:creationId xmlns:a16="http://schemas.microsoft.com/office/drawing/2014/main" xmlns="" id="{4E6774A5-9359-5A4C-9D07-47945BA0A9B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192238" y="1846394"/>
              <a:ext cx="7807523" cy="3165212"/>
            </a:xfrm>
            <a:prstGeom prst="rect">
              <a:avLst/>
            </a:prstGeom>
          </p:spPr>
        </p:pic>
        <p:sp>
          <p:nvSpPr>
            <p:cNvPr id="31" name="Dreieck 23">
              <a:extLst>
                <a:ext uri="{FF2B5EF4-FFF2-40B4-BE49-F238E27FC236}">
                  <a16:creationId xmlns:a16="http://schemas.microsoft.com/office/drawing/2014/main" xmlns="" id="{45F58FCA-1036-9842-AC1B-581E8445154F}"/>
                </a:ext>
              </a:extLst>
            </p:cNvPr>
            <p:cNvSpPr/>
            <p:nvPr/>
          </p:nvSpPr>
          <p:spPr>
            <a:xfrm rot="3677808">
              <a:off x="4481190" y="2559880"/>
              <a:ext cx="225287" cy="132521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2" name="Dreieck 24">
              <a:extLst>
                <a:ext uri="{FF2B5EF4-FFF2-40B4-BE49-F238E27FC236}">
                  <a16:creationId xmlns:a16="http://schemas.microsoft.com/office/drawing/2014/main" xmlns="" id="{F32A8848-A721-984F-933E-9E9622B747AD}"/>
                </a:ext>
              </a:extLst>
            </p:cNvPr>
            <p:cNvSpPr/>
            <p:nvPr/>
          </p:nvSpPr>
          <p:spPr>
            <a:xfrm rot="6878945">
              <a:off x="4492693" y="4351465"/>
              <a:ext cx="225287" cy="132521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3" name="Dreieck 25">
              <a:extLst>
                <a:ext uri="{FF2B5EF4-FFF2-40B4-BE49-F238E27FC236}">
                  <a16:creationId xmlns:a16="http://schemas.microsoft.com/office/drawing/2014/main" xmlns="" id="{80771BCA-609E-164A-B463-F6A1D4A2CEAE}"/>
                </a:ext>
              </a:extLst>
            </p:cNvPr>
            <p:cNvSpPr/>
            <p:nvPr/>
          </p:nvSpPr>
          <p:spPr>
            <a:xfrm rot="3016238">
              <a:off x="6645367" y="2627471"/>
              <a:ext cx="225287" cy="132521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" name="Dreieck 26">
              <a:extLst>
                <a:ext uri="{FF2B5EF4-FFF2-40B4-BE49-F238E27FC236}">
                  <a16:creationId xmlns:a16="http://schemas.microsoft.com/office/drawing/2014/main" xmlns="" id="{D74FB55B-722F-AF4E-B788-08B063B85B99}"/>
                </a:ext>
              </a:extLst>
            </p:cNvPr>
            <p:cNvSpPr/>
            <p:nvPr/>
          </p:nvSpPr>
          <p:spPr>
            <a:xfrm rot="5400000">
              <a:off x="6541072" y="2385845"/>
              <a:ext cx="225287" cy="132521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5" name="Dreieck 27">
              <a:extLst>
                <a:ext uri="{FF2B5EF4-FFF2-40B4-BE49-F238E27FC236}">
                  <a16:creationId xmlns:a16="http://schemas.microsoft.com/office/drawing/2014/main" xmlns="" id="{E28615C0-4C02-CA41-ABCF-97C87E10A370}"/>
                </a:ext>
              </a:extLst>
            </p:cNvPr>
            <p:cNvSpPr/>
            <p:nvPr/>
          </p:nvSpPr>
          <p:spPr>
            <a:xfrm rot="5400000">
              <a:off x="6541072" y="4481479"/>
              <a:ext cx="225287" cy="132521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6" name="Dreieck 28">
              <a:extLst>
                <a:ext uri="{FF2B5EF4-FFF2-40B4-BE49-F238E27FC236}">
                  <a16:creationId xmlns:a16="http://schemas.microsoft.com/office/drawing/2014/main" xmlns="" id="{FBA1CE75-BDA7-5541-B332-841CA5A0F3D8}"/>
                </a:ext>
              </a:extLst>
            </p:cNvPr>
            <p:cNvSpPr/>
            <p:nvPr/>
          </p:nvSpPr>
          <p:spPr>
            <a:xfrm rot="3738898">
              <a:off x="8654635" y="3604502"/>
              <a:ext cx="225287" cy="132521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7" name="Dreieck 29">
              <a:extLst>
                <a:ext uri="{FF2B5EF4-FFF2-40B4-BE49-F238E27FC236}">
                  <a16:creationId xmlns:a16="http://schemas.microsoft.com/office/drawing/2014/main" xmlns="" id="{54C42A26-F415-894B-B37F-08315630F5A1}"/>
                </a:ext>
              </a:extLst>
            </p:cNvPr>
            <p:cNvSpPr/>
            <p:nvPr/>
          </p:nvSpPr>
          <p:spPr>
            <a:xfrm rot="6859344">
              <a:off x="8650399" y="3251511"/>
              <a:ext cx="225287" cy="132521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670826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4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55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6" fill="hold">
                      <p:stCondLst>
                        <p:cond delay="0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</p:childTnLst>
        </p:cTn>
      </p:par>
    </p:tnLst>
    <p:bldLst>
      <p:bldP spid="11" grpId="0"/>
      <p:bldP spid="13" grpId="0"/>
      <p:bldP spid="14" grpId="0"/>
      <p:bldP spid="15" grpId="0" animBg="1"/>
      <p:bldP spid="20" grpId="0" animBg="1"/>
      <p:bldP spid="2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8D70B121-56F4-4848-B38B-182089D909F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xmlns="" id="{0B5D0F8F-C92F-BC46-ACC4-7A21698DD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de-DE" dirty="0">
                <a:solidFill>
                  <a:schemeClr val="accent1"/>
                </a:solidFill>
              </a:rPr>
              <a:t>Gliederung	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2D72A2C9-F3CA-4216-8BAD-FA4C970C3C4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692C889E-3E0C-9E40-9512-4230892B2B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de-DE" sz="2400" dirty="0">
                <a:solidFill>
                  <a:schemeClr val="accent1"/>
                </a:solidFill>
              </a:rPr>
              <a:t>Einführung in das Thema</a:t>
            </a:r>
          </a:p>
          <a:p>
            <a:r>
              <a:rPr lang="de-DE" sz="2400" dirty="0"/>
              <a:t>Theoretische Grundlagen</a:t>
            </a:r>
            <a:endParaRPr lang="de-DE" sz="2000" dirty="0"/>
          </a:p>
          <a:p>
            <a:pPr lvl="1"/>
            <a:r>
              <a:rPr lang="de-DE" sz="2000" dirty="0"/>
              <a:t>Anwendungen</a:t>
            </a:r>
          </a:p>
          <a:p>
            <a:r>
              <a:rPr lang="de-DE" sz="2400" dirty="0"/>
              <a:t>Aufgabenstellung</a:t>
            </a:r>
          </a:p>
          <a:p>
            <a:r>
              <a:rPr lang="de-DE" sz="2400" dirty="0"/>
              <a:t>Implementierung</a:t>
            </a:r>
          </a:p>
          <a:p>
            <a:pPr lvl="1"/>
            <a:r>
              <a:rPr lang="de-DE" sz="2000" dirty="0"/>
              <a:t>Herangehensweise </a:t>
            </a:r>
          </a:p>
          <a:p>
            <a:pPr lvl="1"/>
            <a:r>
              <a:rPr lang="de-DE" sz="2000" dirty="0"/>
              <a:t>Einführung in den Code</a:t>
            </a:r>
          </a:p>
          <a:p>
            <a:pPr lvl="1"/>
            <a:r>
              <a:rPr lang="de-DE" sz="2000" dirty="0" smtClean="0"/>
              <a:t>Präsentation des Ergebnisses</a:t>
            </a:r>
          </a:p>
          <a:p>
            <a:r>
              <a:rPr lang="de-DE" sz="2400" dirty="0" smtClean="0"/>
              <a:t>Fazit 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3758769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8D70B121-56F4-4848-B38B-182089D909F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xmlns="" id="{35BFDC70-A169-E142-B051-5ABC9190E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390" y="963877"/>
            <a:ext cx="3471171" cy="4930246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de-DE" kern="120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Fazit</a:t>
            </a:r>
            <a:r>
              <a:rPr lang="en-US" kern="120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</a:t>
            </a:r>
            <a:endParaRPr lang="en-US" kern="1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xmlns="" id="{2D72A2C9-F3CA-4216-8BAD-FA4C970C3C4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Inhaltsplatzhalter 4">
            <a:extLst>
              <a:ext uri="{FF2B5EF4-FFF2-40B4-BE49-F238E27FC236}">
                <a16:creationId xmlns:a16="http://schemas.microsoft.com/office/drawing/2014/main" xmlns="" id="{A8E625C4-6DB1-9D42-BFEA-DE37A6F928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97419" y="963877"/>
            <a:ext cx="5686424" cy="4930246"/>
          </a:xfrm>
        </p:spPr>
        <p:txBody>
          <a:bodyPr anchor="ctr">
            <a:normAutofit/>
          </a:bodyPr>
          <a:lstStyle/>
          <a:p>
            <a:pPr>
              <a:buFontTx/>
              <a:buChar char="-"/>
            </a:pPr>
            <a:r>
              <a:rPr lang="de-DE" dirty="0" smtClean="0"/>
              <a:t>Ist ein Problem mit realem Bezug</a:t>
            </a:r>
          </a:p>
          <a:p>
            <a:pPr>
              <a:buFontTx/>
              <a:buChar char="-"/>
            </a:pPr>
            <a:r>
              <a:rPr lang="de-DE" dirty="0" smtClean="0"/>
              <a:t>Ein echtes Alltagsproblem</a:t>
            </a:r>
          </a:p>
          <a:p>
            <a:pPr>
              <a:buFontTx/>
              <a:buChar char="-"/>
            </a:pPr>
            <a:r>
              <a:rPr lang="de-DE" dirty="0" smtClean="0"/>
              <a:t>Wird herangezogen um andere Probleme zu lösen </a:t>
            </a:r>
          </a:p>
          <a:p>
            <a:pPr>
              <a:buFontTx/>
              <a:buChar char="-"/>
            </a:pPr>
            <a:r>
              <a:rPr lang="de-DE" dirty="0" smtClean="0"/>
              <a:t>Verbindet viele interessante Teilgebiete der Mathematik (Lineare Algebra, Operation Research, ..)</a:t>
            </a:r>
          </a:p>
          <a:p>
            <a:pPr>
              <a:buFontTx/>
              <a:buChar char="-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40399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8D70B121-56F4-4848-B38B-182089D909F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xmlns="" id="{35BFDC70-A169-E142-B051-5ABC9190E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390" y="963877"/>
            <a:ext cx="3471171" cy="4930246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de-DE" kern="120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Zeit für Fragen</a:t>
            </a:r>
            <a:r>
              <a:rPr lang="en-US" kern="120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</a:t>
            </a:r>
            <a:endParaRPr lang="en-US" kern="1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xmlns="" id="{2D72A2C9-F3CA-4216-8BAD-FA4C970C3C4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2637" y="1762897"/>
            <a:ext cx="2919458" cy="3917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559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8D70B121-56F4-4848-B38B-182089D909F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xmlns="" id="{35BFDC70-A169-E142-B051-5ABC9190E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1956" y="963877"/>
            <a:ext cx="4171949" cy="4930246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4000" kern="12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Quellen</a:t>
            </a:r>
            <a:endParaRPr lang="en-US" sz="4000" kern="1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xmlns="" id="{2D72A2C9-F3CA-4216-8BAD-FA4C970C3C4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Inhaltsplatzhalter 4">
            <a:extLst>
              <a:ext uri="{FF2B5EF4-FFF2-40B4-BE49-F238E27FC236}">
                <a16:creationId xmlns:a16="http://schemas.microsoft.com/office/drawing/2014/main" xmlns="" id="{C28895E4-2A18-3F46-B985-F6164DBE32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97419" y="963877"/>
            <a:ext cx="5686424" cy="4930246"/>
          </a:xfrm>
        </p:spPr>
        <p:txBody>
          <a:bodyPr>
            <a:normAutofit/>
          </a:bodyPr>
          <a:lstStyle/>
          <a:p>
            <a:r>
              <a:rPr lang="de-DE" sz="1400" dirty="0">
                <a:hlinkClick r:id="rId3"/>
              </a:rPr>
              <a:t>http://page.mi.fu-berlin.de/alt/vorlesungen/sem0809/folien-polcwiartek.pdf</a:t>
            </a:r>
            <a:endParaRPr lang="de-DE" sz="1400" dirty="0"/>
          </a:p>
          <a:p>
            <a:r>
              <a:rPr lang="de-DE" sz="1400" dirty="0">
                <a:hlinkClick r:id="rId4"/>
              </a:rPr>
              <a:t>https://www.net.in.tum.de/fileadmin/TUM/NET/NET-2012-04-1/NET-2012-04-1_05.pdf</a:t>
            </a:r>
            <a:endParaRPr lang="de-DE" sz="1400" dirty="0"/>
          </a:p>
          <a:p>
            <a:r>
              <a:rPr lang="de-DE" sz="1400" dirty="0">
                <a:hlinkClick r:id="rId5"/>
              </a:rPr>
              <a:t>https://www-m9.ma.tum.de/Allgemeines/GraphAlgorithmen</a:t>
            </a:r>
            <a:endParaRPr lang="de-DE" sz="1400" dirty="0"/>
          </a:p>
          <a:p>
            <a:r>
              <a:rPr lang="de-DE" sz="1400" dirty="0">
                <a:hlinkClick r:id="rId6"/>
              </a:rPr>
              <a:t>https://</a:t>
            </a:r>
            <a:r>
              <a:rPr lang="de-DE" sz="1400" dirty="0" smtClean="0">
                <a:hlinkClick r:id="rId6"/>
              </a:rPr>
              <a:t>www.youtube.com/watch?v=wJyWDCOPGpA</a:t>
            </a:r>
            <a:endParaRPr lang="de-DE" sz="1400" dirty="0"/>
          </a:p>
          <a:p>
            <a:r>
              <a:rPr lang="de-DE" sz="1400" dirty="0">
                <a:hlinkClick r:id="rId7"/>
              </a:rPr>
              <a:t>http://</a:t>
            </a:r>
            <a:r>
              <a:rPr lang="de-DE" sz="1400" dirty="0" smtClean="0">
                <a:hlinkClick r:id="rId7"/>
              </a:rPr>
              <a:t>www.informatikseite.de/algorithmen/node18.php</a:t>
            </a:r>
            <a:endParaRPr lang="de-DE" sz="1400" dirty="0" smtClean="0"/>
          </a:p>
          <a:p>
            <a:r>
              <a:rPr lang="de-DE" sz="1400" dirty="0">
                <a:hlinkClick r:id="rId8"/>
              </a:rPr>
              <a:t>http://</a:t>
            </a:r>
            <a:r>
              <a:rPr lang="de-DE" sz="1400" dirty="0" smtClean="0">
                <a:hlinkClick r:id="rId8"/>
              </a:rPr>
              <a:t>www.mi.fu-berlin.de/wiki/pub/Main/GunnarKlauP1winter0708/discMath_klau_maxflow.pdf</a:t>
            </a:r>
            <a:endParaRPr lang="de-DE" sz="1400" dirty="0" smtClean="0"/>
          </a:p>
          <a:p>
            <a:endParaRPr lang="de-DE" sz="1400" dirty="0" smtClean="0"/>
          </a:p>
          <a:p>
            <a:endParaRPr lang="de-DE" sz="1400" dirty="0" smtClean="0"/>
          </a:p>
          <a:p>
            <a:endParaRPr lang="de-DE" sz="1400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18339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6F9EB9F2-07E2-4D64-BBD8-BB5B217F121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2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xmlns="" id="{8CCF408F-A9A7-BB42-8132-EB1552B49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0588" y="965199"/>
            <a:ext cx="6766078" cy="492760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dirty="0" err="1">
                <a:solidFill>
                  <a:schemeClr val="accent1"/>
                </a:solidFill>
              </a:rPr>
              <a:t>Vielen</a:t>
            </a:r>
            <a:r>
              <a:rPr lang="en-US" sz="6000" dirty="0">
                <a:solidFill>
                  <a:schemeClr val="accent1"/>
                </a:solidFill>
              </a:rPr>
              <a:t> Dank </a:t>
            </a:r>
            <a:r>
              <a:rPr lang="en-US" sz="6000" dirty="0" err="1">
                <a:solidFill>
                  <a:schemeClr val="accent1"/>
                </a:solidFill>
              </a:rPr>
              <a:t>für</a:t>
            </a:r>
            <a:r>
              <a:rPr lang="en-US" sz="6000" dirty="0">
                <a:solidFill>
                  <a:schemeClr val="accent1"/>
                </a:solidFill>
              </a:rPr>
              <a:t> </a:t>
            </a:r>
            <a:r>
              <a:rPr lang="en-US" sz="6000" dirty="0" err="1">
                <a:solidFill>
                  <a:schemeClr val="accent1"/>
                </a:solidFill>
              </a:rPr>
              <a:t>eure</a:t>
            </a:r>
            <a:r>
              <a:rPr lang="en-US" sz="6000" dirty="0">
                <a:solidFill>
                  <a:schemeClr val="accent1"/>
                </a:solidFill>
              </a:rPr>
              <a:t> </a:t>
            </a:r>
            <a:r>
              <a:rPr lang="en-US" sz="6000" dirty="0" err="1">
                <a:solidFill>
                  <a:schemeClr val="accent1"/>
                </a:solidFill>
              </a:rPr>
              <a:t>Aufmerksamkeit</a:t>
            </a:r>
            <a:r>
              <a:rPr lang="en-US" sz="6000" dirty="0">
                <a:solidFill>
                  <a:schemeClr val="accent1"/>
                </a:solidFill>
              </a:rPr>
              <a:t>! 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F0C57C7C-DFE9-4A1E-B7A9-DF40E63366B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6909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8D70B121-56F4-4848-B38B-182089D909F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xmlns="" id="{2D72A2C9-F3CA-4216-8BAD-FA4C970C3C4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hteck 4">
            <a:extLst>
              <a:ext uri="{FF2B5EF4-FFF2-40B4-BE49-F238E27FC236}">
                <a16:creationId xmlns:a16="http://schemas.microsoft.com/office/drawing/2014/main" xmlns="" id="{6C91387F-AF56-614F-B14F-5E345367B7AF}"/>
              </a:ext>
            </a:extLst>
          </p:cNvPr>
          <p:cNvSpPr/>
          <p:nvPr/>
        </p:nvSpPr>
        <p:spPr>
          <a:xfrm>
            <a:off x="321564" y="320040"/>
            <a:ext cx="11548872" cy="62179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xmlns="" id="{35BFDC70-A169-E142-B051-5ABC9190E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10025" y="963877"/>
            <a:ext cx="4171949" cy="4930246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endParaRPr lang="en-US" sz="4000" kern="1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xmlns="" id="{B21205B6-3884-4AD1-996C-39D66F295553}"/>
              </a:ext>
            </a:extLst>
          </p:cNvPr>
          <p:cNvSpPr/>
          <p:nvPr/>
        </p:nvSpPr>
        <p:spPr>
          <a:xfrm>
            <a:off x="321564" y="273741"/>
            <a:ext cx="11548872" cy="62179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xmlns="" id="{D878A5C2-A8AA-4358-9003-B99120CDFE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9970" y="272970"/>
            <a:ext cx="6264990" cy="6264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320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8D70B121-56F4-4848-B38B-182089D909F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xmlns="" id="{0B5D0F8F-C92F-BC46-ACC4-7A21698DD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de-DE" dirty="0">
                <a:solidFill>
                  <a:schemeClr val="accent1"/>
                </a:solidFill>
              </a:rPr>
              <a:t>Einführung	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2D72A2C9-F3CA-4216-8BAD-FA4C970C3C4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slz="http://schemas.microsoft.com/office/powerpoint/2016/slidezoom" xmlns="" Requires="pslz">
          <p:graphicFrame>
            <p:nvGraphicFramePr>
              <p:cNvPr id="7" name="Folienzoom 6">
                <a:extLst>
                  <a:ext uri="{FF2B5EF4-FFF2-40B4-BE49-F238E27FC236}">
                    <a16:creationId xmlns:a16="http://schemas.microsoft.com/office/drawing/2014/main" id="{6938BB69-754F-2F4B-94EF-34BD069095AD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343248184"/>
                  </p:ext>
                </p:extLst>
              </p:nvPr>
            </p:nvGraphicFramePr>
            <p:xfrm>
              <a:off x="5897218" y="2005221"/>
              <a:ext cx="5062323" cy="2847557"/>
            </p:xfrm>
            <a:graphic>
              <a:graphicData uri="http://schemas.microsoft.com/office/powerpoint/2016/slidezoom">
                <pslz:sldZm>
                  <pslz:sldZmObj sldId="289" cId="1015469361">
                    <pslz:zmPr id="{00DBFADC-3856-604B-8781-B62748CDB1BD}" returnToParent="0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5062323" cy="2847557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7" name="Folienzoom 6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xmlns="" xmlns:pslz="http://schemas.microsoft.com/office/powerpoint/2016/slidezoom" id="{6938BB69-754F-2F4B-94EF-34BD069095A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897218" y="2005221"/>
                <a:ext cx="5062323" cy="2847557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69737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8D70B121-56F4-4848-B38B-182089D909F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2D72A2C9-F3CA-4216-8BAD-FA4C970C3C4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xmlns="" id="{22318D91-F3FB-1D4F-8CA1-574E5C5A021C}"/>
              </a:ext>
            </a:extLst>
          </p:cNvPr>
          <p:cNvSpPr txBox="1"/>
          <p:nvPr/>
        </p:nvSpPr>
        <p:spPr>
          <a:xfrm>
            <a:off x="4704846" y="5638773"/>
            <a:ext cx="2271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err="1">
                <a:solidFill>
                  <a:schemeClr val="accent1"/>
                </a:solidFill>
              </a:rPr>
              <a:t>Kapazität,</a:t>
            </a:r>
            <a:r>
              <a:rPr lang="de-DE" sz="2400" dirty="0" err="1">
                <a:solidFill>
                  <a:srgbClr val="FF0000"/>
                </a:solidFill>
              </a:rPr>
              <a:t>Kosten</a:t>
            </a:r>
            <a:endParaRPr lang="de-DE" sz="2400" dirty="0">
              <a:solidFill>
                <a:schemeClr val="accent1"/>
              </a:solidFill>
            </a:endParaRPr>
          </a:p>
        </p:txBody>
      </p:sp>
      <p:pic>
        <p:nvPicPr>
          <p:cNvPr id="21" name="Grafik 20">
            <a:extLst>
              <a:ext uri="{FF2B5EF4-FFF2-40B4-BE49-F238E27FC236}">
                <a16:creationId xmlns:a16="http://schemas.microsoft.com/office/drawing/2014/main" xmlns="" id="{5ACE5D07-54C6-4407-8C9E-551B711357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894" y="757562"/>
            <a:ext cx="11190212" cy="4781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469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8D70B121-56F4-4848-B38B-182089D909F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xmlns="" id="{35BFDC70-A169-E142-B051-5ABC9190E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359" y="963877"/>
            <a:ext cx="3683203" cy="4930246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kern="12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Grundlagen</a:t>
            </a:r>
            <a:r>
              <a:rPr lang="en-US" dirty="0">
                <a:solidFill>
                  <a:schemeClr val="accent1"/>
                </a:solidFill>
              </a:rPr>
              <a:t/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- </a:t>
            </a:r>
            <a:r>
              <a:rPr lang="en-US" dirty="0" err="1">
                <a:solidFill>
                  <a:schemeClr val="accent1"/>
                </a:solidFill>
              </a:rPr>
              <a:t>Netzwerkfluss</a:t>
            </a:r>
            <a:r>
              <a:rPr lang="en-US" dirty="0">
                <a:solidFill>
                  <a:schemeClr val="accent1"/>
                </a:solidFill>
              </a:rPr>
              <a:t>-problem</a:t>
            </a:r>
            <a:endParaRPr lang="en-US" kern="1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xmlns="" id="{2D72A2C9-F3CA-4216-8BAD-FA4C970C3C4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Inhaltsplatzhalter 2">
            <a:extLst>
              <a:ext uri="{FF2B5EF4-FFF2-40B4-BE49-F238E27FC236}">
                <a16:creationId xmlns:a16="http://schemas.microsoft.com/office/drawing/2014/main" xmlns="" id="{53B37B3D-655D-0342-AF1C-93DFDD28C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de-DE" sz="2400" dirty="0"/>
              <a:t>Ein Netzwerk ist ein endlich gerichteter Graph </a:t>
            </a:r>
            <a:br>
              <a:rPr lang="de-DE" sz="2400" dirty="0"/>
            </a:br>
            <a:r>
              <a:rPr lang="de-DE" sz="2400" dirty="0"/>
              <a:t>ohne Mehrfachkanten</a:t>
            </a:r>
          </a:p>
          <a:p>
            <a:r>
              <a:rPr lang="de-DE" sz="2400" dirty="0"/>
              <a:t>Spiegelt Transportweg wieder</a:t>
            </a:r>
          </a:p>
          <a:p>
            <a:r>
              <a:rPr lang="de-DE" sz="2400" dirty="0"/>
              <a:t>Von Startpunkt </a:t>
            </a:r>
            <a:r>
              <a:rPr lang="de-DE" sz="2400" dirty="0" err="1"/>
              <a:t>q</a:t>
            </a:r>
            <a:r>
              <a:rPr lang="de-DE" sz="2400" dirty="0"/>
              <a:t> zu Endpunkt s</a:t>
            </a:r>
          </a:p>
          <a:p>
            <a:r>
              <a:rPr lang="de-DE" sz="2400" dirty="0"/>
              <a:t>Knoten = Zwischenstationen</a:t>
            </a:r>
          </a:p>
          <a:p>
            <a:r>
              <a:rPr lang="de-DE" sz="2400" dirty="0"/>
              <a:t>Kanten = direkten Verbindungen</a:t>
            </a:r>
          </a:p>
          <a:p>
            <a:r>
              <a:rPr lang="de-DE" sz="2400" dirty="0"/>
              <a:t>Kapazitätsfunktion</a:t>
            </a:r>
          </a:p>
          <a:p>
            <a:r>
              <a:rPr lang="de-DE" sz="2400" dirty="0"/>
              <a:t>Kostenfunktion</a:t>
            </a:r>
          </a:p>
        </p:txBody>
      </p:sp>
    </p:spTree>
    <p:extLst>
      <p:ext uri="{BB962C8B-B14F-4D97-AF65-F5344CB8AC3E}">
        <p14:creationId xmlns:p14="http://schemas.microsoft.com/office/powerpoint/2010/main" val="128860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8D70B121-56F4-4848-B38B-182089D909F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xmlns="" id="{2D72A2C9-F3CA-4216-8BAD-FA4C970C3C4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Inhaltsplatzhalter 2">
            <a:extLst>
              <a:ext uri="{FF2B5EF4-FFF2-40B4-BE49-F238E27FC236}">
                <a16:creationId xmlns:a16="http://schemas.microsoft.com/office/drawing/2014/main" xmlns="" id="{53B37B3D-655D-0342-AF1C-93DFDD28C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6029" y="783771"/>
            <a:ext cx="3968268" cy="5110352"/>
          </a:xfrm>
        </p:spPr>
        <p:txBody>
          <a:bodyPr anchor="ctr">
            <a:normAutofit lnSpcReduction="10000"/>
          </a:bodyPr>
          <a:lstStyle/>
          <a:p>
            <a:pPr marL="0" indent="0">
              <a:buNone/>
            </a:pPr>
            <a:r>
              <a:rPr lang="de-DE" sz="2000" u="sng" dirty="0"/>
              <a:t>Netzwerk</a:t>
            </a:r>
          </a:p>
          <a:p>
            <a:pPr marL="0" indent="0">
              <a:buNone/>
            </a:pPr>
            <a:r>
              <a:rPr lang="de-DE" sz="2000" dirty="0"/>
              <a:t>N = (G, c, </a:t>
            </a:r>
            <a:r>
              <a:rPr lang="de-DE" sz="2000" dirty="0" err="1"/>
              <a:t>k</a:t>
            </a:r>
            <a:r>
              <a:rPr lang="de-DE" sz="2000" dirty="0"/>
              <a:t>, </a:t>
            </a:r>
            <a:r>
              <a:rPr lang="de-DE" sz="2000" dirty="0" err="1"/>
              <a:t>q</a:t>
            </a:r>
            <a:r>
              <a:rPr lang="de-DE" sz="2000" dirty="0"/>
              <a:t>, s)</a:t>
            </a:r>
          </a:p>
          <a:p>
            <a:pPr marL="0" indent="0">
              <a:buNone/>
            </a:pPr>
            <a:r>
              <a:rPr lang="de-DE" sz="2000" u="sng" dirty="0"/>
              <a:t>Graph</a:t>
            </a:r>
          </a:p>
          <a:p>
            <a:pPr marL="0" indent="0">
              <a:buNone/>
            </a:pPr>
            <a:r>
              <a:rPr lang="de-DE" sz="2000" dirty="0"/>
              <a:t>G = (V,E)</a:t>
            </a:r>
          </a:p>
          <a:p>
            <a:pPr marL="0" indent="0">
              <a:buNone/>
            </a:pPr>
            <a:r>
              <a:rPr lang="de-DE" sz="2000" u="sng" dirty="0"/>
              <a:t>Knoten</a:t>
            </a:r>
          </a:p>
          <a:p>
            <a:pPr marL="0" indent="0">
              <a:buNone/>
            </a:pPr>
            <a:r>
              <a:rPr lang="de-DE" sz="2000" dirty="0"/>
              <a:t>v ∈ V(G), wobei </a:t>
            </a:r>
            <a:r>
              <a:rPr lang="de-DE" sz="2000" dirty="0" err="1"/>
              <a:t>q,s</a:t>
            </a:r>
            <a:r>
              <a:rPr lang="de-DE" sz="2000" dirty="0"/>
              <a:t> ∈ V</a:t>
            </a:r>
          </a:p>
          <a:p>
            <a:pPr marL="0" indent="0">
              <a:buNone/>
            </a:pPr>
            <a:r>
              <a:rPr lang="de-DE" sz="2000" u="sng" dirty="0"/>
              <a:t>Kanten</a:t>
            </a:r>
          </a:p>
          <a:p>
            <a:pPr marL="0" indent="0">
              <a:buNone/>
            </a:pPr>
            <a:r>
              <a:rPr lang="de-DE" sz="2000" dirty="0" err="1"/>
              <a:t>e</a:t>
            </a:r>
            <a:r>
              <a:rPr lang="de-DE" sz="2000" dirty="0"/>
              <a:t> ∈ E(G)</a:t>
            </a:r>
          </a:p>
          <a:p>
            <a:pPr marL="0" indent="0">
              <a:buNone/>
            </a:pPr>
            <a:r>
              <a:rPr lang="de-DE" sz="2000" dirty="0" err="1"/>
              <a:t>e</a:t>
            </a:r>
            <a:r>
              <a:rPr lang="de-DE" sz="2000" dirty="0"/>
              <a:t> = (</a:t>
            </a:r>
            <a:r>
              <a:rPr lang="de-DE" sz="2000" dirty="0" err="1"/>
              <a:t>v,w</a:t>
            </a:r>
            <a:r>
              <a:rPr lang="de-DE" sz="2000" dirty="0"/>
              <a:t>), wobei </a:t>
            </a:r>
            <a:r>
              <a:rPr lang="de-DE" sz="2000" dirty="0" err="1"/>
              <a:t>v,w</a:t>
            </a:r>
            <a:r>
              <a:rPr lang="de-DE" sz="2000" dirty="0"/>
              <a:t> ∈ V(G)</a:t>
            </a:r>
          </a:p>
          <a:p>
            <a:pPr marL="0" indent="0">
              <a:buNone/>
            </a:pPr>
            <a:r>
              <a:rPr lang="de-DE" sz="2000" u="sng" dirty="0"/>
              <a:t>Kapazität</a:t>
            </a:r>
          </a:p>
          <a:p>
            <a:pPr marL="0" indent="0">
              <a:buNone/>
            </a:pPr>
            <a:r>
              <a:rPr lang="de-DE" sz="2000" dirty="0"/>
              <a:t>c(</a:t>
            </a:r>
            <a:r>
              <a:rPr lang="de-DE" sz="2000" dirty="0" err="1"/>
              <a:t>e</a:t>
            </a:r>
            <a:r>
              <a:rPr lang="de-DE" sz="2000" dirty="0"/>
              <a:t>) &gt; 0</a:t>
            </a:r>
          </a:p>
          <a:p>
            <a:pPr marL="0" indent="0">
              <a:buNone/>
            </a:pPr>
            <a:r>
              <a:rPr lang="de-DE" sz="2000" u="sng" dirty="0"/>
              <a:t>Kosten</a:t>
            </a:r>
          </a:p>
          <a:p>
            <a:pPr marL="0" indent="0">
              <a:buNone/>
            </a:pPr>
            <a:r>
              <a:rPr lang="de-DE" sz="2000" dirty="0" err="1"/>
              <a:t>k</a:t>
            </a:r>
            <a:r>
              <a:rPr lang="de-DE" sz="2000" dirty="0"/>
              <a:t>(</a:t>
            </a:r>
            <a:r>
              <a:rPr lang="de-DE" sz="2000" dirty="0" err="1"/>
              <a:t>e</a:t>
            </a:r>
            <a:r>
              <a:rPr lang="de-DE" sz="2000" dirty="0"/>
              <a:t>) &gt;= 0</a:t>
            </a:r>
          </a:p>
        </p:txBody>
      </p:sp>
      <p:grpSp>
        <p:nvGrpSpPr>
          <p:cNvPr id="20" name="Gruppieren 19">
            <a:extLst>
              <a:ext uri="{FF2B5EF4-FFF2-40B4-BE49-F238E27FC236}">
                <a16:creationId xmlns:a16="http://schemas.microsoft.com/office/drawing/2014/main" xmlns="" id="{50ECC846-FE00-5642-8853-EEE6E8A01659}"/>
              </a:ext>
            </a:extLst>
          </p:cNvPr>
          <p:cNvGrpSpPr/>
          <p:nvPr/>
        </p:nvGrpSpPr>
        <p:grpSpPr>
          <a:xfrm>
            <a:off x="4974771" y="2057400"/>
            <a:ext cx="6691950" cy="2767060"/>
            <a:chOff x="2192238" y="1846394"/>
            <a:chExt cx="7807523" cy="3165212"/>
          </a:xfrm>
        </p:grpSpPr>
        <p:pic>
          <p:nvPicPr>
            <p:cNvPr id="22" name="Grafik 21">
              <a:extLst>
                <a:ext uri="{FF2B5EF4-FFF2-40B4-BE49-F238E27FC236}">
                  <a16:creationId xmlns:a16="http://schemas.microsoft.com/office/drawing/2014/main" xmlns="" id="{4E6774A5-9359-5A4C-9D07-47945BA0A9B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92238" y="1846394"/>
              <a:ext cx="7807523" cy="3165212"/>
            </a:xfrm>
            <a:prstGeom prst="rect">
              <a:avLst/>
            </a:prstGeom>
          </p:spPr>
        </p:pic>
        <p:sp>
          <p:nvSpPr>
            <p:cNvPr id="23" name="Dreieck 22">
              <a:extLst>
                <a:ext uri="{FF2B5EF4-FFF2-40B4-BE49-F238E27FC236}">
                  <a16:creationId xmlns:a16="http://schemas.microsoft.com/office/drawing/2014/main" xmlns="" id="{C58FCFF5-FFE5-1240-AE4D-8FE755FB7696}"/>
                </a:ext>
              </a:extLst>
            </p:cNvPr>
            <p:cNvSpPr/>
            <p:nvPr/>
          </p:nvSpPr>
          <p:spPr>
            <a:xfrm>
              <a:off x="4770782" y="2690192"/>
              <a:ext cx="225287" cy="132521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Dreieck 23">
              <a:extLst>
                <a:ext uri="{FF2B5EF4-FFF2-40B4-BE49-F238E27FC236}">
                  <a16:creationId xmlns:a16="http://schemas.microsoft.com/office/drawing/2014/main" xmlns="" id="{45F58FCA-1036-9842-AC1B-581E8445154F}"/>
                </a:ext>
              </a:extLst>
            </p:cNvPr>
            <p:cNvSpPr/>
            <p:nvPr/>
          </p:nvSpPr>
          <p:spPr>
            <a:xfrm rot="3677808">
              <a:off x="4481190" y="2559880"/>
              <a:ext cx="225287" cy="132521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5" name="Dreieck 24">
              <a:extLst>
                <a:ext uri="{FF2B5EF4-FFF2-40B4-BE49-F238E27FC236}">
                  <a16:creationId xmlns:a16="http://schemas.microsoft.com/office/drawing/2014/main" xmlns="" id="{F32A8848-A721-984F-933E-9E9622B747AD}"/>
                </a:ext>
              </a:extLst>
            </p:cNvPr>
            <p:cNvSpPr/>
            <p:nvPr/>
          </p:nvSpPr>
          <p:spPr>
            <a:xfrm rot="6878945">
              <a:off x="4492693" y="4351465"/>
              <a:ext cx="225287" cy="132521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" name="Dreieck 25">
              <a:extLst>
                <a:ext uri="{FF2B5EF4-FFF2-40B4-BE49-F238E27FC236}">
                  <a16:creationId xmlns:a16="http://schemas.microsoft.com/office/drawing/2014/main" xmlns="" id="{80771BCA-609E-164A-B463-F6A1D4A2CEAE}"/>
                </a:ext>
              </a:extLst>
            </p:cNvPr>
            <p:cNvSpPr/>
            <p:nvPr/>
          </p:nvSpPr>
          <p:spPr>
            <a:xfrm rot="3016238">
              <a:off x="6645367" y="2627471"/>
              <a:ext cx="225287" cy="132521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Dreieck 26">
              <a:extLst>
                <a:ext uri="{FF2B5EF4-FFF2-40B4-BE49-F238E27FC236}">
                  <a16:creationId xmlns:a16="http://schemas.microsoft.com/office/drawing/2014/main" xmlns="" id="{D74FB55B-722F-AF4E-B788-08B063B85B99}"/>
                </a:ext>
              </a:extLst>
            </p:cNvPr>
            <p:cNvSpPr/>
            <p:nvPr/>
          </p:nvSpPr>
          <p:spPr>
            <a:xfrm rot="5400000">
              <a:off x="6541072" y="2385845"/>
              <a:ext cx="225287" cy="132521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" name="Dreieck 27">
              <a:extLst>
                <a:ext uri="{FF2B5EF4-FFF2-40B4-BE49-F238E27FC236}">
                  <a16:creationId xmlns:a16="http://schemas.microsoft.com/office/drawing/2014/main" xmlns="" id="{E28615C0-4C02-CA41-ABCF-97C87E10A370}"/>
                </a:ext>
              </a:extLst>
            </p:cNvPr>
            <p:cNvSpPr/>
            <p:nvPr/>
          </p:nvSpPr>
          <p:spPr>
            <a:xfrm rot="5400000">
              <a:off x="6541072" y="4481479"/>
              <a:ext cx="225287" cy="132521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" name="Dreieck 28">
              <a:extLst>
                <a:ext uri="{FF2B5EF4-FFF2-40B4-BE49-F238E27FC236}">
                  <a16:creationId xmlns:a16="http://schemas.microsoft.com/office/drawing/2014/main" xmlns="" id="{FBA1CE75-BDA7-5541-B332-841CA5A0F3D8}"/>
                </a:ext>
              </a:extLst>
            </p:cNvPr>
            <p:cNvSpPr/>
            <p:nvPr/>
          </p:nvSpPr>
          <p:spPr>
            <a:xfrm rot="3738898">
              <a:off x="8654635" y="3604502"/>
              <a:ext cx="225287" cy="132521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" name="Dreieck 29">
              <a:extLst>
                <a:ext uri="{FF2B5EF4-FFF2-40B4-BE49-F238E27FC236}">
                  <a16:creationId xmlns:a16="http://schemas.microsoft.com/office/drawing/2014/main" xmlns="" id="{54C42A26-F415-894B-B37F-08315630F5A1}"/>
                </a:ext>
              </a:extLst>
            </p:cNvPr>
            <p:cNvSpPr/>
            <p:nvPr/>
          </p:nvSpPr>
          <p:spPr>
            <a:xfrm rot="6859344">
              <a:off x="8650399" y="3251511"/>
              <a:ext cx="225287" cy="132521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1227012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8D70B121-56F4-4848-B38B-182089D909F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xmlns="" id="{0B5D0F8F-C92F-BC46-ACC4-7A21698DD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109" y="3080657"/>
            <a:ext cx="3657643" cy="738960"/>
          </a:xfrm>
        </p:spPr>
        <p:txBody>
          <a:bodyPr>
            <a:normAutofit/>
          </a:bodyPr>
          <a:lstStyle/>
          <a:p>
            <a:pPr algn="ctr"/>
            <a:r>
              <a:rPr lang="de-DE" dirty="0">
                <a:solidFill>
                  <a:schemeClr val="accent1"/>
                </a:solidFill>
              </a:rPr>
              <a:t>Anwendungen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2D72A2C9-F3CA-4216-8BAD-FA4C970C3C4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692C889E-3E0C-9E40-9512-4230892B2B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1841" y="963877"/>
            <a:ext cx="6377769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de-DE" sz="2400" dirty="0"/>
              <a:t>Beispiele:</a:t>
            </a:r>
          </a:p>
          <a:p>
            <a:r>
              <a:rPr lang="de-DE" sz="2400" dirty="0"/>
              <a:t>Routenplanung</a:t>
            </a:r>
          </a:p>
          <a:p>
            <a:r>
              <a:rPr lang="de-DE" sz="2400" dirty="0"/>
              <a:t>Kommunikationsnetzwerke</a:t>
            </a:r>
            <a:endParaRPr lang="de-DE" sz="2000" dirty="0"/>
          </a:p>
          <a:p>
            <a:r>
              <a:rPr lang="de-DE" sz="2400" dirty="0"/>
              <a:t>Gantt-Diagramme zur Ablaufplanung</a:t>
            </a:r>
          </a:p>
        </p:txBody>
      </p:sp>
    </p:spTree>
    <p:extLst>
      <p:ext uri="{BB962C8B-B14F-4D97-AF65-F5344CB8AC3E}">
        <p14:creationId xmlns:p14="http://schemas.microsoft.com/office/powerpoint/2010/main" val="2993476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391</Words>
  <Application>Microsoft Office PowerPoint</Application>
  <PresentationFormat>Breitbild</PresentationFormat>
  <Paragraphs>169</Paragraphs>
  <Slides>33</Slides>
  <Notes>30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33</vt:i4>
      </vt:variant>
    </vt:vector>
  </HeadingPairs>
  <TitlesOfParts>
    <vt:vector size="38" baseType="lpstr">
      <vt:lpstr>Arial</vt:lpstr>
      <vt:lpstr>Calibri</vt:lpstr>
      <vt:lpstr>Calibri Light</vt:lpstr>
      <vt:lpstr>Wingdings</vt:lpstr>
      <vt:lpstr>Office</vt:lpstr>
      <vt:lpstr>Netzwerkflussproblem</vt:lpstr>
      <vt:lpstr>Gliederung </vt:lpstr>
      <vt:lpstr>Gliederung </vt:lpstr>
      <vt:lpstr>PowerPoint-Präsentation</vt:lpstr>
      <vt:lpstr>Einführung </vt:lpstr>
      <vt:lpstr>PowerPoint-Präsentation</vt:lpstr>
      <vt:lpstr>Grundlagen - Netzwerkfluss-problem</vt:lpstr>
      <vt:lpstr>PowerPoint-Präsentation</vt:lpstr>
      <vt:lpstr>Anwendungen</vt:lpstr>
      <vt:lpstr>Gliederung </vt:lpstr>
      <vt:lpstr>Aufgabenstellung</vt:lpstr>
      <vt:lpstr>PowerPoint-Präsentation</vt:lpstr>
      <vt:lpstr>Ziel</vt:lpstr>
      <vt:lpstr>Gliederung </vt:lpstr>
      <vt:lpstr>Herangehens-weise</vt:lpstr>
      <vt:lpstr>Minimalekosten mit Kapazitätsbegrenzung</vt:lpstr>
      <vt:lpstr>PowerPoint-Präsentation</vt:lpstr>
      <vt:lpstr>Minimalekosten ohne Kapazitätsbegrenzung</vt:lpstr>
      <vt:lpstr>PowerPoint-Präsentation</vt:lpstr>
      <vt:lpstr>Transportkostenproblem</vt:lpstr>
      <vt:lpstr> </vt:lpstr>
      <vt:lpstr>Gliederung </vt:lpstr>
      <vt:lpstr>Einführung in den Code</vt:lpstr>
      <vt:lpstr>Wichtige Begriffe</vt:lpstr>
      <vt:lpstr>Der Code</vt:lpstr>
      <vt:lpstr>Gliederung </vt:lpstr>
      <vt:lpstr>PowerPoint-Präsentation</vt:lpstr>
      <vt:lpstr> </vt:lpstr>
      <vt:lpstr>PowerPoint-Präsentation</vt:lpstr>
      <vt:lpstr>Fazit </vt:lpstr>
      <vt:lpstr>Zeit für Fragen </vt:lpstr>
      <vt:lpstr>Quellen</vt:lpstr>
      <vt:lpstr>Vielen Dank für eure Aufmerksamkeit!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branching</dc:title>
  <dc:creator>taglauer</dc:creator>
  <cp:lastModifiedBy>Der Alex</cp:lastModifiedBy>
  <cp:revision>95</cp:revision>
  <dcterms:created xsi:type="dcterms:W3CDTF">2018-12-03T17:41:34Z</dcterms:created>
  <dcterms:modified xsi:type="dcterms:W3CDTF">2019-07-02T17:24:50Z</dcterms:modified>
</cp:coreProperties>
</file>