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66" r:id="rId6"/>
    <p:sldId id="267" r:id="rId7"/>
    <p:sldId id="268" r:id="rId8"/>
    <p:sldId id="272" r:id="rId9"/>
    <p:sldId id="275" r:id="rId10"/>
    <p:sldId id="276" r:id="rId11"/>
    <p:sldId id="259" r:id="rId12"/>
    <p:sldId id="269" r:id="rId13"/>
    <p:sldId id="270" r:id="rId14"/>
    <p:sldId id="271" r:id="rId15"/>
    <p:sldId id="260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9E6C-DAD9-4C13-95B2-991A7E581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Organización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BBF655-FD44-4533-AB70-C6616C93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1370"/>
          </a:xfrm>
        </p:spPr>
        <p:txBody>
          <a:bodyPr>
            <a:noAutofit/>
          </a:bodyPr>
          <a:lstStyle/>
          <a:p>
            <a:pPr algn="ctr"/>
            <a:r>
              <a:rPr lang="es-AR" sz="2800" dirty="0"/>
              <a:t>Circuitos secuenciales</a:t>
            </a:r>
          </a:p>
          <a:p>
            <a:pPr algn="ctr"/>
            <a:r>
              <a:rPr lang="es-AR" sz="2800"/>
              <a:t>Curso 2021 </a:t>
            </a:r>
            <a:r>
              <a:rPr lang="es-AR" sz="2800" dirty="0"/>
              <a:t>– Prof.  Jorge </a:t>
            </a:r>
            <a:r>
              <a:rPr lang="es-AR" sz="2800" dirty="0" err="1"/>
              <a:t>Runco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8858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>
            <a:extLst>
              <a:ext uri="{FF2B5EF4-FFF2-40B4-BE49-F238E27FC236}">
                <a16:creationId xmlns:a16="http://schemas.microsoft.com/office/drawing/2014/main" id="{BAE3A3B5-D0CA-401E-B786-DCC1B230DA6B}"/>
              </a:ext>
            </a:extLst>
          </p:cNvPr>
          <p:cNvSpPr/>
          <p:nvPr/>
        </p:nvSpPr>
        <p:spPr>
          <a:xfrm>
            <a:off x="636852" y="3564738"/>
            <a:ext cx="474252" cy="86467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050F0FC-DE36-437A-8631-9C077114068C}"/>
              </a:ext>
            </a:extLst>
          </p:cNvPr>
          <p:cNvSpPr/>
          <p:nvPr/>
        </p:nvSpPr>
        <p:spPr>
          <a:xfrm>
            <a:off x="3378167" y="4817390"/>
            <a:ext cx="360000" cy="720000"/>
          </a:xfrm>
          <a:prstGeom prst="ellipse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80958420-6F2E-4D67-A0CC-B83882DE3310}"/>
              </a:ext>
            </a:extLst>
          </p:cNvPr>
          <p:cNvSpPr/>
          <p:nvPr/>
        </p:nvSpPr>
        <p:spPr>
          <a:xfrm>
            <a:off x="624033" y="4901221"/>
            <a:ext cx="474252" cy="86467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EC6DC8-D141-45B1-9C79-8A201DDA03E3}"/>
              </a:ext>
            </a:extLst>
          </p:cNvPr>
          <p:cNvSpPr/>
          <p:nvPr/>
        </p:nvSpPr>
        <p:spPr>
          <a:xfrm>
            <a:off x="4712040" y="4081782"/>
            <a:ext cx="846000" cy="27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6A0877F-9B66-4DB8-8101-D9A05869BC49}"/>
              </a:ext>
            </a:extLst>
          </p:cNvPr>
          <p:cNvSpPr/>
          <p:nvPr/>
        </p:nvSpPr>
        <p:spPr>
          <a:xfrm>
            <a:off x="4714633" y="4902734"/>
            <a:ext cx="828000" cy="28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68EA520-9300-45E7-8477-00D68906F679}"/>
              </a:ext>
            </a:extLst>
          </p:cNvPr>
          <p:cNvSpPr/>
          <p:nvPr/>
        </p:nvSpPr>
        <p:spPr>
          <a:xfrm>
            <a:off x="4727151" y="4631108"/>
            <a:ext cx="828000" cy="28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A6369057-70D7-499B-A78D-1BB9F20DE151}"/>
              </a:ext>
            </a:extLst>
          </p:cNvPr>
          <p:cNvGrpSpPr/>
          <p:nvPr/>
        </p:nvGrpSpPr>
        <p:grpSpPr>
          <a:xfrm>
            <a:off x="4651978" y="3801728"/>
            <a:ext cx="1343912" cy="1668327"/>
            <a:chOff x="6593013" y="3489883"/>
            <a:chExt cx="1343912" cy="1794502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83C2873-F141-498C-9D5C-9A627FF2D435}"/>
                </a:ext>
              </a:extLst>
            </p:cNvPr>
            <p:cNvSpPr txBox="1"/>
            <p:nvPr/>
          </p:nvSpPr>
          <p:spPr>
            <a:xfrm>
              <a:off x="6593056" y="3489883"/>
              <a:ext cx="1343869" cy="17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  B  NOR</a:t>
              </a:r>
            </a:p>
            <a:p>
              <a:r>
                <a:rPr lang="es-A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0  0     1</a:t>
              </a:r>
            </a:p>
            <a:p>
              <a:r>
                <a:rPr lang="es-AR" dirty="0"/>
                <a:t>0  1     0</a:t>
              </a:r>
            </a:p>
            <a:p>
              <a:r>
                <a:rPr lang="es-AR" dirty="0"/>
                <a:t>1  0     0</a:t>
              </a:r>
            </a:p>
            <a:p>
              <a:r>
                <a:rPr lang="es-AR" dirty="0"/>
                <a:t>1  1     0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C2FEB13B-0C14-4669-A683-CE22B587CDE3}"/>
                </a:ext>
              </a:extLst>
            </p:cNvPr>
            <p:cNvCxnSpPr/>
            <p:nvPr/>
          </p:nvCxnSpPr>
          <p:spPr>
            <a:xfrm>
              <a:off x="6593013" y="3821639"/>
              <a:ext cx="11742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5AECA7F-4480-474A-8E0C-C03BA86B3A8C}"/>
                </a:ext>
              </a:extLst>
            </p:cNvPr>
            <p:cNvCxnSpPr>
              <a:cxnSpLocks/>
            </p:cNvCxnSpPr>
            <p:nvPr/>
          </p:nvCxnSpPr>
          <p:spPr>
            <a:xfrm>
              <a:off x="7167297" y="3520654"/>
              <a:ext cx="0" cy="14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ipse 47">
            <a:extLst>
              <a:ext uri="{FF2B5EF4-FFF2-40B4-BE49-F238E27FC236}">
                <a16:creationId xmlns:a16="http://schemas.microsoft.com/office/drawing/2014/main" id="{6A88A6D7-798D-4783-9C13-ADF2418C36DA}"/>
              </a:ext>
            </a:extLst>
          </p:cNvPr>
          <p:cNvSpPr/>
          <p:nvPr/>
        </p:nvSpPr>
        <p:spPr>
          <a:xfrm rot="16200000">
            <a:off x="3202522" y="2045113"/>
            <a:ext cx="720000" cy="46802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14F782-9DEE-4736-A3B2-8FC022184590}"/>
              </a:ext>
            </a:extLst>
          </p:cNvPr>
          <p:cNvSpPr/>
          <p:nvPr/>
        </p:nvSpPr>
        <p:spPr>
          <a:xfrm rot="16200000">
            <a:off x="230499" y="2056712"/>
            <a:ext cx="977809" cy="46802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1EBBC7-76E7-4302-AEF3-BDA70D5CD3AC}"/>
              </a:ext>
            </a:extLst>
          </p:cNvPr>
          <p:cNvSpPr/>
          <p:nvPr/>
        </p:nvSpPr>
        <p:spPr>
          <a:xfrm>
            <a:off x="550213" y="499596"/>
            <a:ext cx="474274" cy="8646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EB6D74-4054-487D-8EFE-76BDCE8D582B}"/>
              </a:ext>
            </a:extLst>
          </p:cNvPr>
          <p:cNvSpPr/>
          <p:nvPr/>
        </p:nvSpPr>
        <p:spPr>
          <a:xfrm>
            <a:off x="3328074" y="662820"/>
            <a:ext cx="463848" cy="66260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B827B1-697A-43B0-8BB9-CE3229BF6E5B}"/>
              </a:ext>
            </a:extLst>
          </p:cNvPr>
          <p:cNvSpPr txBox="1"/>
          <p:nvPr/>
        </p:nvSpPr>
        <p:spPr>
          <a:xfrm>
            <a:off x="2674733" y="1981714"/>
            <a:ext cx="111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CA6F94-E143-4EBC-AC70-42272B4FE1CD}"/>
              </a:ext>
            </a:extLst>
          </p:cNvPr>
          <p:cNvSpPr txBox="1"/>
          <p:nvPr/>
        </p:nvSpPr>
        <p:spPr>
          <a:xfrm>
            <a:off x="130424" y="2263342"/>
            <a:ext cx="99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R=0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682C08-EC14-4CF1-B18B-DB295DA0A52E}"/>
              </a:ext>
            </a:extLst>
          </p:cNvPr>
          <p:cNvSpPr txBox="1"/>
          <p:nvPr/>
        </p:nvSpPr>
        <p:spPr>
          <a:xfrm>
            <a:off x="231511" y="432296"/>
            <a:ext cx="99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S=1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4DBF16-0A4E-4643-9EE1-8FAD014A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8" y="774087"/>
            <a:ext cx="1296061" cy="648000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D23B19-3A4E-401D-810D-A7E2889AE83E}"/>
              </a:ext>
            </a:extLst>
          </p:cNvPr>
          <p:cNvCxnSpPr>
            <a:cxnSpLocks/>
          </p:cNvCxnSpPr>
          <p:nvPr/>
        </p:nvCxnSpPr>
        <p:spPr>
          <a:xfrm flipH="1">
            <a:off x="984590" y="1366668"/>
            <a:ext cx="1152054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3BBF949-3B6F-4792-B7DF-975899AF0D6D}"/>
              </a:ext>
            </a:extLst>
          </p:cNvPr>
          <p:cNvCxnSpPr>
            <a:cxnSpLocks/>
          </p:cNvCxnSpPr>
          <p:nvPr/>
        </p:nvCxnSpPr>
        <p:spPr>
          <a:xfrm>
            <a:off x="1011096" y="1487952"/>
            <a:ext cx="1132684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3D86285-7211-49D9-85AE-6D855F6DAB39}"/>
              </a:ext>
            </a:extLst>
          </p:cNvPr>
          <p:cNvCxnSpPr>
            <a:cxnSpLocks/>
          </p:cNvCxnSpPr>
          <p:nvPr/>
        </p:nvCxnSpPr>
        <p:spPr>
          <a:xfrm flipH="1">
            <a:off x="460247" y="962574"/>
            <a:ext cx="540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90B9040-ADBA-4B32-A996-9F17ED57BF68}"/>
              </a:ext>
            </a:extLst>
          </p:cNvPr>
          <p:cNvCxnSpPr>
            <a:cxnSpLocks/>
          </p:cNvCxnSpPr>
          <p:nvPr/>
        </p:nvCxnSpPr>
        <p:spPr>
          <a:xfrm>
            <a:off x="463813" y="2305049"/>
            <a:ext cx="540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224AC1B-EF71-45E8-89C1-EA5A5F09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7" y="1853196"/>
            <a:ext cx="1296061" cy="64800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0C05DD-E072-4208-A7C3-49FAACB860F7}"/>
              </a:ext>
            </a:extLst>
          </p:cNvPr>
          <p:cNvCxnSpPr>
            <a:cxnSpLocks/>
          </p:cNvCxnSpPr>
          <p:nvPr/>
        </p:nvCxnSpPr>
        <p:spPr>
          <a:xfrm>
            <a:off x="1011096" y="1222668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71141C-5485-4759-9D83-B96C87A0F5B9}"/>
              </a:ext>
            </a:extLst>
          </p:cNvPr>
          <p:cNvCxnSpPr>
            <a:cxnSpLocks/>
          </p:cNvCxnSpPr>
          <p:nvPr/>
        </p:nvCxnSpPr>
        <p:spPr>
          <a:xfrm>
            <a:off x="2130528" y="1084835"/>
            <a:ext cx="483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E8D3E5-85D0-4F44-95C5-10460C7AF0AD}"/>
              </a:ext>
            </a:extLst>
          </p:cNvPr>
          <p:cNvCxnSpPr>
            <a:cxnSpLocks/>
          </p:cNvCxnSpPr>
          <p:nvPr/>
        </p:nvCxnSpPr>
        <p:spPr>
          <a:xfrm>
            <a:off x="2137159" y="2177196"/>
            <a:ext cx="483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58F977E-C745-4EEA-A6C7-53FF93060F74}"/>
              </a:ext>
            </a:extLst>
          </p:cNvPr>
          <p:cNvCxnSpPr>
            <a:cxnSpLocks/>
          </p:cNvCxnSpPr>
          <p:nvPr/>
        </p:nvCxnSpPr>
        <p:spPr>
          <a:xfrm>
            <a:off x="997843" y="174519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1BC588E-98E4-4286-8E84-1AF880E106A2}"/>
              </a:ext>
            </a:extLst>
          </p:cNvPr>
          <p:cNvCxnSpPr>
            <a:cxnSpLocks/>
          </p:cNvCxnSpPr>
          <p:nvPr/>
        </p:nvCxnSpPr>
        <p:spPr>
          <a:xfrm>
            <a:off x="2130528" y="188919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00C72C-C35C-44A1-8E92-26A433FD56F2}"/>
              </a:ext>
            </a:extLst>
          </p:cNvPr>
          <p:cNvCxnSpPr>
            <a:cxnSpLocks/>
          </p:cNvCxnSpPr>
          <p:nvPr/>
        </p:nvCxnSpPr>
        <p:spPr>
          <a:xfrm>
            <a:off x="2137159" y="1098087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93761-0271-4CCE-941A-E020531C0323}"/>
              </a:ext>
            </a:extLst>
          </p:cNvPr>
          <p:cNvSpPr txBox="1"/>
          <p:nvPr/>
        </p:nvSpPr>
        <p:spPr>
          <a:xfrm>
            <a:off x="2680112" y="718867"/>
            <a:ext cx="1308892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6ECC293-518F-41E8-A21A-CFE6DB3BA213}"/>
              </a:ext>
            </a:extLst>
          </p:cNvPr>
          <p:cNvCxnSpPr>
            <a:cxnSpLocks/>
          </p:cNvCxnSpPr>
          <p:nvPr/>
        </p:nvCxnSpPr>
        <p:spPr>
          <a:xfrm>
            <a:off x="2812420" y="754146"/>
            <a:ext cx="222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C850B56-B0D1-43A4-84DC-4B24FEF263F2}"/>
              </a:ext>
            </a:extLst>
          </p:cNvPr>
          <p:cNvSpPr txBox="1"/>
          <p:nvPr/>
        </p:nvSpPr>
        <p:spPr>
          <a:xfrm>
            <a:off x="556758" y="1764933"/>
            <a:ext cx="39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89F148-EDB7-4AE3-AA2B-12F520C99028}"/>
              </a:ext>
            </a:extLst>
          </p:cNvPr>
          <p:cNvSpPr txBox="1"/>
          <p:nvPr/>
        </p:nvSpPr>
        <p:spPr>
          <a:xfrm>
            <a:off x="580658" y="965158"/>
            <a:ext cx="39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110" name="Cerrar llave 109">
            <a:extLst>
              <a:ext uri="{FF2B5EF4-FFF2-40B4-BE49-F238E27FC236}">
                <a16:creationId xmlns:a16="http://schemas.microsoft.com/office/drawing/2014/main" id="{4D395B25-C5A8-4781-8DC8-9E5A5526A6C1}"/>
              </a:ext>
            </a:extLst>
          </p:cNvPr>
          <p:cNvSpPr/>
          <p:nvPr/>
        </p:nvSpPr>
        <p:spPr>
          <a:xfrm>
            <a:off x="5771384" y="467587"/>
            <a:ext cx="612000" cy="5177370"/>
          </a:xfrm>
          <a:prstGeom prst="rightBrace">
            <a:avLst>
              <a:gd name="adj1" fmla="val 8333"/>
              <a:gd name="adj2" fmla="val 320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09370F4-3A06-45DD-BA7B-2E197990EB5B}"/>
              </a:ext>
            </a:extLst>
          </p:cNvPr>
          <p:cNvGrpSpPr/>
          <p:nvPr/>
        </p:nvGrpSpPr>
        <p:grpSpPr>
          <a:xfrm>
            <a:off x="9754670" y="3331502"/>
            <a:ext cx="2286000" cy="2728912"/>
            <a:chOff x="9378580" y="2951798"/>
            <a:chExt cx="2286000" cy="2728912"/>
          </a:xfrm>
        </p:grpSpPr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23F164DB-0811-40C2-A525-8F414FBD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0  1    0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BFEDF885-624A-4794-A8B0-2F9733E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id="{E9D0DD03-9380-4D8A-8EF1-E66EE28FC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CE753F7-0380-451F-AC90-2FE02FBFDCD0}"/>
              </a:ext>
            </a:extLst>
          </p:cNvPr>
          <p:cNvSpPr/>
          <p:nvPr/>
        </p:nvSpPr>
        <p:spPr>
          <a:xfrm>
            <a:off x="4685506" y="2112284"/>
            <a:ext cx="900000" cy="25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2390AEF-489C-483E-AD2A-67D60A16E5CA}"/>
              </a:ext>
            </a:extLst>
          </p:cNvPr>
          <p:cNvSpPr/>
          <p:nvPr/>
        </p:nvSpPr>
        <p:spPr>
          <a:xfrm>
            <a:off x="4685506" y="1289785"/>
            <a:ext cx="900000" cy="25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6F6E20B-5CC3-4486-86BD-5A1FC7E18DC3}"/>
              </a:ext>
            </a:extLst>
          </p:cNvPr>
          <p:cNvGrpSpPr/>
          <p:nvPr/>
        </p:nvGrpSpPr>
        <p:grpSpPr>
          <a:xfrm>
            <a:off x="4658714" y="952510"/>
            <a:ext cx="1364974" cy="1477328"/>
            <a:chOff x="6756996" y="535419"/>
            <a:chExt cx="1364974" cy="1477328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F5E0C13-CDF7-41BD-A1C5-1F6577C85204}"/>
                </a:ext>
              </a:extLst>
            </p:cNvPr>
            <p:cNvSpPr txBox="1"/>
            <p:nvPr/>
          </p:nvSpPr>
          <p:spPr>
            <a:xfrm>
              <a:off x="6756996" y="535419"/>
              <a:ext cx="13649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  B  NOR</a:t>
              </a:r>
            </a:p>
            <a:p>
              <a:r>
                <a:rPr lang="es-A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0  0     1</a:t>
              </a:r>
            </a:p>
            <a:p>
              <a:r>
                <a:rPr lang="es-AR" dirty="0"/>
                <a:t>0  1     0</a:t>
              </a:r>
            </a:p>
            <a:p>
              <a:r>
                <a:rPr lang="es-AR" dirty="0"/>
                <a:t>1  0     0</a:t>
              </a:r>
            </a:p>
            <a:p>
              <a:r>
                <a:rPr lang="es-AR" dirty="0"/>
                <a:t>1  1     0</a:t>
              </a: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9AE4752-3562-4ECA-9112-BE8949B2E874}"/>
                </a:ext>
              </a:extLst>
            </p:cNvPr>
            <p:cNvCxnSpPr/>
            <p:nvPr/>
          </p:nvCxnSpPr>
          <p:spPr>
            <a:xfrm>
              <a:off x="6756996" y="872694"/>
              <a:ext cx="1192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542F5CE-E31A-4DF1-ADBC-952484F22E2F}"/>
                </a:ext>
              </a:extLst>
            </p:cNvPr>
            <p:cNvCxnSpPr>
              <a:cxnSpLocks/>
            </p:cNvCxnSpPr>
            <p:nvPr/>
          </p:nvCxnSpPr>
          <p:spPr>
            <a:xfrm>
              <a:off x="7326839" y="649568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B5B67B44-FCDB-48C5-8DFF-EC8FDB63331F}"/>
              </a:ext>
            </a:extLst>
          </p:cNvPr>
          <p:cNvSpPr/>
          <p:nvPr/>
        </p:nvSpPr>
        <p:spPr>
          <a:xfrm rot="18734168">
            <a:off x="295569" y="4773586"/>
            <a:ext cx="54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1AFC90-AED4-47A3-8E1F-864106780635}"/>
              </a:ext>
            </a:extLst>
          </p:cNvPr>
          <p:cNvSpPr/>
          <p:nvPr/>
        </p:nvSpPr>
        <p:spPr>
          <a:xfrm rot="18797088">
            <a:off x="75054" y="3676066"/>
            <a:ext cx="1152000" cy="61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FB3A5D42-6812-44B0-90EF-6FE6FDD18997}"/>
              </a:ext>
            </a:extLst>
          </p:cNvPr>
          <p:cNvSpPr/>
          <p:nvPr/>
        </p:nvSpPr>
        <p:spPr>
          <a:xfrm>
            <a:off x="4071964" y="4817390"/>
            <a:ext cx="360000" cy="72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BC06C90-DF6E-45C1-A846-9D1B3E760A6B}"/>
              </a:ext>
            </a:extLst>
          </p:cNvPr>
          <p:cNvSpPr/>
          <p:nvPr/>
        </p:nvSpPr>
        <p:spPr>
          <a:xfrm>
            <a:off x="4024853" y="3702649"/>
            <a:ext cx="360000" cy="720000"/>
          </a:xfrm>
          <a:prstGeom prst="ellipse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6FE2C0C-3EE6-4CC0-A791-0AC345272DC1}"/>
              </a:ext>
            </a:extLst>
          </p:cNvPr>
          <p:cNvSpPr/>
          <p:nvPr/>
        </p:nvSpPr>
        <p:spPr>
          <a:xfrm>
            <a:off x="4014716" y="3703036"/>
            <a:ext cx="396000" cy="72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D4D50C-3FD3-4122-8888-604392C6B066}"/>
              </a:ext>
            </a:extLst>
          </p:cNvPr>
          <p:cNvSpPr txBox="1"/>
          <p:nvPr/>
        </p:nvSpPr>
        <p:spPr>
          <a:xfrm>
            <a:off x="2689588" y="4915780"/>
            <a:ext cx="112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 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1633913-DD87-40CF-AAB2-7DA8ED5359BF}"/>
              </a:ext>
            </a:extLst>
          </p:cNvPr>
          <p:cNvSpPr txBox="1"/>
          <p:nvPr/>
        </p:nvSpPr>
        <p:spPr>
          <a:xfrm>
            <a:off x="694412" y="4797326"/>
            <a:ext cx="54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1A06FB-ACAB-4E45-ADE0-3B079B6D7F4C}"/>
              </a:ext>
            </a:extLst>
          </p:cNvPr>
          <p:cNvSpPr txBox="1"/>
          <p:nvPr/>
        </p:nvSpPr>
        <p:spPr>
          <a:xfrm>
            <a:off x="696785" y="3455074"/>
            <a:ext cx="40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  </a:t>
            </a: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D37CF665-E6DD-42A9-B75F-4C808FD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9" y="3779593"/>
            <a:ext cx="1296000" cy="648000"/>
          </a:xfrm>
          <a:prstGeom prst="rect">
            <a:avLst/>
          </a:prstGeom>
        </p:spPr>
      </p:pic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9BCB52B8-6EFE-41A1-833F-4982C8330AA5}"/>
              </a:ext>
            </a:extLst>
          </p:cNvPr>
          <p:cNvCxnSpPr>
            <a:cxnSpLocks/>
          </p:cNvCxnSpPr>
          <p:nvPr/>
        </p:nvCxnSpPr>
        <p:spPr>
          <a:xfrm flipH="1">
            <a:off x="1037559" y="4372174"/>
            <a:ext cx="1152000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B5382DA4-BBF3-47E9-81F0-3B6C81957E36}"/>
              </a:ext>
            </a:extLst>
          </p:cNvPr>
          <p:cNvCxnSpPr>
            <a:cxnSpLocks/>
          </p:cNvCxnSpPr>
          <p:nvPr/>
        </p:nvCxnSpPr>
        <p:spPr>
          <a:xfrm>
            <a:off x="1064063" y="4493458"/>
            <a:ext cx="1132631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E01A9BF-3858-4CDF-9E88-18E904230CFB}"/>
              </a:ext>
            </a:extLst>
          </p:cNvPr>
          <p:cNvCxnSpPr>
            <a:cxnSpLocks/>
          </p:cNvCxnSpPr>
          <p:nvPr/>
        </p:nvCxnSpPr>
        <p:spPr>
          <a:xfrm flipH="1">
            <a:off x="513240" y="3968080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2A709DA-F23D-480F-ABA2-A2CFC62846CC}"/>
              </a:ext>
            </a:extLst>
          </p:cNvPr>
          <p:cNvCxnSpPr>
            <a:cxnSpLocks/>
          </p:cNvCxnSpPr>
          <p:nvPr/>
        </p:nvCxnSpPr>
        <p:spPr>
          <a:xfrm>
            <a:off x="516806" y="53105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7F7F35B5-266F-418B-BC8B-EB31D743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8" y="4858702"/>
            <a:ext cx="1296000" cy="648000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1318530-8920-4644-9E3B-FEC88311B9A3}"/>
              </a:ext>
            </a:extLst>
          </p:cNvPr>
          <p:cNvCxnSpPr>
            <a:cxnSpLocks/>
          </p:cNvCxnSpPr>
          <p:nvPr/>
        </p:nvCxnSpPr>
        <p:spPr>
          <a:xfrm>
            <a:off x="1064063" y="4228174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AD84E0E-3BEC-477B-BB83-592588653CB6}"/>
              </a:ext>
            </a:extLst>
          </p:cNvPr>
          <p:cNvCxnSpPr>
            <a:cxnSpLocks/>
          </p:cNvCxnSpPr>
          <p:nvPr/>
        </p:nvCxnSpPr>
        <p:spPr>
          <a:xfrm>
            <a:off x="2183442" y="4090341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B8ADD8C8-89A8-416E-885A-B144E6D7798A}"/>
              </a:ext>
            </a:extLst>
          </p:cNvPr>
          <p:cNvCxnSpPr>
            <a:cxnSpLocks/>
          </p:cNvCxnSpPr>
          <p:nvPr/>
        </p:nvCxnSpPr>
        <p:spPr>
          <a:xfrm>
            <a:off x="2190073" y="5182702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5A3EDC3-77C1-4771-8E77-69BE06C7A1A0}"/>
              </a:ext>
            </a:extLst>
          </p:cNvPr>
          <p:cNvCxnSpPr>
            <a:cxnSpLocks/>
          </p:cNvCxnSpPr>
          <p:nvPr/>
        </p:nvCxnSpPr>
        <p:spPr>
          <a:xfrm>
            <a:off x="1050811" y="4750702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85D2EBB-767F-4BF7-B897-39A362C85CF9}"/>
              </a:ext>
            </a:extLst>
          </p:cNvPr>
          <p:cNvCxnSpPr>
            <a:cxnSpLocks/>
          </p:cNvCxnSpPr>
          <p:nvPr/>
        </p:nvCxnSpPr>
        <p:spPr>
          <a:xfrm>
            <a:off x="2183442" y="4894702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739E462-9E79-437A-9477-F9EEEE2063BF}"/>
              </a:ext>
            </a:extLst>
          </p:cNvPr>
          <p:cNvCxnSpPr>
            <a:cxnSpLocks/>
          </p:cNvCxnSpPr>
          <p:nvPr/>
        </p:nvCxnSpPr>
        <p:spPr>
          <a:xfrm>
            <a:off x="2190073" y="4103593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484FF57-7EAA-4762-AB80-9BC40D2B2765}"/>
              </a:ext>
            </a:extLst>
          </p:cNvPr>
          <p:cNvGrpSpPr/>
          <p:nvPr/>
        </p:nvGrpSpPr>
        <p:grpSpPr>
          <a:xfrm>
            <a:off x="2705439" y="3784397"/>
            <a:ext cx="1227211" cy="523220"/>
            <a:chOff x="2445640" y="3142971"/>
            <a:chExt cx="1227211" cy="52322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E678AF62-FAFE-4F59-8375-D7DCF9F5C857}"/>
                </a:ext>
              </a:extLst>
            </p:cNvPr>
            <p:cNvSpPr txBox="1"/>
            <p:nvPr/>
          </p:nvSpPr>
          <p:spPr>
            <a:xfrm>
              <a:off x="2445640" y="3142971"/>
              <a:ext cx="1227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 = 1</a:t>
              </a:r>
            </a:p>
          </p:txBody>
        </p: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0506E88E-C25F-429D-8CDE-B181601FB8A4}"/>
                </a:ext>
              </a:extLst>
            </p:cNvPr>
            <p:cNvCxnSpPr>
              <a:cxnSpLocks/>
            </p:cNvCxnSpPr>
            <p:nvPr/>
          </p:nvCxnSpPr>
          <p:spPr>
            <a:xfrm>
              <a:off x="2555637" y="3162344"/>
              <a:ext cx="2224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ABA7B67-9220-409A-90D0-C00A35332E14}"/>
              </a:ext>
            </a:extLst>
          </p:cNvPr>
          <p:cNvCxnSpPr/>
          <p:nvPr/>
        </p:nvCxnSpPr>
        <p:spPr>
          <a:xfrm>
            <a:off x="3685675" y="4046007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2427B71-B547-42DB-9687-4B6F8E8D6B89}"/>
              </a:ext>
            </a:extLst>
          </p:cNvPr>
          <p:cNvCxnSpPr>
            <a:cxnSpLocks/>
          </p:cNvCxnSpPr>
          <p:nvPr/>
        </p:nvCxnSpPr>
        <p:spPr>
          <a:xfrm flipH="1">
            <a:off x="491287" y="5080829"/>
            <a:ext cx="25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EB0DE342-1FE0-492E-A157-D638FC36F5FB}"/>
              </a:ext>
            </a:extLst>
          </p:cNvPr>
          <p:cNvCxnSpPr/>
          <p:nvPr/>
        </p:nvCxnSpPr>
        <p:spPr>
          <a:xfrm>
            <a:off x="3794021" y="5176939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2951311-1F45-4373-9DB8-70E5E7ABF11B}"/>
              </a:ext>
            </a:extLst>
          </p:cNvPr>
          <p:cNvCxnSpPr>
            <a:cxnSpLocks/>
          </p:cNvCxnSpPr>
          <p:nvPr/>
        </p:nvCxnSpPr>
        <p:spPr>
          <a:xfrm flipH="1">
            <a:off x="421569" y="4267532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B3D6C7-B5F5-4E79-9EEC-89A1623C1847}"/>
              </a:ext>
            </a:extLst>
          </p:cNvPr>
          <p:cNvSpPr txBox="1"/>
          <p:nvPr/>
        </p:nvSpPr>
        <p:spPr>
          <a:xfrm>
            <a:off x="130424" y="0"/>
            <a:ext cx="5005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C3A1787-408E-41C5-91F9-4306D1778A26}"/>
              </a:ext>
            </a:extLst>
          </p:cNvPr>
          <p:cNvSpPr txBox="1"/>
          <p:nvPr/>
        </p:nvSpPr>
        <p:spPr>
          <a:xfrm>
            <a:off x="148856" y="2880547"/>
            <a:ext cx="5005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63245B8-0270-455B-953B-723575247D22}"/>
              </a:ext>
            </a:extLst>
          </p:cNvPr>
          <p:cNvSpPr txBox="1"/>
          <p:nvPr/>
        </p:nvSpPr>
        <p:spPr>
          <a:xfrm>
            <a:off x="4067222" y="4907238"/>
            <a:ext cx="40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 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FCD1069-29EA-47F0-ACC1-6F18991C2D79}"/>
              </a:ext>
            </a:extLst>
          </p:cNvPr>
          <p:cNvSpPr txBox="1"/>
          <p:nvPr/>
        </p:nvSpPr>
        <p:spPr>
          <a:xfrm>
            <a:off x="701763" y="5288085"/>
            <a:ext cx="40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6F35CBC-011A-4E90-BB62-C46B9C343C35}"/>
              </a:ext>
            </a:extLst>
          </p:cNvPr>
          <p:cNvSpPr txBox="1"/>
          <p:nvPr/>
        </p:nvSpPr>
        <p:spPr>
          <a:xfrm>
            <a:off x="683716" y="4005922"/>
            <a:ext cx="40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0B333A1-95BF-4BDC-8177-24250B10F2E9}"/>
              </a:ext>
            </a:extLst>
          </p:cNvPr>
          <p:cNvSpPr txBox="1"/>
          <p:nvPr/>
        </p:nvSpPr>
        <p:spPr>
          <a:xfrm flipV="1">
            <a:off x="4020641" y="3780434"/>
            <a:ext cx="36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4031B3F-A510-424B-9A74-8C6BA009D4B1}"/>
              </a:ext>
            </a:extLst>
          </p:cNvPr>
          <p:cNvSpPr txBox="1"/>
          <p:nvPr/>
        </p:nvSpPr>
        <p:spPr>
          <a:xfrm>
            <a:off x="152074" y="4008068"/>
            <a:ext cx="336282" cy="53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7D1E504-78BC-4B23-83D1-2064EF3553BC}"/>
              </a:ext>
            </a:extLst>
          </p:cNvPr>
          <p:cNvSpPr txBox="1"/>
          <p:nvPr/>
        </p:nvSpPr>
        <p:spPr>
          <a:xfrm>
            <a:off x="117183" y="4817654"/>
            <a:ext cx="319544" cy="51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03DDF4B-3867-49F6-8090-05B6AA333184}"/>
              </a:ext>
            </a:extLst>
          </p:cNvPr>
          <p:cNvSpPr txBox="1"/>
          <p:nvPr/>
        </p:nvSpPr>
        <p:spPr>
          <a:xfrm>
            <a:off x="6604238" y="138092"/>
            <a:ext cx="5397689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1)S=1 y R=0. Suponemos Q=1 (amarillo) como estado anterior y se conservó (no cambió).</a:t>
            </a:r>
          </a:p>
          <a:p>
            <a:pPr algn="just"/>
            <a:r>
              <a:rPr lang="es-AR" sz="2000" dirty="0"/>
              <a:t>2)S=1 y R=0. Suponemos Q=0 (verde) como estado anterior. Vemos luego de la “propagación” de los nuevos valores, que el resultado final es Q=1 (igual que el anterior). Por lo tanto con S=1 y R=0 concluimos que Q=1. Mismo resultado para dos suposiciones distintas de Q (estado anterior). Aparece el tercer renglón en la tabla de verdad.</a:t>
            </a:r>
          </a:p>
        </p:txBody>
      </p:sp>
      <p:sp>
        <p:nvSpPr>
          <p:cNvPr id="101" name="Flecha: doblada hacia arriba 100">
            <a:extLst>
              <a:ext uri="{FF2B5EF4-FFF2-40B4-BE49-F238E27FC236}">
                <a16:creationId xmlns:a16="http://schemas.microsoft.com/office/drawing/2014/main" id="{BA1C581F-63E4-462E-AC91-57BCD68203B2}"/>
              </a:ext>
            </a:extLst>
          </p:cNvPr>
          <p:cNvSpPr/>
          <p:nvPr/>
        </p:nvSpPr>
        <p:spPr>
          <a:xfrm rot="5400000">
            <a:off x="8031250" y="3961668"/>
            <a:ext cx="2130030" cy="731520"/>
          </a:xfrm>
          <a:prstGeom prst="bentUp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BDDD79C-E68A-4F25-8170-18FA4364E509}"/>
              </a:ext>
            </a:extLst>
          </p:cNvPr>
          <p:cNvSpPr txBox="1"/>
          <p:nvPr/>
        </p:nvSpPr>
        <p:spPr>
          <a:xfrm>
            <a:off x="9752841" y="5001538"/>
            <a:ext cx="1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1  0    1</a:t>
            </a:r>
          </a:p>
        </p:txBody>
      </p:sp>
    </p:spTree>
    <p:extLst>
      <p:ext uri="{BB962C8B-B14F-4D97-AF65-F5344CB8AC3E}">
        <p14:creationId xmlns:p14="http://schemas.microsoft.com/office/powerpoint/2010/main" val="199600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8" grpId="0" animBg="1"/>
      <p:bldP spid="97" grpId="0" animBg="1"/>
      <p:bldP spid="4" grpId="0" animBg="1"/>
      <p:bldP spid="52" grpId="0" animBg="1"/>
      <p:bldP spid="53" grpId="0" animBg="1"/>
      <p:bldP spid="48" grpId="0" animBg="1"/>
      <p:bldP spid="43" grpId="0" animBg="1"/>
      <p:bldP spid="40" grpId="0" animBg="1"/>
      <p:bldP spid="42" grpId="0" animBg="1"/>
      <p:bldP spid="5" grpId="0"/>
      <p:bldP spid="6" grpId="0"/>
      <p:bldP spid="36" grpId="0"/>
      <p:bldP spid="37" grpId="0"/>
      <p:bldP spid="110" grpId="0" animBg="1"/>
      <p:bldP spid="44" grpId="0" animBg="1"/>
      <p:bldP spid="45" grpId="0" animBg="1"/>
      <p:bldP spid="30" grpId="0" animBg="1"/>
      <p:bldP spid="61" grpId="0" animBg="1"/>
      <p:bldP spid="91" grpId="0" animBg="1"/>
      <p:bldP spid="92" grpId="0" animBg="1"/>
      <p:bldP spid="63" grpId="0" animBg="1"/>
      <p:bldP spid="65" grpId="0"/>
      <p:bldP spid="66" grpId="0"/>
      <p:bldP spid="85" grpId="0"/>
      <p:bldP spid="94" grpId="0"/>
      <p:bldP spid="95" grpId="0"/>
      <p:bldP spid="96" grpId="0"/>
      <p:bldP spid="99" grpId="0"/>
      <p:bldP spid="100" grpId="0" animBg="1"/>
      <p:bldP spid="101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86247-6580-443B-84E9-727CE309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Señal de reloj (</a:t>
            </a:r>
            <a:r>
              <a:rPr lang="es-AR" dirty="0" err="1"/>
              <a:t>clock</a:t>
            </a:r>
            <a:r>
              <a:rPr lang="es-AR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0F125-6CF1-40E5-8187-9921B1A0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/>
              <a:t>¿Porqué la necesidad de sincronización (Reloj)?</a:t>
            </a:r>
          </a:p>
          <a:p>
            <a:r>
              <a:rPr lang="es-AR" sz="2400" dirty="0"/>
              <a:t>La información adicional que proporciona la señal de reloj, marca en qué precisos instantes se lee la señal de entrada. Es una señal de tiempo.</a:t>
            </a:r>
          </a:p>
          <a:p>
            <a:r>
              <a:rPr lang="es-AR" sz="2400" dirty="0"/>
              <a:t>Dice : “cuando va a pasar algo” (en qué instante).</a:t>
            </a:r>
          </a:p>
          <a:p>
            <a:r>
              <a:rPr lang="es-AR" sz="2400" dirty="0"/>
              <a:t>“Qué va a pasar” lo sigue determinando las señales de entrada (S y R por ej.)</a:t>
            </a:r>
          </a:p>
          <a:p>
            <a:r>
              <a:rPr lang="es-AR" sz="2400" dirty="0"/>
              <a:t>El reloj convierte la señal de entrada  en una señal síncrona. </a:t>
            </a:r>
          </a:p>
        </p:txBody>
      </p:sp>
    </p:spTree>
    <p:extLst>
      <p:ext uri="{BB962C8B-B14F-4D97-AF65-F5344CB8AC3E}">
        <p14:creationId xmlns:p14="http://schemas.microsoft.com/office/powerpoint/2010/main" val="91965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C3D7E-FC90-4DF9-B845-FC2FDDF9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Señal de reloj (</a:t>
            </a:r>
            <a:r>
              <a:rPr lang="es-AR" dirty="0" err="1"/>
              <a:t>clock</a:t>
            </a:r>
            <a:r>
              <a:rPr lang="es-AR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995B37-179F-45DF-8348-19FFCDD7D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58" y="2762915"/>
            <a:ext cx="9828807" cy="2180143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797A15-F4F1-498A-8659-1D800D08E049}"/>
              </a:ext>
            </a:extLst>
          </p:cNvPr>
          <p:cNvCxnSpPr/>
          <p:nvPr/>
        </p:nvCxnSpPr>
        <p:spPr>
          <a:xfrm flipV="1">
            <a:off x="1001008" y="1762538"/>
            <a:ext cx="0" cy="334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2BB4-93D0-4369-B1A7-5F1FE6F21E30}"/>
              </a:ext>
            </a:extLst>
          </p:cNvPr>
          <p:cNvCxnSpPr>
            <a:cxnSpLocks/>
          </p:cNvCxnSpPr>
          <p:nvPr/>
        </p:nvCxnSpPr>
        <p:spPr>
          <a:xfrm>
            <a:off x="987755" y="5097286"/>
            <a:ext cx="1044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DB08D9-3F41-45D1-8432-827A04BD81D4}"/>
              </a:ext>
            </a:extLst>
          </p:cNvPr>
          <p:cNvSpPr txBox="1"/>
          <p:nvPr/>
        </p:nvSpPr>
        <p:spPr>
          <a:xfrm>
            <a:off x="1110257" y="2874365"/>
            <a:ext cx="777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1   0   1   0   1  0   1   0  1                                   1  0   1   0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95C1731-7241-4196-8A5F-CC41D1D23C10}"/>
              </a:ext>
            </a:extLst>
          </p:cNvPr>
          <p:cNvCxnSpPr>
            <a:cxnSpLocks/>
          </p:cNvCxnSpPr>
          <p:nvPr/>
        </p:nvCxnSpPr>
        <p:spPr>
          <a:xfrm>
            <a:off x="3270055" y="2072060"/>
            <a:ext cx="109249" cy="972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5DAEB68-E75F-491D-A045-D533491ED49A}"/>
              </a:ext>
            </a:extLst>
          </p:cNvPr>
          <p:cNvCxnSpPr>
            <a:cxnSpLocks/>
          </p:cNvCxnSpPr>
          <p:nvPr/>
        </p:nvCxnSpPr>
        <p:spPr>
          <a:xfrm>
            <a:off x="3379304" y="2040761"/>
            <a:ext cx="722244" cy="9318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10A75D-FD67-4486-9321-7BB4BA7CF08B}"/>
              </a:ext>
            </a:extLst>
          </p:cNvPr>
          <p:cNvSpPr txBox="1"/>
          <p:nvPr/>
        </p:nvSpPr>
        <p:spPr>
          <a:xfrm>
            <a:off x="2080592" y="1403685"/>
            <a:ext cx="3087754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Flancos ascendentes. La señal cambia de 0 a 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F4EEAB-246A-407A-9E15-886786AA2DE9}"/>
              </a:ext>
            </a:extLst>
          </p:cNvPr>
          <p:cNvSpPr txBox="1"/>
          <p:nvPr/>
        </p:nvSpPr>
        <p:spPr>
          <a:xfrm>
            <a:off x="6376800" y="1418167"/>
            <a:ext cx="3363547" cy="830997"/>
          </a:xfrm>
          <a:prstGeom prst="rect">
            <a:avLst/>
          </a:prstGeom>
          <a:solidFill>
            <a:srgbClr val="00B0F0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Flancos descendentes. La señal cambia de 1 a 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AF0378E-E88B-4116-B366-D71675F52D73}"/>
              </a:ext>
            </a:extLst>
          </p:cNvPr>
          <p:cNvCxnSpPr>
            <a:cxnSpLocks/>
          </p:cNvCxnSpPr>
          <p:nvPr/>
        </p:nvCxnSpPr>
        <p:spPr>
          <a:xfrm flipH="1">
            <a:off x="7609980" y="2249164"/>
            <a:ext cx="1162959" cy="723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478C528-089F-46EF-BD74-41BBD4764B2A}"/>
              </a:ext>
            </a:extLst>
          </p:cNvPr>
          <p:cNvCxnSpPr>
            <a:cxnSpLocks/>
          </p:cNvCxnSpPr>
          <p:nvPr/>
        </p:nvCxnSpPr>
        <p:spPr>
          <a:xfrm flipH="1">
            <a:off x="8428383" y="2249164"/>
            <a:ext cx="453806" cy="731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9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B9FA-975A-4F95-8605-ECAC3D22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8992"/>
            <a:ext cx="9603275" cy="918436"/>
          </a:xfrm>
        </p:spPr>
        <p:txBody>
          <a:bodyPr>
            <a:normAutofit/>
          </a:bodyPr>
          <a:lstStyle/>
          <a:p>
            <a:r>
              <a:rPr lang="es-AR" dirty="0"/>
              <a:t>Clasificación de los circuitos secuenciales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D554C-D239-4D02-BC07-E113C44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2800" dirty="0"/>
              <a:t>Respecto del instante en que pueden cambiar dichas salidas, pueden ser:</a:t>
            </a:r>
          </a:p>
          <a:p>
            <a:pPr lvl="1"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2400" dirty="0">
                <a:solidFill>
                  <a:srgbClr val="FF0000"/>
                </a:solidFill>
              </a:rPr>
              <a:t>Asincrónicos</a:t>
            </a:r>
            <a:r>
              <a:rPr lang="es-ES" altLang="es-AR" sz="2400" dirty="0"/>
              <a:t>: cuando </a:t>
            </a:r>
            <a:r>
              <a:rPr lang="es-MX" altLang="es-AR" sz="2400" dirty="0"/>
              <a:t>en </a:t>
            </a:r>
            <a:r>
              <a:rPr lang="es-ES" altLang="es-AR" sz="2400" dirty="0"/>
              <a:t>la entrada se establece una combinación, las salidas cambiarán</a:t>
            </a:r>
          </a:p>
          <a:p>
            <a:pPr lvl="1"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2400" dirty="0">
                <a:solidFill>
                  <a:srgbClr val="FF0000"/>
                </a:solidFill>
              </a:rPr>
              <a:t>Sincrónicos</a:t>
            </a:r>
            <a:r>
              <a:rPr lang="es-ES" altLang="es-AR" sz="2400" dirty="0"/>
              <a:t>: la presencia de una entrada especial (reloj), determina “cuando” cambian las salidas acorde a las entradas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5548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>
            <a:extLst>
              <a:ext uri="{FF2B5EF4-FFF2-40B4-BE49-F238E27FC236}">
                <a16:creationId xmlns:a16="http://schemas.microsoft.com/office/drawing/2014/main" id="{74FE7EB5-51F0-4A6B-AC3E-E97AC46C564B}"/>
              </a:ext>
            </a:extLst>
          </p:cNvPr>
          <p:cNvSpPr/>
          <p:nvPr/>
        </p:nvSpPr>
        <p:spPr>
          <a:xfrm>
            <a:off x="1437278" y="1696278"/>
            <a:ext cx="9843495" cy="478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D1EBD-4CE4-4967-978C-7D4D9CC4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78" y="185918"/>
            <a:ext cx="9603275" cy="658941"/>
          </a:xfrm>
        </p:spPr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sr asincrónico y sincrónico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2C70176-F825-408F-89F0-449D42C2650E}"/>
              </a:ext>
            </a:extLst>
          </p:cNvPr>
          <p:cNvGrpSpPr/>
          <p:nvPr/>
        </p:nvGrpSpPr>
        <p:grpSpPr>
          <a:xfrm>
            <a:off x="911227" y="1060327"/>
            <a:ext cx="3565139" cy="2122055"/>
            <a:chOff x="2909291" y="3299791"/>
            <a:chExt cx="3565139" cy="2122055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85A475C-3656-48DE-A4B5-6D1AB451B0B7}"/>
                </a:ext>
              </a:extLst>
            </p:cNvPr>
            <p:cNvSpPr txBox="1"/>
            <p:nvPr/>
          </p:nvSpPr>
          <p:spPr>
            <a:xfrm>
              <a:off x="2909291" y="4619024"/>
              <a:ext cx="416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R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490BD3C-67F2-428C-841B-5DF9FCC1E020}"/>
                </a:ext>
              </a:extLst>
            </p:cNvPr>
            <p:cNvSpPr txBox="1"/>
            <p:nvPr/>
          </p:nvSpPr>
          <p:spPr>
            <a:xfrm>
              <a:off x="2933042" y="3452705"/>
              <a:ext cx="474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S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E9E351CA-5090-47EC-B6A2-AF7186543859}"/>
                </a:ext>
              </a:extLst>
            </p:cNvPr>
            <p:cNvSpPr txBox="1"/>
            <p:nvPr/>
          </p:nvSpPr>
          <p:spPr>
            <a:xfrm>
              <a:off x="5838326" y="4619024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D30691-D955-484A-A453-6F070E2CCA7F}"/>
                </a:ext>
              </a:extLst>
            </p:cNvPr>
            <p:cNvGrpSpPr/>
            <p:nvPr/>
          </p:nvGrpSpPr>
          <p:grpSpPr>
            <a:xfrm>
              <a:off x="3508228" y="3477525"/>
              <a:ext cx="2160259" cy="1727109"/>
              <a:chOff x="3508228" y="3477525"/>
              <a:chExt cx="2160259" cy="1727109"/>
            </a:xfrm>
          </p:grpSpPr>
          <p:pic>
            <p:nvPicPr>
              <p:cNvPr id="41" name="Imagen 40">
                <a:extLst>
                  <a:ext uri="{FF2B5EF4-FFF2-40B4-BE49-F238E27FC236}">
                    <a16:creationId xmlns:a16="http://schemas.microsoft.com/office/drawing/2014/main" id="{0F8B7E72-DCCD-4B6F-BA3F-9CFF0803C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9257" y="3477525"/>
                <a:ext cx="1296000" cy="648000"/>
              </a:xfrm>
              <a:prstGeom prst="rect">
                <a:avLst/>
              </a:prstGeom>
            </p:spPr>
          </p:pic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E7FAAF08-58EE-4ED4-9DA2-8EDC72B9D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2547" y="4070106"/>
                <a:ext cx="1152000" cy="3785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1C5DBFEF-B1CD-4C26-A54B-12A40EAA7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051" y="4191390"/>
                <a:ext cx="1132631" cy="405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B4210C46-7B4A-4EC6-A35C-488D95275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8228" y="3652760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CF5CE780-C2BC-416C-89AE-7761BFFA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1794" y="5008487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F0B3B03E-60A5-4F8D-971D-DC638D0FB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246" y="4556634"/>
                <a:ext cx="1296000" cy="648000"/>
              </a:xfrm>
              <a:prstGeom prst="rect">
                <a:avLst/>
              </a:prstGeom>
            </p:spPr>
          </p:pic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8F403CB4-5CF9-410E-AFD2-2C2D99F8B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9051" y="3926106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88CE2922-FA90-4F99-AA4D-A39304E1B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30" y="3788273"/>
                <a:ext cx="4834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67D9EBDD-973E-4F6D-92E3-7D9D31251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61" y="4880634"/>
                <a:ext cx="4834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739A1B8-C6B9-4A42-B8B7-9AB64637C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799" y="4448634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4602E9AE-BDC5-4789-AE14-00179B4E0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430" y="4592634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4886AFC2-1739-4CB4-A74A-6515BFB88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61" y="3801525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3B6FA45-456D-4BF3-9206-70CD1D2E4B6D}"/>
                </a:ext>
              </a:extLst>
            </p:cNvPr>
            <p:cNvSpPr/>
            <p:nvPr/>
          </p:nvSpPr>
          <p:spPr>
            <a:xfrm>
              <a:off x="3778228" y="3299791"/>
              <a:ext cx="1708172" cy="21220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D5153E2-B79C-49FA-B78E-A0D77486FDBB}"/>
                </a:ext>
              </a:extLst>
            </p:cNvPr>
            <p:cNvSpPr txBox="1"/>
            <p:nvPr/>
          </p:nvSpPr>
          <p:spPr>
            <a:xfrm>
              <a:off x="5832453" y="3526663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5D3E0C6-46DF-4393-97AB-C8F7ECBF449B}"/>
                </a:ext>
              </a:extLst>
            </p:cNvPr>
            <p:cNvCxnSpPr/>
            <p:nvPr/>
          </p:nvCxnSpPr>
          <p:spPr>
            <a:xfrm>
              <a:off x="5885461" y="356641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8BEA9AAA-35AA-4946-B79E-89E3C853D536}"/>
              </a:ext>
            </a:extLst>
          </p:cNvPr>
          <p:cNvGrpSpPr/>
          <p:nvPr/>
        </p:nvGrpSpPr>
        <p:grpSpPr>
          <a:xfrm>
            <a:off x="5465983" y="987411"/>
            <a:ext cx="6377538" cy="2156794"/>
            <a:chOff x="4854422" y="2045852"/>
            <a:chExt cx="6377538" cy="2156794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4FE948B-F585-46A3-ACB9-FFC7559DA616}"/>
                </a:ext>
              </a:extLst>
            </p:cNvPr>
            <p:cNvSpPr txBox="1"/>
            <p:nvPr/>
          </p:nvSpPr>
          <p:spPr>
            <a:xfrm>
              <a:off x="5219936" y="3674685"/>
              <a:ext cx="416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R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4C6DCC1-F338-450C-AC07-4704F16F59C0}"/>
                </a:ext>
              </a:extLst>
            </p:cNvPr>
            <p:cNvSpPr txBox="1"/>
            <p:nvPr/>
          </p:nvSpPr>
          <p:spPr>
            <a:xfrm>
              <a:off x="5255408" y="2045852"/>
              <a:ext cx="474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A0E9505-B079-48A7-BA64-84815C755E0E}"/>
                </a:ext>
              </a:extLst>
            </p:cNvPr>
            <p:cNvSpPr txBox="1"/>
            <p:nvPr/>
          </p:nvSpPr>
          <p:spPr>
            <a:xfrm>
              <a:off x="10595856" y="3399824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C93E41E-8A2A-441E-8FF5-C7D473E97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6787" y="2258325"/>
              <a:ext cx="1296000" cy="648000"/>
            </a:xfrm>
            <a:prstGeom prst="rect">
              <a:avLst/>
            </a:prstGeom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3AD9964-770F-4435-BB1D-B1B231621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0077" y="2850906"/>
              <a:ext cx="1152000" cy="3785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B62724B-C09E-4D05-9A42-3827B5A5FF58}"/>
                </a:ext>
              </a:extLst>
            </p:cNvPr>
            <p:cNvCxnSpPr>
              <a:cxnSpLocks/>
            </p:cNvCxnSpPr>
            <p:nvPr/>
          </p:nvCxnSpPr>
          <p:spPr>
            <a:xfrm>
              <a:off x="8816581" y="2972190"/>
              <a:ext cx="1132631" cy="405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70A2F87-12F7-43CA-9A0D-6626539E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2776" y="3337434"/>
              <a:ext cx="1296000" cy="648000"/>
            </a:xfrm>
            <a:prstGeom prst="rect">
              <a:avLst/>
            </a:prstGeom>
          </p:spPr>
        </p:pic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A05850B-8AB4-4E8E-AE8C-2FC5E38C19FE}"/>
                </a:ext>
              </a:extLst>
            </p:cNvPr>
            <p:cNvCxnSpPr>
              <a:cxnSpLocks/>
            </p:cNvCxnSpPr>
            <p:nvPr/>
          </p:nvCxnSpPr>
          <p:spPr>
            <a:xfrm>
              <a:off x="8816581" y="2706906"/>
              <a:ext cx="0" cy="28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1022C12-CDB3-4687-AB86-38351325FA1B}"/>
                </a:ext>
              </a:extLst>
            </p:cNvPr>
            <p:cNvCxnSpPr>
              <a:cxnSpLocks/>
            </p:cNvCxnSpPr>
            <p:nvPr/>
          </p:nvCxnSpPr>
          <p:spPr>
            <a:xfrm>
              <a:off x="9935960" y="2569073"/>
              <a:ext cx="4834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B6458AF-C714-4F95-9D94-B3C862AC47B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591" y="3661434"/>
              <a:ext cx="4834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7DBBC7-07AA-40FC-81FD-FD9FC3E525AB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29" y="3229434"/>
              <a:ext cx="0" cy="28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0F0A62F-6A00-4D90-9CB2-42379F1518AB}"/>
                </a:ext>
              </a:extLst>
            </p:cNvPr>
            <p:cNvCxnSpPr>
              <a:cxnSpLocks/>
            </p:cNvCxnSpPr>
            <p:nvPr/>
          </p:nvCxnSpPr>
          <p:spPr>
            <a:xfrm>
              <a:off x="9935960" y="3373434"/>
              <a:ext cx="0" cy="28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923FF974-D4F6-465E-840F-17E21E56EED6}"/>
                </a:ext>
              </a:extLst>
            </p:cNvPr>
            <p:cNvCxnSpPr>
              <a:cxnSpLocks/>
            </p:cNvCxnSpPr>
            <p:nvPr/>
          </p:nvCxnSpPr>
          <p:spPr>
            <a:xfrm>
              <a:off x="9942591" y="2582325"/>
              <a:ext cx="0" cy="288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DC5808E-7613-4E2E-9F2B-3E9DC2ABDF00}"/>
                </a:ext>
              </a:extLst>
            </p:cNvPr>
            <p:cNvSpPr/>
            <p:nvPr/>
          </p:nvSpPr>
          <p:spPr>
            <a:xfrm>
              <a:off x="6096000" y="2080591"/>
              <a:ext cx="4147930" cy="21220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18F5C51-07E0-423B-A91C-11275808E052}"/>
                </a:ext>
              </a:extLst>
            </p:cNvPr>
            <p:cNvSpPr txBox="1"/>
            <p:nvPr/>
          </p:nvSpPr>
          <p:spPr>
            <a:xfrm>
              <a:off x="10589983" y="2307463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2CB2D2F-AA0C-4E48-A2F9-DA564900CEB7}"/>
                </a:ext>
              </a:extLst>
            </p:cNvPr>
            <p:cNvCxnSpPr/>
            <p:nvPr/>
          </p:nvCxnSpPr>
          <p:spPr>
            <a:xfrm>
              <a:off x="10642991" y="234721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C6B54CFF-5EF8-4293-8B38-9B8F798CA9A0}"/>
                </a:ext>
              </a:extLst>
            </p:cNvPr>
            <p:cNvGrpSpPr/>
            <p:nvPr/>
          </p:nvGrpSpPr>
          <p:grpSpPr>
            <a:xfrm>
              <a:off x="6185142" y="2086930"/>
              <a:ext cx="2134014" cy="711738"/>
              <a:chOff x="1799914" y="2548743"/>
              <a:chExt cx="2134014" cy="711738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960E3A02-FAC3-4422-AC08-7804DE363045}"/>
                  </a:ext>
                </a:extLst>
              </p:cNvPr>
              <p:cNvGrpSpPr/>
              <p:nvPr/>
            </p:nvGrpSpPr>
            <p:grpSpPr>
              <a:xfrm>
                <a:off x="1799914" y="2548743"/>
                <a:ext cx="2134014" cy="711738"/>
                <a:chOff x="1799914" y="2548743"/>
                <a:chExt cx="2134014" cy="711738"/>
              </a:xfrm>
            </p:grpSpPr>
            <p:pic>
              <p:nvPicPr>
                <p:cNvPr id="25" name="Imagen 24">
                  <a:extLst>
                    <a:ext uri="{FF2B5EF4-FFF2-40B4-BE49-F238E27FC236}">
                      <a16:creationId xmlns:a16="http://schemas.microsoft.com/office/drawing/2014/main" id="{515C6C0E-D7F7-4394-AA56-F8A6A81046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9214" y="2548743"/>
                  <a:ext cx="1708172" cy="711738"/>
                </a:xfrm>
                <a:prstGeom prst="rect">
                  <a:avLst/>
                </a:prstGeom>
              </p:spPr>
            </p:pic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AB45ABB4-75D7-4E72-9109-B6A86A18FBCB}"/>
                    </a:ext>
                  </a:extLst>
                </p:cNvPr>
                <p:cNvSpPr/>
                <p:nvPr/>
              </p:nvSpPr>
              <p:spPr>
                <a:xfrm>
                  <a:off x="3311076" y="2662398"/>
                  <a:ext cx="622852" cy="41585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FEBAC770-E845-4822-B7EA-B813DFD08F49}"/>
                    </a:ext>
                  </a:extLst>
                </p:cNvPr>
                <p:cNvSpPr/>
                <p:nvPr/>
              </p:nvSpPr>
              <p:spPr>
                <a:xfrm>
                  <a:off x="1799914" y="2621094"/>
                  <a:ext cx="537179" cy="56703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D9503B6A-4EB3-4D27-B5C7-406B685059C3}"/>
                  </a:ext>
                </a:extLst>
              </p:cNvPr>
              <p:cNvCxnSpPr/>
              <p:nvPr/>
            </p:nvCxnSpPr>
            <p:spPr>
              <a:xfrm>
                <a:off x="3284572" y="2904612"/>
                <a:ext cx="36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885AB47C-0B1B-41AF-8A8C-3A5363E5471E}"/>
                </a:ext>
              </a:extLst>
            </p:cNvPr>
            <p:cNvGrpSpPr/>
            <p:nvPr/>
          </p:nvGrpSpPr>
          <p:grpSpPr>
            <a:xfrm>
              <a:off x="6235655" y="3439693"/>
              <a:ext cx="2134014" cy="711738"/>
              <a:chOff x="1799914" y="2548743"/>
              <a:chExt cx="2134014" cy="711738"/>
            </a:xfrm>
          </p:grpSpPr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7F829A63-DB99-430A-AD9E-152C7D98F1EF}"/>
                  </a:ext>
                </a:extLst>
              </p:cNvPr>
              <p:cNvGrpSpPr/>
              <p:nvPr/>
            </p:nvGrpSpPr>
            <p:grpSpPr>
              <a:xfrm>
                <a:off x="1799914" y="2548743"/>
                <a:ext cx="2134014" cy="711738"/>
                <a:chOff x="1799914" y="2548743"/>
                <a:chExt cx="2134014" cy="711738"/>
              </a:xfrm>
            </p:grpSpPr>
            <p:pic>
              <p:nvPicPr>
                <p:cNvPr id="56" name="Imagen 55">
                  <a:extLst>
                    <a:ext uri="{FF2B5EF4-FFF2-40B4-BE49-F238E27FC236}">
                      <a16:creationId xmlns:a16="http://schemas.microsoft.com/office/drawing/2014/main" id="{9F56ED21-B449-4A07-9AE2-0A68C1BBC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59214" y="2548743"/>
                  <a:ext cx="1708172" cy="711738"/>
                </a:xfrm>
                <a:prstGeom prst="rect">
                  <a:avLst/>
                </a:prstGeom>
              </p:spPr>
            </p:pic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E0DFAC13-0B92-4E9B-B0A8-F86E0573126C}"/>
                    </a:ext>
                  </a:extLst>
                </p:cNvPr>
                <p:cNvSpPr/>
                <p:nvPr/>
              </p:nvSpPr>
              <p:spPr>
                <a:xfrm>
                  <a:off x="3311076" y="2662398"/>
                  <a:ext cx="622852" cy="41585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21DDB385-3965-4AF5-BD8F-046C3AE3DCF9}"/>
                    </a:ext>
                  </a:extLst>
                </p:cNvPr>
                <p:cNvSpPr/>
                <p:nvPr/>
              </p:nvSpPr>
              <p:spPr>
                <a:xfrm>
                  <a:off x="1799914" y="2621094"/>
                  <a:ext cx="537179" cy="56703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</p:grp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EAEC696A-1E30-4D2A-97BA-6FE5EED729FC}"/>
                  </a:ext>
                </a:extLst>
              </p:cNvPr>
              <p:cNvCxnSpPr/>
              <p:nvPr/>
            </p:nvCxnSpPr>
            <p:spPr>
              <a:xfrm>
                <a:off x="3284572" y="2904612"/>
                <a:ext cx="36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C36C1C6-FCD9-4A0E-BC79-4C08A6DA5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7222" y="2433560"/>
              <a:ext cx="79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4CCD5A3-5E32-4310-8A2C-3D41E3AC4343}"/>
                </a:ext>
              </a:extLst>
            </p:cNvPr>
            <p:cNvCxnSpPr>
              <a:cxnSpLocks/>
            </p:cNvCxnSpPr>
            <p:nvPr/>
          </p:nvCxnSpPr>
          <p:spPr>
            <a:xfrm>
              <a:off x="8083796" y="3789287"/>
              <a:ext cx="72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59BA99D5-54A7-472C-8149-3F138AC74034}"/>
                </a:ext>
              </a:extLst>
            </p:cNvPr>
            <p:cNvCxnSpPr/>
            <p:nvPr/>
          </p:nvCxnSpPr>
          <p:spPr>
            <a:xfrm>
              <a:off x="6785110" y="2555820"/>
              <a:ext cx="0" cy="10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7C451ACC-6858-473B-A4E9-FEC8FB69967F}"/>
                </a:ext>
              </a:extLst>
            </p:cNvPr>
            <p:cNvCxnSpPr>
              <a:cxnSpLocks/>
            </p:cNvCxnSpPr>
            <p:nvPr/>
          </p:nvCxnSpPr>
          <p:spPr>
            <a:xfrm>
              <a:off x="5632168" y="2294210"/>
              <a:ext cx="11529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34A177CB-0A4D-408A-94D8-E8C57E4F0D43}"/>
                </a:ext>
              </a:extLst>
            </p:cNvPr>
            <p:cNvCxnSpPr>
              <a:cxnSpLocks/>
            </p:cNvCxnSpPr>
            <p:nvPr/>
          </p:nvCxnSpPr>
          <p:spPr>
            <a:xfrm>
              <a:off x="5632171" y="3023076"/>
              <a:ext cx="11529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F428D308-3F52-4658-BB71-D237B3D63D03}"/>
                </a:ext>
              </a:extLst>
            </p:cNvPr>
            <p:cNvCxnSpPr>
              <a:cxnSpLocks/>
            </p:cNvCxnSpPr>
            <p:nvPr/>
          </p:nvCxnSpPr>
          <p:spPr>
            <a:xfrm>
              <a:off x="5659185" y="3936295"/>
              <a:ext cx="11529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71F95876-36C4-44A5-A34B-653BD9C0B3A3}"/>
                </a:ext>
              </a:extLst>
            </p:cNvPr>
            <p:cNvSpPr txBox="1"/>
            <p:nvPr/>
          </p:nvSpPr>
          <p:spPr>
            <a:xfrm>
              <a:off x="4854422" y="2718462"/>
              <a:ext cx="95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CLK</a:t>
              </a:r>
            </a:p>
          </p:txBody>
        </p: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501094C5-AB99-47D5-AC1F-4F1049D42CA9}"/>
              </a:ext>
            </a:extLst>
          </p:cNvPr>
          <p:cNvSpPr txBox="1">
            <a:spLocks noChangeArrowheads="1"/>
          </p:cNvSpPr>
          <p:nvPr/>
        </p:nvSpPr>
        <p:spPr>
          <a:xfrm>
            <a:off x="7423685" y="3237716"/>
            <a:ext cx="3454860" cy="2951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CK   S   R   Q</a:t>
            </a:r>
            <a:r>
              <a:rPr lang="es-ES" altLang="es-AR" baseline="-25000" dirty="0"/>
              <a:t>n+1</a:t>
            </a:r>
            <a:endParaRPr lang="es-ES" altLang="es-AR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1    0   0    </a:t>
            </a:r>
            <a:r>
              <a:rPr lang="es-ES" altLang="es-AR" dirty="0" err="1"/>
              <a:t>Q</a:t>
            </a:r>
            <a:r>
              <a:rPr lang="es-ES" altLang="es-AR" baseline="-25000" dirty="0" err="1"/>
              <a:t>n</a:t>
            </a:r>
            <a:endParaRPr lang="es-ES" altLang="es-AR" baseline="-25000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es-AR" baseline="-25000" dirty="0"/>
              <a:t>            </a:t>
            </a:r>
            <a:r>
              <a:rPr lang="es-ES" altLang="es-AR" dirty="0"/>
              <a:t>1    0   1    0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1    1   0    1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1    1   1   Prohibido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0    x   </a:t>
            </a:r>
            <a:r>
              <a:rPr lang="es-ES" altLang="es-AR" dirty="0" err="1"/>
              <a:t>x</a:t>
            </a:r>
            <a:r>
              <a:rPr lang="es-ES" altLang="es-AR" dirty="0"/>
              <a:t>    </a:t>
            </a:r>
            <a:r>
              <a:rPr lang="es-ES" altLang="es-AR" dirty="0" err="1"/>
              <a:t>Q</a:t>
            </a:r>
            <a:r>
              <a:rPr lang="es-ES" altLang="es-AR" baseline="-25000" dirty="0" err="1"/>
              <a:t>n</a:t>
            </a:r>
            <a:endParaRPr lang="es-ES" altLang="es-AR" dirty="0"/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2C1D7FBB-993B-4E95-92E2-6F679DCF2FCE}"/>
              </a:ext>
            </a:extLst>
          </p:cNvPr>
          <p:cNvGrpSpPr/>
          <p:nvPr/>
        </p:nvGrpSpPr>
        <p:grpSpPr>
          <a:xfrm>
            <a:off x="1546905" y="3291303"/>
            <a:ext cx="2286000" cy="2728912"/>
            <a:chOff x="9378580" y="2951798"/>
            <a:chExt cx="2286000" cy="2728912"/>
          </a:xfrm>
        </p:grpSpPr>
        <p:sp>
          <p:nvSpPr>
            <p:cNvPr id="98" name="Text Box 21">
              <a:extLst>
                <a:ext uri="{FF2B5EF4-FFF2-40B4-BE49-F238E27FC236}">
                  <a16:creationId xmlns:a16="http://schemas.microsoft.com/office/drawing/2014/main" id="{33908BE6-DEB4-4C10-B9D0-AE3A7D29E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0  1   0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1  0   1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1  Prohibido </a:t>
              </a:r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F495A6A6-66D9-47FB-9FD8-2C6879E5C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00" name="Line 23">
              <a:extLst>
                <a:ext uri="{FF2B5EF4-FFF2-40B4-BE49-F238E27FC236}">
                  <a16:creationId xmlns:a16="http://schemas.microsoft.com/office/drawing/2014/main" id="{4C12DD24-6475-49A7-B342-DE6FA2D91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48B38F4-3CB7-4E60-B4E7-4A5966DB26B9}"/>
              </a:ext>
            </a:extLst>
          </p:cNvPr>
          <p:cNvCxnSpPr/>
          <p:nvPr/>
        </p:nvCxnSpPr>
        <p:spPr>
          <a:xfrm>
            <a:off x="9108365" y="3269975"/>
            <a:ext cx="0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2F3037F-FC41-4463-9A4B-10C5B1125166}"/>
              </a:ext>
            </a:extLst>
          </p:cNvPr>
          <p:cNvCxnSpPr/>
          <p:nvPr/>
        </p:nvCxnSpPr>
        <p:spPr>
          <a:xfrm>
            <a:off x="7871791" y="3725105"/>
            <a:ext cx="19348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1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FF7C227-E82A-48A1-95AB-60C4783021C8}"/>
              </a:ext>
            </a:extLst>
          </p:cNvPr>
          <p:cNvSpPr/>
          <p:nvPr/>
        </p:nvSpPr>
        <p:spPr>
          <a:xfrm>
            <a:off x="4291527" y="2720290"/>
            <a:ext cx="588712" cy="143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4D004-F8EA-47E2-A602-9416147B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sr asincrónico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5FB274-9F4E-4C01-A399-7A14B4A2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2012712"/>
            <a:ext cx="6970641" cy="3871217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77E7CA29-0A43-425B-A86C-0A0929712B55}"/>
              </a:ext>
            </a:extLst>
          </p:cNvPr>
          <p:cNvGrpSpPr/>
          <p:nvPr/>
        </p:nvGrpSpPr>
        <p:grpSpPr>
          <a:xfrm>
            <a:off x="1417620" y="2368014"/>
            <a:ext cx="1071612" cy="2092881"/>
            <a:chOff x="1417620" y="2368014"/>
            <a:chExt cx="1071612" cy="2092881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8E2E2935-CFE9-41EA-8108-B67873D5957C}"/>
                </a:ext>
              </a:extLst>
            </p:cNvPr>
            <p:cNvSpPr txBox="1"/>
            <p:nvPr/>
          </p:nvSpPr>
          <p:spPr>
            <a:xfrm>
              <a:off x="1550503" y="2368014"/>
              <a:ext cx="93872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S</a:t>
              </a:r>
            </a:p>
            <a:p>
              <a:endParaRPr lang="es-AR" sz="1400" dirty="0"/>
            </a:p>
            <a:p>
              <a:r>
                <a:rPr lang="es-AR" sz="2800" dirty="0"/>
                <a:t>R</a:t>
              </a:r>
            </a:p>
            <a:p>
              <a:endParaRPr lang="es-AR" sz="1400" dirty="0"/>
            </a:p>
            <a:p>
              <a:r>
                <a:rPr lang="es-AR" sz="2800" dirty="0"/>
                <a:t>Q</a:t>
              </a:r>
              <a:r>
                <a:rPr lang="es-AR" sz="2800" baseline="-25000" dirty="0"/>
                <a:t>n+1</a:t>
              </a:r>
            </a:p>
            <a:p>
              <a:endParaRPr lang="es-AR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6C482C5-7867-42E3-B022-71CCD91F86D7}"/>
                </a:ext>
              </a:extLst>
            </p:cNvPr>
            <p:cNvSpPr/>
            <p:nvPr/>
          </p:nvSpPr>
          <p:spPr>
            <a:xfrm>
              <a:off x="1417620" y="2540290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063ED1-7811-41F0-B72B-B5F98913E11C}"/>
                </a:ext>
              </a:extLst>
            </p:cNvPr>
            <p:cNvSpPr/>
            <p:nvPr/>
          </p:nvSpPr>
          <p:spPr>
            <a:xfrm>
              <a:off x="1417620" y="3199305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D0C6F70-E1B4-4273-8929-015A52757456}"/>
                </a:ext>
              </a:extLst>
            </p:cNvPr>
            <p:cNvSpPr/>
            <p:nvPr/>
          </p:nvSpPr>
          <p:spPr>
            <a:xfrm>
              <a:off x="1417620" y="378074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88F6938-27CE-496D-B740-F534005BC882}"/>
              </a:ext>
            </a:extLst>
          </p:cNvPr>
          <p:cNvSpPr/>
          <p:nvPr/>
        </p:nvSpPr>
        <p:spPr>
          <a:xfrm>
            <a:off x="9800647" y="1298557"/>
            <a:ext cx="1332000" cy="61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901ACDE-0F79-4DF2-89C6-71C37A60DD7D}"/>
              </a:ext>
            </a:extLst>
          </p:cNvPr>
          <p:cNvSpPr/>
          <p:nvPr/>
        </p:nvSpPr>
        <p:spPr>
          <a:xfrm>
            <a:off x="9797109" y="715757"/>
            <a:ext cx="1332000" cy="612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D7A965-BDE3-4A3C-9FFB-E63AF2BC4334}"/>
              </a:ext>
            </a:extLst>
          </p:cNvPr>
          <p:cNvSpPr/>
          <p:nvPr/>
        </p:nvSpPr>
        <p:spPr>
          <a:xfrm>
            <a:off x="9801289" y="1768057"/>
            <a:ext cx="1368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C351793-B371-4563-B192-1FC913E1FD51}"/>
              </a:ext>
            </a:extLst>
          </p:cNvPr>
          <p:cNvGrpSpPr/>
          <p:nvPr/>
        </p:nvGrpSpPr>
        <p:grpSpPr>
          <a:xfrm>
            <a:off x="9822200" y="189467"/>
            <a:ext cx="2286000" cy="2728912"/>
            <a:chOff x="9378580" y="2951798"/>
            <a:chExt cx="2286000" cy="2728912"/>
          </a:xfrm>
        </p:grpSpPr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6D0AB3B2-8980-4049-8282-9A08A3B1C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0  1   0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1  0   1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1  Prohibido </a:t>
              </a: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A949BFD5-694A-4395-B8C1-A8C499794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BCC6AE00-E3C6-4E44-8F0C-1D8BF54A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DFB874-A7AA-4341-9971-6B8CE1936D68}"/>
              </a:ext>
            </a:extLst>
          </p:cNvPr>
          <p:cNvSpPr txBox="1"/>
          <p:nvPr/>
        </p:nvSpPr>
        <p:spPr>
          <a:xfrm>
            <a:off x="4412973" y="2680534"/>
            <a:ext cx="344557" cy="14773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1DF980-8388-43DF-BD97-10C61F945B33}"/>
              </a:ext>
            </a:extLst>
          </p:cNvPr>
          <p:cNvSpPr txBox="1"/>
          <p:nvPr/>
        </p:nvSpPr>
        <p:spPr>
          <a:xfrm>
            <a:off x="6758608" y="2680534"/>
            <a:ext cx="344558" cy="147732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AAD3BC-70FC-49D4-A782-4DA75B2D748D}"/>
              </a:ext>
            </a:extLst>
          </p:cNvPr>
          <p:cNvSpPr txBox="1"/>
          <p:nvPr/>
        </p:nvSpPr>
        <p:spPr>
          <a:xfrm>
            <a:off x="5637211" y="2700414"/>
            <a:ext cx="344557" cy="14773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D9BC24-0327-4F17-A699-A5CD2D703014}"/>
              </a:ext>
            </a:extLst>
          </p:cNvPr>
          <p:cNvSpPr txBox="1"/>
          <p:nvPr/>
        </p:nvSpPr>
        <p:spPr>
          <a:xfrm>
            <a:off x="8832564" y="2713666"/>
            <a:ext cx="53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168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3" grpId="0" animBg="1"/>
      <p:bldP spid="12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2FE6E-9FA3-41BB-906F-25F690A7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sr sincrónico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06710B-768D-4E37-8461-9016667A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50" y="1971468"/>
            <a:ext cx="7931598" cy="408201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295A40E-EF1B-4598-9FC8-48FC2AE3D3E1}"/>
              </a:ext>
            </a:extLst>
          </p:cNvPr>
          <p:cNvSpPr txBox="1">
            <a:spLocks noChangeArrowheads="1"/>
          </p:cNvSpPr>
          <p:nvPr/>
        </p:nvSpPr>
        <p:spPr>
          <a:xfrm>
            <a:off x="9133215" y="2720886"/>
            <a:ext cx="3058785" cy="2951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CK  S   R   Q</a:t>
            </a:r>
            <a:r>
              <a:rPr lang="es-ES" altLang="es-AR" baseline="-25000" dirty="0"/>
              <a:t>n+1</a:t>
            </a:r>
            <a:endParaRPr lang="es-ES" altLang="es-AR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      0   0    </a:t>
            </a:r>
            <a:r>
              <a:rPr lang="es-ES" altLang="es-AR" dirty="0" err="1"/>
              <a:t>Q</a:t>
            </a:r>
            <a:r>
              <a:rPr lang="es-ES" altLang="es-AR" baseline="-25000" dirty="0" err="1"/>
              <a:t>n</a:t>
            </a:r>
            <a:endParaRPr lang="es-ES" altLang="es-AR" baseline="-25000" dirty="0"/>
          </a:p>
          <a:p>
            <a:pPr>
              <a:buFont typeface="Wingdings" panose="05000000000000000000" pitchFamily="2" charset="2"/>
              <a:buNone/>
            </a:pPr>
            <a:r>
              <a:rPr lang="es-ES" altLang="es-AR" baseline="-25000" dirty="0"/>
              <a:t>               </a:t>
            </a:r>
            <a:r>
              <a:rPr lang="es-ES" altLang="es-AR" dirty="0"/>
              <a:t>    0   1    0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      1   0    1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    1    1   1   Prohibido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AR" dirty="0"/>
              <a:t>    ,1, 0    x   </a:t>
            </a:r>
            <a:r>
              <a:rPr lang="es-ES" altLang="es-AR" dirty="0" err="1"/>
              <a:t>x</a:t>
            </a:r>
            <a:r>
              <a:rPr lang="es-ES" altLang="es-AR" dirty="0"/>
              <a:t>    </a:t>
            </a:r>
            <a:r>
              <a:rPr lang="es-ES" altLang="es-AR" dirty="0" err="1"/>
              <a:t>Q</a:t>
            </a:r>
            <a:r>
              <a:rPr lang="es-ES" altLang="es-AR" baseline="-25000" dirty="0" err="1"/>
              <a:t>n</a:t>
            </a:r>
            <a:endParaRPr lang="es-ES" altLang="es-AR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DB862AD-27F4-43BE-A0CE-1D890FF58AB9}"/>
              </a:ext>
            </a:extLst>
          </p:cNvPr>
          <p:cNvCxnSpPr/>
          <p:nvPr/>
        </p:nvCxnSpPr>
        <p:spPr>
          <a:xfrm>
            <a:off x="10813774" y="2849230"/>
            <a:ext cx="0" cy="28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A2FFC2-18F3-4721-86EA-68A22C423F0F}"/>
              </a:ext>
            </a:extLst>
          </p:cNvPr>
          <p:cNvCxnSpPr/>
          <p:nvPr/>
        </p:nvCxnSpPr>
        <p:spPr>
          <a:xfrm>
            <a:off x="9581320" y="3189904"/>
            <a:ext cx="19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DF477DE-087B-4E66-AA2C-3D09A8A71F99}"/>
              </a:ext>
            </a:extLst>
          </p:cNvPr>
          <p:cNvSpPr txBox="1"/>
          <p:nvPr/>
        </p:nvSpPr>
        <p:spPr>
          <a:xfrm>
            <a:off x="2478157" y="2521510"/>
            <a:ext cx="288000" cy="23083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95A6B5-9697-4038-9753-5FB0D9B9EFBB}"/>
              </a:ext>
            </a:extLst>
          </p:cNvPr>
          <p:cNvSpPr txBox="1"/>
          <p:nvPr/>
        </p:nvSpPr>
        <p:spPr>
          <a:xfrm>
            <a:off x="2137149" y="2521510"/>
            <a:ext cx="288000" cy="23083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FB69B4-6299-48C9-BFDE-85C55D3C0E04}"/>
              </a:ext>
            </a:extLst>
          </p:cNvPr>
          <p:cNvSpPr txBox="1"/>
          <p:nvPr/>
        </p:nvSpPr>
        <p:spPr>
          <a:xfrm>
            <a:off x="299757" y="2368747"/>
            <a:ext cx="9387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</a:t>
            </a:r>
          </a:p>
          <a:p>
            <a:endParaRPr lang="es-AR" sz="1400" dirty="0"/>
          </a:p>
          <a:p>
            <a:r>
              <a:rPr lang="es-AR" sz="2800" dirty="0"/>
              <a:t>R</a:t>
            </a:r>
          </a:p>
          <a:p>
            <a:endParaRPr lang="es-AR" sz="1400" dirty="0"/>
          </a:p>
          <a:p>
            <a:r>
              <a:rPr lang="es-AR" sz="2800" dirty="0"/>
              <a:t>Q</a:t>
            </a:r>
            <a:r>
              <a:rPr lang="es-AR" sz="2800" baseline="-25000" dirty="0"/>
              <a:t>n+1</a:t>
            </a:r>
          </a:p>
          <a:p>
            <a:endParaRPr lang="es-AR" dirty="0"/>
          </a:p>
          <a:p>
            <a:r>
              <a:rPr lang="es-AR" sz="2800" dirty="0"/>
              <a:t>CLK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2F04015-0E76-4254-9D87-F2C0521C7EE4}"/>
              </a:ext>
            </a:extLst>
          </p:cNvPr>
          <p:cNvSpPr/>
          <p:nvPr/>
        </p:nvSpPr>
        <p:spPr>
          <a:xfrm>
            <a:off x="166874" y="2541023"/>
            <a:ext cx="180000" cy="18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96462A-A7E5-4D8C-ADA1-3A1FA00C0498}"/>
              </a:ext>
            </a:extLst>
          </p:cNvPr>
          <p:cNvSpPr/>
          <p:nvPr/>
        </p:nvSpPr>
        <p:spPr>
          <a:xfrm>
            <a:off x="166874" y="3200038"/>
            <a:ext cx="180000" cy="1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9D5CDE-F18D-4C13-96B9-0BF7D573B850}"/>
              </a:ext>
            </a:extLst>
          </p:cNvPr>
          <p:cNvSpPr/>
          <p:nvPr/>
        </p:nvSpPr>
        <p:spPr>
          <a:xfrm>
            <a:off x="166874" y="378147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5A005CC-94A3-4271-A04A-FA29D209B777}"/>
              </a:ext>
            </a:extLst>
          </p:cNvPr>
          <p:cNvSpPr/>
          <p:nvPr/>
        </p:nvSpPr>
        <p:spPr>
          <a:xfrm>
            <a:off x="173502" y="4477214"/>
            <a:ext cx="180000" cy="1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8D8102-4151-401C-88AD-90FFE2D92640}"/>
              </a:ext>
            </a:extLst>
          </p:cNvPr>
          <p:cNvSpPr txBox="1"/>
          <p:nvPr/>
        </p:nvSpPr>
        <p:spPr>
          <a:xfrm>
            <a:off x="3067873" y="2514886"/>
            <a:ext cx="288000" cy="2308324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E3D3C5-5CEC-4164-A368-2F6CEFC5E09D}"/>
              </a:ext>
            </a:extLst>
          </p:cNvPr>
          <p:cNvSpPr txBox="1"/>
          <p:nvPr/>
        </p:nvSpPr>
        <p:spPr>
          <a:xfrm>
            <a:off x="4267192" y="2495010"/>
            <a:ext cx="288000" cy="230832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0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Bocadillo: rectángulo 2">
            <a:extLst>
              <a:ext uri="{FF2B5EF4-FFF2-40B4-BE49-F238E27FC236}">
                <a16:creationId xmlns:a16="http://schemas.microsoft.com/office/drawing/2014/main" id="{51DB2DAD-EF0B-4C77-A8B8-DFFD3F58FDB6}"/>
              </a:ext>
            </a:extLst>
          </p:cNvPr>
          <p:cNvSpPr/>
          <p:nvPr/>
        </p:nvSpPr>
        <p:spPr>
          <a:xfrm>
            <a:off x="6766504" y="131132"/>
            <a:ext cx="2244973" cy="796916"/>
          </a:xfrm>
          <a:prstGeom prst="wedgeRectCallout">
            <a:avLst>
              <a:gd name="adj1" fmla="val -245732"/>
              <a:gd name="adj2" fmla="val 24431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S=1 R=0 Q no cambia a 1 porque CLK=0</a:t>
            </a: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id="{04A306AF-DE80-4D32-A9FE-7C168926A044}"/>
              </a:ext>
            </a:extLst>
          </p:cNvPr>
          <p:cNvSpPr/>
          <p:nvPr/>
        </p:nvSpPr>
        <p:spPr>
          <a:xfrm>
            <a:off x="6766503" y="1088875"/>
            <a:ext cx="2244973" cy="796916"/>
          </a:xfrm>
          <a:prstGeom prst="wedgeRectCallout">
            <a:avLst>
              <a:gd name="adj1" fmla="val -231142"/>
              <a:gd name="adj2" fmla="val 1227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S=1 R=0 Q=1 cuando CLK= </a:t>
            </a: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B4D375DB-A473-4133-B103-D3B2CD3CE703}"/>
              </a:ext>
            </a:extLst>
          </p:cNvPr>
          <p:cNvSpPr/>
          <p:nvPr/>
        </p:nvSpPr>
        <p:spPr>
          <a:xfrm>
            <a:off x="9412833" y="131132"/>
            <a:ext cx="2244973" cy="796916"/>
          </a:xfrm>
          <a:prstGeom prst="wedgeRectCallout">
            <a:avLst>
              <a:gd name="adj1" fmla="val -317467"/>
              <a:gd name="adj2" fmla="val 24774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S=0 R=0  cuando CLK      pero Q no tiene que cambiar</a:t>
            </a:r>
          </a:p>
        </p:txBody>
      </p:sp>
      <p:sp>
        <p:nvSpPr>
          <p:cNvPr id="22" name="Bocadillo: rectángulo 21">
            <a:extLst>
              <a:ext uri="{FF2B5EF4-FFF2-40B4-BE49-F238E27FC236}">
                <a16:creationId xmlns:a16="http://schemas.microsoft.com/office/drawing/2014/main" id="{E18A56EB-14D1-4706-97FB-715DC15A3CE8}"/>
              </a:ext>
            </a:extLst>
          </p:cNvPr>
          <p:cNvSpPr/>
          <p:nvPr/>
        </p:nvSpPr>
        <p:spPr>
          <a:xfrm>
            <a:off x="9412833" y="1200770"/>
            <a:ext cx="2244973" cy="796916"/>
          </a:xfrm>
          <a:prstGeom prst="wedgeRectCallout">
            <a:avLst>
              <a:gd name="adj1" fmla="val -262753"/>
              <a:gd name="adj2" fmla="val 211776"/>
            </a:avLst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S=0 R=1 cuando CLK=   entonces Q=0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DEA061-E1A0-4359-BC6B-97FE2973FEA6}"/>
              </a:ext>
            </a:extLst>
          </p:cNvPr>
          <p:cNvCxnSpPr/>
          <p:nvPr/>
        </p:nvCxnSpPr>
        <p:spPr>
          <a:xfrm flipV="1">
            <a:off x="9872868" y="3303000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208146D-5E40-4B14-870A-91E1BB329406}"/>
              </a:ext>
            </a:extLst>
          </p:cNvPr>
          <p:cNvCxnSpPr/>
          <p:nvPr/>
        </p:nvCxnSpPr>
        <p:spPr>
          <a:xfrm flipV="1">
            <a:off x="9879496" y="3813209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D2E5D1C-A758-43C9-BD51-E9C23B7EC354}"/>
              </a:ext>
            </a:extLst>
          </p:cNvPr>
          <p:cNvCxnSpPr/>
          <p:nvPr/>
        </p:nvCxnSpPr>
        <p:spPr>
          <a:xfrm flipV="1">
            <a:off x="9886124" y="4323416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F537557-5B1A-4DAD-B4EF-ED90C3902CEB}"/>
              </a:ext>
            </a:extLst>
          </p:cNvPr>
          <p:cNvCxnSpPr/>
          <p:nvPr/>
        </p:nvCxnSpPr>
        <p:spPr>
          <a:xfrm flipV="1">
            <a:off x="8275982" y="1507331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81460A8-199C-4BF2-876F-223A9E467E3B}"/>
              </a:ext>
            </a:extLst>
          </p:cNvPr>
          <p:cNvCxnSpPr/>
          <p:nvPr/>
        </p:nvCxnSpPr>
        <p:spPr>
          <a:xfrm flipV="1">
            <a:off x="10277057" y="407395"/>
            <a:ext cx="0" cy="216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EF05F3E-AC43-4CE8-A07D-68C9D109871F}"/>
              </a:ext>
            </a:extLst>
          </p:cNvPr>
          <p:cNvCxnSpPr/>
          <p:nvPr/>
        </p:nvCxnSpPr>
        <p:spPr>
          <a:xfrm flipV="1">
            <a:off x="9386329" y="5310704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682AB48-4B49-48A4-86ED-FD3AC67F3019}"/>
              </a:ext>
            </a:extLst>
          </p:cNvPr>
          <p:cNvCxnSpPr/>
          <p:nvPr/>
        </p:nvCxnSpPr>
        <p:spPr>
          <a:xfrm flipV="1">
            <a:off x="10409581" y="1494079"/>
            <a:ext cx="0" cy="216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19" grpId="0" animBg="1"/>
      <p:bldP spid="3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B6A7D13D-A175-472F-9FF3-4480FB9A1A66}"/>
              </a:ext>
            </a:extLst>
          </p:cNvPr>
          <p:cNvSpPr/>
          <p:nvPr/>
        </p:nvSpPr>
        <p:spPr>
          <a:xfrm>
            <a:off x="10293469" y="3504748"/>
            <a:ext cx="1656000" cy="388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9970273-22BA-4C01-9BCC-90925F01BB09}"/>
              </a:ext>
            </a:extLst>
          </p:cNvPr>
          <p:cNvSpPr/>
          <p:nvPr/>
        </p:nvSpPr>
        <p:spPr>
          <a:xfrm>
            <a:off x="10562523" y="3523022"/>
            <a:ext cx="720000" cy="388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A4A9AC8-30DF-41EC-B347-6CE928220F91}"/>
              </a:ext>
            </a:extLst>
          </p:cNvPr>
          <p:cNvSpPr/>
          <p:nvPr/>
        </p:nvSpPr>
        <p:spPr>
          <a:xfrm>
            <a:off x="10266965" y="4054697"/>
            <a:ext cx="1692000" cy="335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7D5B96-5B97-4ADD-A5BB-1B6E25B3A8D7}"/>
              </a:ext>
            </a:extLst>
          </p:cNvPr>
          <p:cNvSpPr/>
          <p:nvPr/>
        </p:nvSpPr>
        <p:spPr>
          <a:xfrm>
            <a:off x="10619954" y="4056723"/>
            <a:ext cx="61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57049-B217-41B2-A51A-B72391A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0" y="142083"/>
            <a:ext cx="9603275" cy="1049235"/>
          </a:xfrm>
        </p:spPr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JK (CLK flanco descendente)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05419E-9AEA-40D1-970E-F3C2863A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07" y="2019299"/>
            <a:ext cx="7132938" cy="382490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7F298E-DF4D-4734-AD34-0D40D14D6D47}"/>
              </a:ext>
            </a:extLst>
          </p:cNvPr>
          <p:cNvSpPr txBox="1"/>
          <p:nvPr/>
        </p:nvSpPr>
        <p:spPr>
          <a:xfrm>
            <a:off x="1550503" y="2368014"/>
            <a:ext cx="938729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J</a:t>
            </a:r>
          </a:p>
          <a:p>
            <a:endParaRPr lang="es-AR" sz="1400" dirty="0"/>
          </a:p>
          <a:p>
            <a:r>
              <a:rPr lang="es-AR" sz="2800" dirty="0"/>
              <a:t>K</a:t>
            </a:r>
          </a:p>
          <a:p>
            <a:endParaRPr lang="es-AR" sz="1400" dirty="0"/>
          </a:p>
          <a:p>
            <a:r>
              <a:rPr lang="es-AR" sz="2800" dirty="0"/>
              <a:t>Q</a:t>
            </a:r>
            <a:r>
              <a:rPr lang="es-AR" sz="2800" baseline="-25000" dirty="0"/>
              <a:t>n+1</a:t>
            </a:r>
          </a:p>
          <a:p>
            <a:endParaRPr lang="es-AR" sz="2800" baseline="-25000" dirty="0"/>
          </a:p>
          <a:p>
            <a:r>
              <a:rPr lang="es-AR" sz="2800" dirty="0"/>
              <a:t>CLK</a:t>
            </a:r>
          </a:p>
          <a:p>
            <a:endParaRPr lang="es-AR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8916184-F47C-4CE2-848F-BA5FE3B3F13C}"/>
              </a:ext>
            </a:extLst>
          </p:cNvPr>
          <p:cNvGrpSpPr/>
          <p:nvPr/>
        </p:nvGrpSpPr>
        <p:grpSpPr>
          <a:xfrm>
            <a:off x="9873976" y="2017712"/>
            <a:ext cx="2503556" cy="3824909"/>
            <a:chOff x="9753975" y="2017713"/>
            <a:chExt cx="2182854" cy="300990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B14F7B4-1B3F-4D56-A587-ADB0EFF2A74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53975" y="2017713"/>
              <a:ext cx="2182854" cy="30099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s-ES" altLang="es-AR" dirty="0"/>
                <a:t>                                          </a:t>
              </a:r>
              <a:r>
                <a:rPr lang="es-ES" altLang="es-AR" sz="2200" dirty="0"/>
                <a:t>CK  J   K   Q</a:t>
              </a:r>
              <a:r>
                <a:rPr lang="es-ES" altLang="es-AR" sz="2200" baseline="-25000" dirty="0"/>
                <a:t>n+1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es-ES" altLang="es-AR" sz="2200" baseline="-25000" dirty="0"/>
                <a:t>              </a:t>
              </a:r>
              <a:r>
                <a:rPr lang="es-ES" altLang="es-AR" sz="2200" dirty="0"/>
                <a:t>0   0    </a:t>
              </a:r>
              <a:r>
                <a:rPr lang="es-ES" altLang="es-AR" sz="2200" dirty="0" err="1"/>
                <a:t>Q</a:t>
              </a:r>
              <a:r>
                <a:rPr lang="es-ES" altLang="es-AR" sz="2200" baseline="-25000" dirty="0" err="1"/>
                <a:t>n</a:t>
              </a:r>
              <a:endParaRPr lang="es-ES" altLang="es-AR" sz="2200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s-ES" altLang="es-AR" sz="2200" dirty="0"/>
                <a:t>         0   1     0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es-MX" altLang="es-AR" sz="2200" dirty="0"/>
                <a:t>         </a:t>
              </a:r>
              <a:r>
                <a:rPr lang="es-ES" altLang="es-AR" sz="2200" dirty="0"/>
                <a:t>1   0     1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es-MX" altLang="es-AR" sz="2200" dirty="0"/>
                <a:t>         </a:t>
              </a:r>
              <a:r>
                <a:rPr lang="es-ES" altLang="es-AR" sz="2200" dirty="0"/>
                <a:t>1   1    </a:t>
              </a:r>
              <a:r>
                <a:rPr lang="es-ES" altLang="es-AR" sz="2200" dirty="0" err="1"/>
                <a:t>Q</a:t>
              </a:r>
              <a:r>
                <a:rPr lang="es-ES" altLang="es-AR" sz="2200" baseline="-25000" dirty="0" err="1"/>
                <a:t>n</a:t>
              </a:r>
              <a:r>
                <a:rPr lang="es-ES" altLang="es-AR" sz="2200" dirty="0"/>
                <a:t> 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es-ES" altLang="es-AR" sz="2200" dirty="0"/>
                <a:t>     1  X   </a:t>
              </a:r>
              <a:r>
                <a:rPr lang="es-ES" altLang="es-AR" sz="2200" dirty="0" err="1"/>
                <a:t>X</a:t>
              </a:r>
              <a:r>
                <a:rPr lang="es-ES" altLang="es-AR" sz="2200" dirty="0"/>
                <a:t>   </a:t>
              </a:r>
              <a:r>
                <a:rPr lang="es-ES" altLang="es-AR" sz="2200" dirty="0" err="1"/>
                <a:t>Q</a:t>
              </a:r>
              <a:r>
                <a:rPr lang="es-ES" altLang="es-AR" sz="2200" baseline="-25000" dirty="0" err="1"/>
                <a:t>n</a:t>
              </a:r>
              <a:endParaRPr lang="es-ES" altLang="es-AR" sz="2200" dirty="0"/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D450F4E8-89CE-4FE5-83AC-D28A9A4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0452" y="2366334"/>
              <a:ext cx="0" cy="248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D3ACDFF0-251F-4C22-AB34-1F011AAF2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8534" y="2741643"/>
              <a:ext cx="1906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2A3BD4D4-C820-4CB1-9AB1-DC6DAB2DB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77822" y="4034806"/>
              <a:ext cx="230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2F7DE21-5A84-4DA7-B58A-4A139310C777}"/>
              </a:ext>
            </a:extLst>
          </p:cNvPr>
          <p:cNvCxnSpPr/>
          <p:nvPr/>
        </p:nvCxnSpPr>
        <p:spPr>
          <a:xfrm>
            <a:off x="10400519" y="3041476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F4A7D9F-6850-478B-885E-F70E4740DCAA}"/>
              </a:ext>
            </a:extLst>
          </p:cNvPr>
          <p:cNvCxnSpPr/>
          <p:nvPr/>
        </p:nvCxnSpPr>
        <p:spPr>
          <a:xfrm>
            <a:off x="10400519" y="3598276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D2C4779-05CD-4C2F-A8AE-A93C9DC2B965}"/>
              </a:ext>
            </a:extLst>
          </p:cNvPr>
          <p:cNvCxnSpPr/>
          <p:nvPr/>
        </p:nvCxnSpPr>
        <p:spPr>
          <a:xfrm>
            <a:off x="10400519" y="4114903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0C7CFB-B5EB-4F9B-ABB6-0B170455C192}"/>
              </a:ext>
            </a:extLst>
          </p:cNvPr>
          <p:cNvCxnSpPr/>
          <p:nvPr/>
        </p:nvCxnSpPr>
        <p:spPr>
          <a:xfrm>
            <a:off x="10391455" y="4620742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D7EF7A9-0EB5-44FD-B78D-5B2631598889}"/>
              </a:ext>
            </a:extLst>
          </p:cNvPr>
          <p:cNvSpPr/>
          <p:nvPr/>
        </p:nvSpPr>
        <p:spPr>
          <a:xfrm>
            <a:off x="1174038" y="2580779"/>
            <a:ext cx="180000" cy="18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4A7A6E-9A36-4C1E-BE9B-3D58B6197A95}"/>
              </a:ext>
            </a:extLst>
          </p:cNvPr>
          <p:cNvSpPr/>
          <p:nvPr/>
        </p:nvSpPr>
        <p:spPr>
          <a:xfrm>
            <a:off x="1174038" y="382123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6F61B4-5725-4177-AE82-E1ED4A17AE9E}"/>
              </a:ext>
            </a:extLst>
          </p:cNvPr>
          <p:cNvSpPr/>
          <p:nvPr/>
        </p:nvSpPr>
        <p:spPr>
          <a:xfrm>
            <a:off x="1180666" y="4490466"/>
            <a:ext cx="180000" cy="1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6B12511-8343-4686-935B-661727B626AA}"/>
              </a:ext>
            </a:extLst>
          </p:cNvPr>
          <p:cNvSpPr/>
          <p:nvPr/>
        </p:nvSpPr>
        <p:spPr>
          <a:xfrm>
            <a:off x="1174040" y="3173534"/>
            <a:ext cx="180000" cy="18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38E13B6-42DA-490A-AE3E-2CBFFD4D9F37}"/>
              </a:ext>
            </a:extLst>
          </p:cNvPr>
          <p:cNvCxnSpPr/>
          <p:nvPr/>
        </p:nvCxnSpPr>
        <p:spPr>
          <a:xfrm>
            <a:off x="3048009" y="1643271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37C09A6-BFF2-40B6-9EFB-6070E1C50F35}"/>
              </a:ext>
            </a:extLst>
          </p:cNvPr>
          <p:cNvCxnSpPr/>
          <p:nvPr/>
        </p:nvCxnSpPr>
        <p:spPr>
          <a:xfrm>
            <a:off x="3843139" y="1638689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E20E7C5-D0B2-4291-B434-4D8074943DC8}"/>
              </a:ext>
            </a:extLst>
          </p:cNvPr>
          <p:cNvCxnSpPr/>
          <p:nvPr/>
        </p:nvCxnSpPr>
        <p:spPr>
          <a:xfrm>
            <a:off x="5420147" y="1638689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57D970D-99A2-40D1-882E-91AD196F1D86}"/>
              </a:ext>
            </a:extLst>
          </p:cNvPr>
          <p:cNvCxnSpPr/>
          <p:nvPr/>
        </p:nvCxnSpPr>
        <p:spPr>
          <a:xfrm>
            <a:off x="4618388" y="1645317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E5890EB-EBAE-4CC4-99FA-E65983F4CA1C}"/>
              </a:ext>
            </a:extLst>
          </p:cNvPr>
          <p:cNvCxnSpPr/>
          <p:nvPr/>
        </p:nvCxnSpPr>
        <p:spPr>
          <a:xfrm>
            <a:off x="7792289" y="1638691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C5B094-5D10-4479-8AD2-E89C2E593880}"/>
              </a:ext>
            </a:extLst>
          </p:cNvPr>
          <p:cNvCxnSpPr/>
          <p:nvPr/>
        </p:nvCxnSpPr>
        <p:spPr>
          <a:xfrm>
            <a:off x="6990530" y="1651945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DC48F99-72E9-4DB3-8C6C-A1AC587365EA}"/>
              </a:ext>
            </a:extLst>
          </p:cNvPr>
          <p:cNvCxnSpPr/>
          <p:nvPr/>
        </p:nvCxnSpPr>
        <p:spPr>
          <a:xfrm>
            <a:off x="6215273" y="1638693"/>
            <a:ext cx="0" cy="3024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60D4E7D-3CE7-4DC1-88CD-84AF945DA3F4}"/>
              </a:ext>
            </a:extLst>
          </p:cNvPr>
          <p:cNvCxnSpPr/>
          <p:nvPr/>
        </p:nvCxnSpPr>
        <p:spPr>
          <a:xfrm>
            <a:off x="8574168" y="1744705"/>
            <a:ext cx="0" cy="2916000"/>
          </a:xfrm>
          <a:prstGeom prst="line">
            <a:avLst/>
          </a:prstGeom>
          <a:ln w="38100">
            <a:solidFill>
              <a:srgbClr val="00B050"/>
            </a:solidFill>
            <a:prstDash val="dashDot"/>
            <a:headEnd type="none" w="med" len="med"/>
            <a:tailEnd type="arrow" w="med" len="med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obo: línea 28">
            <a:extLst>
              <a:ext uri="{FF2B5EF4-FFF2-40B4-BE49-F238E27FC236}">
                <a16:creationId xmlns:a16="http://schemas.microsoft.com/office/drawing/2014/main" id="{971AE71C-337F-436A-AB7C-299E155BD6FC}"/>
              </a:ext>
            </a:extLst>
          </p:cNvPr>
          <p:cNvSpPr/>
          <p:nvPr/>
        </p:nvSpPr>
        <p:spPr>
          <a:xfrm>
            <a:off x="9078845" y="466114"/>
            <a:ext cx="2428168" cy="890987"/>
          </a:xfrm>
          <a:prstGeom prst="borderCallout1">
            <a:avLst>
              <a:gd name="adj1" fmla="val 18750"/>
              <a:gd name="adj2" fmla="val -8333"/>
              <a:gd name="adj3" fmla="val 78329"/>
              <a:gd name="adj4" fmla="val -207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Instantes de tiempo donde se producen los cambios</a:t>
            </a:r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8A0F5DB9-070E-4BC2-8D93-9025808D80C2}"/>
              </a:ext>
            </a:extLst>
          </p:cNvPr>
          <p:cNvSpPr/>
          <p:nvPr/>
        </p:nvSpPr>
        <p:spPr>
          <a:xfrm rot="16200000">
            <a:off x="5715942" y="-1633684"/>
            <a:ext cx="212034" cy="5868000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79C3279-4AA6-4A77-B982-55F68B5849D0}"/>
              </a:ext>
            </a:extLst>
          </p:cNvPr>
          <p:cNvCxnSpPr/>
          <p:nvPr/>
        </p:nvCxnSpPr>
        <p:spPr>
          <a:xfrm>
            <a:off x="3604591" y="2017712"/>
            <a:ext cx="0" cy="256327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08622E7-E860-4928-89B1-A8B756F71639}"/>
              </a:ext>
            </a:extLst>
          </p:cNvPr>
          <p:cNvCxnSpPr/>
          <p:nvPr/>
        </p:nvCxnSpPr>
        <p:spPr>
          <a:xfrm>
            <a:off x="3843139" y="2030964"/>
            <a:ext cx="0" cy="256327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D869A9B-F7B4-4CC6-8812-2F2772C69B0C}"/>
              </a:ext>
            </a:extLst>
          </p:cNvPr>
          <p:cNvCxnSpPr/>
          <p:nvPr/>
        </p:nvCxnSpPr>
        <p:spPr>
          <a:xfrm>
            <a:off x="5930344" y="2030964"/>
            <a:ext cx="0" cy="256327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5811BF0-B179-40D4-B6A9-1380B76039F3}"/>
              </a:ext>
            </a:extLst>
          </p:cNvPr>
          <p:cNvCxnSpPr/>
          <p:nvPr/>
        </p:nvCxnSpPr>
        <p:spPr>
          <a:xfrm>
            <a:off x="6215273" y="1953696"/>
            <a:ext cx="0" cy="256327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2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FECE-4A5B-4BE8-8FF6-714A727D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Contador (está explicado en otro archivo)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246105-10B7-49A2-8858-84693317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86" y="1984927"/>
            <a:ext cx="7273798" cy="39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7C6FC-7023-42CB-9493-6643D2DE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AR" sz="2800" dirty="0"/>
              <a:t>Las salidas dependen tanto de las entradas como del estado interno del circuito</a:t>
            </a:r>
            <a:r>
              <a:rPr lang="es-MX" altLang="es-AR" sz="2800" dirty="0"/>
              <a:t>.</a:t>
            </a:r>
            <a:endParaRPr lang="es-ES" altLang="es-AR" sz="2800" dirty="0"/>
          </a:p>
          <a:p>
            <a:pPr lvl="1"/>
            <a:r>
              <a:rPr lang="es-ES" altLang="es-AR" sz="2400" dirty="0"/>
              <a:t>¿Qué es el estado interno del circuito?</a:t>
            </a:r>
          </a:p>
          <a:p>
            <a:r>
              <a:rPr lang="es-ES" altLang="es-AR" sz="2800" dirty="0"/>
              <a:t>Tienen la característica de “almacenar” valores lógicos internamente.</a:t>
            </a:r>
          </a:p>
          <a:p>
            <a:r>
              <a:rPr lang="es-ES" altLang="es-AR" sz="2800" dirty="0"/>
              <a:t>Estos valores se almacenan aunque las entradas no estén</a:t>
            </a:r>
            <a:r>
              <a:rPr lang="es-MX" altLang="es-AR" sz="2800" dirty="0"/>
              <a:t>.</a:t>
            </a:r>
            <a:endParaRPr lang="es-ES" altLang="es-AR" sz="2800" dirty="0"/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5A4CD-585F-473E-BA14-2DCE775D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4"/>
            <a:ext cx="9604375" cy="586792"/>
          </a:xfrm>
        </p:spPr>
        <p:txBody>
          <a:bodyPr/>
          <a:lstStyle/>
          <a:p>
            <a:r>
              <a:rPr lang="es-AR" dirty="0"/>
              <a:t>Circuito lógico secuencial</a:t>
            </a:r>
          </a:p>
        </p:txBody>
      </p:sp>
    </p:spTree>
    <p:extLst>
      <p:ext uri="{BB962C8B-B14F-4D97-AF65-F5344CB8AC3E}">
        <p14:creationId xmlns:p14="http://schemas.microsoft.com/office/powerpoint/2010/main" val="26686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6EBF4-A33D-4CCB-A80F-BDAABE3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651493"/>
          </a:xfrm>
        </p:spPr>
        <p:txBody>
          <a:bodyPr/>
          <a:lstStyle/>
          <a:p>
            <a:r>
              <a:rPr lang="es-AR" dirty="0"/>
              <a:t>Circuito lógico secuencial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19309-582F-40F1-B089-B1C2FAA0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008562"/>
            <a:ext cx="7758682" cy="4570603"/>
          </a:xfrm>
        </p:spPr>
        <p:txBody>
          <a:bodyPr>
            <a:normAutofit fontScale="85000" lnSpcReduction="20000"/>
          </a:bodyPr>
          <a:lstStyle/>
          <a:p>
            <a:r>
              <a:rPr lang="es-AR" sz="2800" dirty="0"/>
              <a:t>Definición: circuito lógico cuya salida depende de los valores actuales y pasados de las señales de entrada. </a:t>
            </a:r>
          </a:p>
          <a:p>
            <a:r>
              <a:rPr lang="es-AR" sz="2800" dirty="0"/>
              <a:t>Aparecen lazos de realimentación.  Salidas del circuito pueden actuar como valores de entrada. </a:t>
            </a:r>
          </a:p>
          <a:p>
            <a:r>
              <a:rPr lang="es-AR" sz="2800" dirty="0"/>
              <a:t>Un circuito lógico secuencial está formado por: </a:t>
            </a:r>
          </a:p>
          <a:p>
            <a:pPr lvl="1"/>
            <a:r>
              <a:rPr lang="es-AR" sz="2600" dirty="0"/>
              <a:t>Señales de entrada y salida (señales binarias). </a:t>
            </a:r>
          </a:p>
          <a:p>
            <a:pPr lvl="1"/>
            <a:r>
              <a:rPr lang="es-AR" sz="2600" dirty="0"/>
              <a:t>Señal de reloj (señal binaria con forma periódica). </a:t>
            </a:r>
          </a:p>
          <a:p>
            <a:pPr lvl="1"/>
            <a:r>
              <a:rPr lang="es-AR" sz="2600" dirty="0"/>
              <a:t>Lógica combinacional (determina la salida y el próximo estado). </a:t>
            </a:r>
          </a:p>
          <a:p>
            <a:pPr lvl="1"/>
            <a:r>
              <a:rPr lang="es-AR" sz="2600" dirty="0"/>
              <a:t>Almacenamiento (mantiene información sobre el estado actual).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3003EF9-A5D8-448B-9387-D13D042697BD}"/>
              </a:ext>
            </a:extLst>
          </p:cNvPr>
          <p:cNvGrpSpPr/>
          <p:nvPr/>
        </p:nvGrpSpPr>
        <p:grpSpPr>
          <a:xfrm>
            <a:off x="8649661" y="2432563"/>
            <a:ext cx="3264044" cy="1992873"/>
            <a:chOff x="685100" y="2042596"/>
            <a:chExt cx="3913405" cy="246314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EFD09E62-86A9-4B51-B9A8-CF549CCA6436}"/>
                </a:ext>
              </a:extLst>
            </p:cNvPr>
            <p:cNvGrpSpPr/>
            <p:nvPr/>
          </p:nvGrpSpPr>
          <p:grpSpPr>
            <a:xfrm>
              <a:off x="1364974" y="2042596"/>
              <a:ext cx="2663687" cy="2463142"/>
              <a:chOff x="2756452" y="1936580"/>
              <a:chExt cx="2663687" cy="2463142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48AE279-745D-4D0A-8DC2-01BB12B5FF2F}"/>
                  </a:ext>
                </a:extLst>
              </p:cNvPr>
              <p:cNvSpPr/>
              <p:nvPr/>
            </p:nvSpPr>
            <p:spPr>
              <a:xfrm>
                <a:off x="3246782" y="2252870"/>
                <a:ext cx="1577009" cy="7288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dirty="0"/>
                  <a:t>Lógica combinacional</a:t>
                </a:r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336A1A1-7101-4A35-847B-8EF46589AC5D}"/>
                  </a:ext>
                </a:extLst>
              </p:cNvPr>
              <p:cNvSpPr/>
              <p:nvPr/>
            </p:nvSpPr>
            <p:spPr>
              <a:xfrm>
                <a:off x="3405805" y="3429000"/>
                <a:ext cx="1260000" cy="612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dirty="0"/>
                  <a:t>Memoria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79EFF9A-40AC-44BC-BD5B-403A4CD0CB1E}"/>
                  </a:ext>
                </a:extLst>
              </p:cNvPr>
              <p:cNvSpPr/>
              <p:nvPr/>
            </p:nvSpPr>
            <p:spPr>
              <a:xfrm>
                <a:off x="2756452" y="1936580"/>
                <a:ext cx="2663687" cy="24631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F3B4724C-7EC7-4269-B2F0-6C05C999A2A3}"/>
                </a:ext>
              </a:extLst>
            </p:cNvPr>
            <p:cNvCxnSpPr/>
            <p:nvPr/>
          </p:nvCxnSpPr>
          <p:spPr>
            <a:xfrm>
              <a:off x="3432313" y="2464903"/>
              <a:ext cx="116619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268CC31-7BC7-4193-B35B-394866E484BB}"/>
                </a:ext>
              </a:extLst>
            </p:cNvPr>
            <p:cNvGrpSpPr/>
            <p:nvPr/>
          </p:nvGrpSpPr>
          <p:grpSpPr>
            <a:xfrm>
              <a:off x="3273291" y="2796207"/>
              <a:ext cx="519025" cy="1044000"/>
              <a:chOff x="2743203" y="2690191"/>
              <a:chExt cx="519025" cy="1044000"/>
            </a:xfrm>
          </p:grpSpPr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3242F011-4DBB-4BD8-9A93-9E9D651CE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228" y="2690191"/>
                <a:ext cx="36000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0C46FEB-3B41-46D2-8695-10A9E55B7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3203" y="3717240"/>
                <a:ext cx="50400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1FED0170-30B5-47F7-B8E8-BDEFCB2419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8976" y="2690191"/>
                <a:ext cx="1" cy="10440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CC56F19-B447-42F5-8E3A-5395CD9555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88315" y="3804377"/>
              <a:ext cx="5220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BACAAFA-EA81-4400-8EA8-76570A58A1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91292" y="2764076"/>
              <a:ext cx="360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E2612D8-A622-4914-A585-06F41D5C6F9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91290" y="2760377"/>
              <a:ext cx="1" cy="10440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C85AD00-190C-4FFE-95A3-B2FB3FE3AF9B}"/>
                </a:ext>
              </a:extLst>
            </p:cNvPr>
            <p:cNvCxnSpPr/>
            <p:nvPr/>
          </p:nvCxnSpPr>
          <p:spPr>
            <a:xfrm>
              <a:off x="685100" y="2464903"/>
              <a:ext cx="116619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1A08CDAA-8E77-4ADB-A1B0-AC8A587FB0FE}"/>
                </a:ext>
              </a:extLst>
            </p:cNvPr>
            <p:cNvCxnSpPr/>
            <p:nvPr/>
          </p:nvCxnSpPr>
          <p:spPr>
            <a:xfrm>
              <a:off x="702361" y="3982277"/>
              <a:ext cx="648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id="{87DFF082-1788-412E-9349-76B63C8063A3}"/>
              </a:ext>
            </a:extLst>
          </p:cNvPr>
          <p:cNvSpPr/>
          <p:nvPr/>
        </p:nvSpPr>
        <p:spPr>
          <a:xfrm>
            <a:off x="8190468" y="342420"/>
            <a:ext cx="1792489" cy="651493"/>
          </a:xfrm>
          <a:prstGeom prst="wedgeRectCallout">
            <a:avLst>
              <a:gd name="adj1" fmla="val -14179"/>
              <a:gd name="adj2" fmla="val 320834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Señales de entrada (0,1)</a:t>
            </a:r>
          </a:p>
        </p:txBody>
      </p:sp>
      <p:sp>
        <p:nvSpPr>
          <p:cNvPr id="22" name="Bocadillo: rectángulo 21">
            <a:extLst>
              <a:ext uri="{FF2B5EF4-FFF2-40B4-BE49-F238E27FC236}">
                <a16:creationId xmlns:a16="http://schemas.microsoft.com/office/drawing/2014/main" id="{AA94F0BB-E010-4720-A368-8FB4FFC19A7C}"/>
              </a:ext>
            </a:extLst>
          </p:cNvPr>
          <p:cNvSpPr/>
          <p:nvPr/>
        </p:nvSpPr>
        <p:spPr>
          <a:xfrm>
            <a:off x="10482469" y="349277"/>
            <a:ext cx="1537253" cy="651493"/>
          </a:xfrm>
          <a:prstGeom prst="wedgeRectCallout">
            <a:avLst>
              <a:gd name="adj1" fmla="val 25744"/>
              <a:gd name="adj2" fmla="val 31066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Señales de salida (0,1)</a:t>
            </a:r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id="{F92CF866-F061-482A-A9BD-50D5527E313F}"/>
              </a:ext>
            </a:extLst>
          </p:cNvPr>
          <p:cNvSpPr/>
          <p:nvPr/>
        </p:nvSpPr>
        <p:spPr>
          <a:xfrm>
            <a:off x="9319597" y="5043858"/>
            <a:ext cx="1792489" cy="651493"/>
          </a:xfrm>
          <a:prstGeom prst="wedgeRectCallout">
            <a:avLst>
              <a:gd name="adj1" fmla="val -84414"/>
              <a:gd name="adj2" fmla="val -18769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Reloj (</a:t>
            </a:r>
            <a:r>
              <a:rPr lang="es-AR" dirty="0" err="1"/>
              <a:t>Clock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50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C0A9F-6937-4B43-8D1B-7A494301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654"/>
            <a:ext cx="9603275" cy="1049235"/>
          </a:xfrm>
        </p:spPr>
        <p:txBody>
          <a:bodyPr/>
          <a:lstStyle/>
          <a:p>
            <a:r>
              <a:rPr lang="es-AR" dirty="0"/>
              <a:t>Concepto de memoria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76E0A1C-83EB-4B4C-99BF-6AA53D92B1F2}"/>
              </a:ext>
            </a:extLst>
          </p:cNvPr>
          <p:cNvGrpSpPr/>
          <p:nvPr/>
        </p:nvGrpSpPr>
        <p:grpSpPr>
          <a:xfrm>
            <a:off x="715618" y="912213"/>
            <a:ext cx="3917626" cy="1155123"/>
            <a:chOff x="715618" y="1945886"/>
            <a:chExt cx="3917626" cy="1155123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DAC28E79-220A-4AC2-8E17-5E9A0A96373D}"/>
                </a:ext>
              </a:extLst>
            </p:cNvPr>
            <p:cNvGrpSpPr/>
            <p:nvPr/>
          </p:nvGrpSpPr>
          <p:grpSpPr>
            <a:xfrm>
              <a:off x="1672061" y="1963541"/>
              <a:ext cx="2219739" cy="1137468"/>
              <a:chOff x="2146852" y="2301469"/>
              <a:chExt cx="2219739" cy="1137468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029C0C82-2AC5-468D-9444-2180A8F7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852" y="2301469"/>
                <a:ext cx="1915771" cy="957886"/>
              </a:xfrm>
              <a:prstGeom prst="rect">
                <a:avLst/>
              </a:prstGeom>
            </p:spPr>
          </p:pic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68EDA171-5949-4CE4-ADB9-7D7AE8B6DE3C}"/>
                  </a:ext>
                </a:extLst>
              </p:cNvPr>
              <p:cNvGrpSpPr/>
              <p:nvPr/>
            </p:nvGrpSpPr>
            <p:grpSpPr>
              <a:xfrm>
                <a:off x="2240082" y="2770379"/>
                <a:ext cx="2126509" cy="668558"/>
                <a:chOff x="8793282" y="2914797"/>
                <a:chExt cx="2126509" cy="668558"/>
              </a:xfrm>
            </p:grpSpPr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FF6A861D-78A4-423C-80D5-FE7BF87C3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9910" y="3558205"/>
                  <a:ext cx="1584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>
                  <a:extLst>
                    <a:ext uri="{FF2B5EF4-FFF2-40B4-BE49-F238E27FC236}">
                      <a16:creationId xmlns:a16="http://schemas.microsoft.com/office/drawing/2014/main" id="{5D58E3E7-906E-4F04-8CDD-9387B09E06A9}"/>
                    </a:ext>
                  </a:extLst>
                </p:cNvPr>
                <p:cNvCxnSpPr/>
                <p:nvPr/>
              </p:nvCxnSpPr>
              <p:spPr>
                <a:xfrm>
                  <a:off x="10403423" y="2935355"/>
                  <a:ext cx="0" cy="648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D96DBD21-19BD-40D6-BFAF-7ABD8FFA1FA0}"/>
                    </a:ext>
                  </a:extLst>
                </p:cNvPr>
                <p:cNvCxnSpPr/>
                <p:nvPr/>
              </p:nvCxnSpPr>
              <p:spPr>
                <a:xfrm>
                  <a:off x="8793282" y="3101009"/>
                  <a:ext cx="0" cy="46382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837A7BF5-06AF-467F-B219-557F242EC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3420" y="2914797"/>
                  <a:ext cx="5163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Bocadillo: rectángulo 30">
              <a:extLst>
                <a:ext uri="{FF2B5EF4-FFF2-40B4-BE49-F238E27FC236}">
                  <a16:creationId xmlns:a16="http://schemas.microsoft.com/office/drawing/2014/main" id="{4B37CF3F-4BA2-4B7F-B0DC-2F031FC3CB55}"/>
                </a:ext>
              </a:extLst>
            </p:cNvPr>
            <p:cNvSpPr/>
            <p:nvPr/>
          </p:nvSpPr>
          <p:spPr>
            <a:xfrm>
              <a:off x="715618" y="1945886"/>
              <a:ext cx="278296" cy="384313"/>
            </a:xfrm>
            <a:prstGeom prst="wedgeRectCallout">
              <a:avLst>
                <a:gd name="adj1" fmla="val 262317"/>
                <a:gd name="adj2" fmla="val 2456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0</a:t>
              </a:r>
            </a:p>
          </p:txBody>
        </p:sp>
        <p:sp>
          <p:nvSpPr>
            <p:cNvPr id="32" name="Bocadillo: rectángulo 31">
              <a:extLst>
                <a:ext uri="{FF2B5EF4-FFF2-40B4-BE49-F238E27FC236}">
                  <a16:creationId xmlns:a16="http://schemas.microsoft.com/office/drawing/2014/main" id="{2B7DE25C-C0A0-4F7A-AF24-80604843961A}"/>
                </a:ext>
              </a:extLst>
            </p:cNvPr>
            <p:cNvSpPr/>
            <p:nvPr/>
          </p:nvSpPr>
          <p:spPr>
            <a:xfrm>
              <a:off x="715618" y="2537114"/>
              <a:ext cx="278296" cy="384313"/>
            </a:xfrm>
            <a:prstGeom prst="wedgeRectCallout">
              <a:avLst>
                <a:gd name="adj1" fmla="val 271841"/>
                <a:gd name="adj2" fmla="val -4094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0</a:t>
              </a:r>
            </a:p>
          </p:txBody>
        </p:sp>
        <p:sp>
          <p:nvSpPr>
            <p:cNvPr id="33" name="Bocadillo: rectángulo 32">
              <a:extLst>
                <a:ext uri="{FF2B5EF4-FFF2-40B4-BE49-F238E27FC236}">
                  <a16:creationId xmlns:a16="http://schemas.microsoft.com/office/drawing/2014/main" id="{8EC01E62-998D-4F72-9739-B0C4B2535A45}"/>
                </a:ext>
              </a:extLst>
            </p:cNvPr>
            <p:cNvSpPr/>
            <p:nvPr/>
          </p:nvSpPr>
          <p:spPr>
            <a:xfrm>
              <a:off x="4354948" y="2250327"/>
              <a:ext cx="278296" cy="384313"/>
            </a:xfrm>
            <a:prstGeom prst="wedgeRectCallout">
              <a:avLst>
                <a:gd name="adj1" fmla="val -161492"/>
                <a:gd name="adj2" fmla="val 732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0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B63EF416-C526-4067-84E9-6F2D7BC510F9}"/>
              </a:ext>
            </a:extLst>
          </p:cNvPr>
          <p:cNvGrpSpPr/>
          <p:nvPr/>
        </p:nvGrpSpPr>
        <p:grpSpPr>
          <a:xfrm>
            <a:off x="728870" y="2551041"/>
            <a:ext cx="3915262" cy="1216979"/>
            <a:chOff x="728870" y="3478694"/>
            <a:chExt cx="3915262" cy="1216979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5CED0D73-708F-4B75-A688-6B71E16CEB76}"/>
                </a:ext>
              </a:extLst>
            </p:cNvPr>
            <p:cNvGrpSpPr/>
            <p:nvPr/>
          </p:nvGrpSpPr>
          <p:grpSpPr>
            <a:xfrm>
              <a:off x="1672061" y="3558205"/>
              <a:ext cx="2219739" cy="1137468"/>
              <a:chOff x="2146852" y="2301469"/>
              <a:chExt cx="2219739" cy="1137468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8F34F921-FF1B-446B-B685-7EBFDBE5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852" y="2301469"/>
                <a:ext cx="1915771" cy="957886"/>
              </a:xfrm>
              <a:prstGeom prst="rect">
                <a:avLst/>
              </a:prstGeom>
            </p:spPr>
          </p:pic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2B497BF9-D195-48F0-98BD-E46F9EBE8238}"/>
                  </a:ext>
                </a:extLst>
              </p:cNvPr>
              <p:cNvGrpSpPr/>
              <p:nvPr/>
            </p:nvGrpSpPr>
            <p:grpSpPr>
              <a:xfrm>
                <a:off x="2240082" y="2770379"/>
                <a:ext cx="2126509" cy="668558"/>
                <a:chOff x="8793282" y="2914797"/>
                <a:chExt cx="2126509" cy="668558"/>
              </a:xfrm>
            </p:grpSpPr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064697C2-50F2-47B7-BFC6-86E70DACF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9910" y="3558205"/>
                  <a:ext cx="1584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C54A7027-C075-464B-AA2B-DECC18D60444}"/>
                    </a:ext>
                  </a:extLst>
                </p:cNvPr>
                <p:cNvCxnSpPr/>
                <p:nvPr/>
              </p:nvCxnSpPr>
              <p:spPr>
                <a:xfrm>
                  <a:off x="10403423" y="2935355"/>
                  <a:ext cx="0" cy="648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8164115A-D379-4844-96D9-E7E8471C357B}"/>
                    </a:ext>
                  </a:extLst>
                </p:cNvPr>
                <p:cNvCxnSpPr/>
                <p:nvPr/>
              </p:nvCxnSpPr>
              <p:spPr>
                <a:xfrm>
                  <a:off x="8793282" y="3101009"/>
                  <a:ext cx="0" cy="46382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29">
                  <a:extLst>
                    <a:ext uri="{FF2B5EF4-FFF2-40B4-BE49-F238E27FC236}">
                      <a16:creationId xmlns:a16="http://schemas.microsoft.com/office/drawing/2014/main" id="{C6EFC80A-DB5D-4FCF-AF1B-EA8787FE2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3420" y="2914797"/>
                  <a:ext cx="5163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Bocadillo: rectángulo 33">
              <a:extLst>
                <a:ext uri="{FF2B5EF4-FFF2-40B4-BE49-F238E27FC236}">
                  <a16:creationId xmlns:a16="http://schemas.microsoft.com/office/drawing/2014/main" id="{7190B231-F3BD-4777-8B0D-3F6CB3C9B1CC}"/>
                </a:ext>
              </a:extLst>
            </p:cNvPr>
            <p:cNvSpPr/>
            <p:nvPr/>
          </p:nvSpPr>
          <p:spPr>
            <a:xfrm>
              <a:off x="4365836" y="3855516"/>
              <a:ext cx="278296" cy="384313"/>
            </a:xfrm>
            <a:prstGeom prst="wedgeRectCallout">
              <a:avLst>
                <a:gd name="adj1" fmla="val -180540"/>
                <a:gd name="adj2" fmla="val 4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35" name="Bocadillo: rectángulo 34">
              <a:extLst>
                <a:ext uri="{FF2B5EF4-FFF2-40B4-BE49-F238E27FC236}">
                  <a16:creationId xmlns:a16="http://schemas.microsoft.com/office/drawing/2014/main" id="{938B184B-08EF-4271-9447-9B1AF66F1A9F}"/>
                </a:ext>
              </a:extLst>
            </p:cNvPr>
            <p:cNvSpPr/>
            <p:nvPr/>
          </p:nvSpPr>
          <p:spPr>
            <a:xfrm>
              <a:off x="734471" y="3478694"/>
              <a:ext cx="278296" cy="384313"/>
            </a:xfrm>
            <a:prstGeom prst="wedgeRectCallout">
              <a:avLst>
                <a:gd name="adj1" fmla="val 252793"/>
                <a:gd name="adj2" fmla="val 3836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36" name="Bocadillo: rectángulo 35">
              <a:extLst>
                <a:ext uri="{FF2B5EF4-FFF2-40B4-BE49-F238E27FC236}">
                  <a16:creationId xmlns:a16="http://schemas.microsoft.com/office/drawing/2014/main" id="{9FC69EB4-921E-453B-84C6-7F409BC7508E}"/>
                </a:ext>
              </a:extLst>
            </p:cNvPr>
            <p:cNvSpPr/>
            <p:nvPr/>
          </p:nvSpPr>
          <p:spPr>
            <a:xfrm>
              <a:off x="728870" y="4208060"/>
              <a:ext cx="278296" cy="384313"/>
            </a:xfrm>
            <a:prstGeom prst="wedgeRectCallout">
              <a:avLst>
                <a:gd name="adj1" fmla="val 267079"/>
                <a:gd name="adj2" fmla="val -340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68823C1-F7BD-40AE-9807-3F7F17703569}"/>
              </a:ext>
            </a:extLst>
          </p:cNvPr>
          <p:cNvGrpSpPr/>
          <p:nvPr/>
        </p:nvGrpSpPr>
        <p:grpSpPr>
          <a:xfrm>
            <a:off x="728870" y="4243560"/>
            <a:ext cx="3915262" cy="1216979"/>
            <a:chOff x="728870" y="3478694"/>
            <a:chExt cx="3915262" cy="1216979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59DCE036-BDF4-467E-A217-1C6F00567A25}"/>
                </a:ext>
              </a:extLst>
            </p:cNvPr>
            <p:cNvGrpSpPr/>
            <p:nvPr/>
          </p:nvGrpSpPr>
          <p:grpSpPr>
            <a:xfrm>
              <a:off x="1672061" y="3558205"/>
              <a:ext cx="2219739" cy="1137468"/>
              <a:chOff x="2146852" y="2301469"/>
              <a:chExt cx="2219739" cy="1137468"/>
            </a:xfrm>
          </p:grpSpPr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C05B9ADB-5CAC-4D62-9366-C43164EB2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852" y="2301469"/>
                <a:ext cx="1915771" cy="957886"/>
              </a:xfrm>
              <a:prstGeom prst="rect">
                <a:avLst/>
              </a:prstGeom>
            </p:spPr>
          </p:pic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21902DF4-878B-47A5-8C43-FF75273895F5}"/>
                  </a:ext>
                </a:extLst>
              </p:cNvPr>
              <p:cNvGrpSpPr/>
              <p:nvPr/>
            </p:nvGrpSpPr>
            <p:grpSpPr>
              <a:xfrm>
                <a:off x="2240082" y="2770379"/>
                <a:ext cx="2126509" cy="668558"/>
                <a:chOff x="8793282" y="2914797"/>
                <a:chExt cx="2126509" cy="668558"/>
              </a:xfrm>
            </p:grpSpPr>
            <p:cxnSp>
              <p:nvCxnSpPr>
                <p:cNvPr id="54" name="Conector recto 53">
                  <a:extLst>
                    <a:ext uri="{FF2B5EF4-FFF2-40B4-BE49-F238E27FC236}">
                      <a16:creationId xmlns:a16="http://schemas.microsoft.com/office/drawing/2014/main" id="{49253A68-4A43-4F81-B701-4F72D12E8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9910" y="3558205"/>
                  <a:ext cx="1584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6E460AF6-DD5B-4C4D-BDF7-A912CA666AAE}"/>
                    </a:ext>
                  </a:extLst>
                </p:cNvPr>
                <p:cNvCxnSpPr/>
                <p:nvPr/>
              </p:nvCxnSpPr>
              <p:spPr>
                <a:xfrm>
                  <a:off x="10403423" y="2935355"/>
                  <a:ext cx="0" cy="648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8D6110F3-98EE-420F-946D-400C8A80368D}"/>
                    </a:ext>
                  </a:extLst>
                </p:cNvPr>
                <p:cNvCxnSpPr/>
                <p:nvPr/>
              </p:nvCxnSpPr>
              <p:spPr>
                <a:xfrm>
                  <a:off x="8793282" y="3101009"/>
                  <a:ext cx="0" cy="46382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CBB33229-D835-48AB-BFE2-CD943BA1E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3420" y="2914797"/>
                  <a:ext cx="5163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Bocadillo: rectángulo 48">
              <a:extLst>
                <a:ext uri="{FF2B5EF4-FFF2-40B4-BE49-F238E27FC236}">
                  <a16:creationId xmlns:a16="http://schemas.microsoft.com/office/drawing/2014/main" id="{94AF7309-E78F-4978-8800-AF7BDF6C8946}"/>
                </a:ext>
              </a:extLst>
            </p:cNvPr>
            <p:cNvSpPr/>
            <p:nvPr/>
          </p:nvSpPr>
          <p:spPr>
            <a:xfrm>
              <a:off x="4365836" y="3855516"/>
              <a:ext cx="278296" cy="384313"/>
            </a:xfrm>
            <a:prstGeom prst="wedgeRectCallout">
              <a:avLst>
                <a:gd name="adj1" fmla="val -180540"/>
                <a:gd name="adj2" fmla="val 4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50" name="Bocadillo: rectángulo 49">
              <a:extLst>
                <a:ext uri="{FF2B5EF4-FFF2-40B4-BE49-F238E27FC236}">
                  <a16:creationId xmlns:a16="http://schemas.microsoft.com/office/drawing/2014/main" id="{A1B58ADB-BD60-4A35-B627-0353AB1345E0}"/>
                </a:ext>
              </a:extLst>
            </p:cNvPr>
            <p:cNvSpPr/>
            <p:nvPr/>
          </p:nvSpPr>
          <p:spPr>
            <a:xfrm>
              <a:off x="734471" y="3478694"/>
              <a:ext cx="278296" cy="384313"/>
            </a:xfrm>
            <a:prstGeom prst="wedgeRectCallout">
              <a:avLst>
                <a:gd name="adj1" fmla="val 252793"/>
                <a:gd name="adj2" fmla="val 3836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0</a:t>
              </a:r>
            </a:p>
          </p:txBody>
        </p:sp>
        <p:sp>
          <p:nvSpPr>
            <p:cNvPr id="51" name="Bocadillo: rectángulo 50">
              <a:extLst>
                <a:ext uri="{FF2B5EF4-FFF2-40B4-BE49-F238E27FC236}">
                  <a16:creationId xmlns:a16="http://schemas.microsoft.com/office/drawing/2014/main" id="{F593BFFD-B28F-4495-96F4-86ABBD6F5E64}"/>
                </a:ext>
              </a:extLst>
            </p:cNvPr>
            <p:cNvSpPr/>
            <p:nvPr/>
          </p:nvSpPr>
          <p:spPr>
            <a:xfrm>
              <a:off x="728870" y="4208060"/>
              <a:ext cx="278296" cy="384313"/>
            </a:xfrm>
            <a:prstGeom prst="wedgeRectCallout">
              <a:avLst>
                <a:gd name="adj1" fmla="val 267079"/>
                <a:gd name="adj2" fmla="val -340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DD28AA8-21E2-460D-A051-40B19E6A1953}"/>
              </a:ext>
            </a:extLst>
          </p:cNvPr>
          <p:cNvSpPr txBox="1"/>
          <p:nvPr/>
        </p:nvSpPr>
        <p:spPr>
          <a:xfrm>
            <a:off x="4969567" y="1091117"/>
            <a:ext cx="2054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Entrada en 0</a:t>
            </a:r>
          </a:p>
          <a:p>
            <a:r>
              <a:rPr lang="es-AR" sz="2800" dirty="0"/>
              <a:t>Salida en 0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E02B313-2ABE-4EC7-BB35-3A0150E8C1FE}"/>
              </a:ext>
            </a:extLst>
          </p:cNvPr>
          <p:cNvSpPr txBox="1"/>
          <p:nvPr/>
        </p:nvSpPr>
        <p:spPr>
          <a:xfrm>
            <a:off x="4969567" y="2752393"/>
            <a:ext cx="2054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Entrada en 1</a:t>
            </a:r>
          </a:p>
          <a:p>
            <a:r>
              <a:rPr lang="es-AR" sz="2800" dirty="0"/>
              <a:t>Salida en 1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29AAC68-A15A-4C95-853F-26B6ACC8C133}"/>
              </a:ext>
            </a:extLst>
          </p:cNvPr>
          <p:cNvSpPr txBox="1"/>
          <p:nvPr/>
        </p:nvSpPr>
        <p:spPr>
          <a:xfrm>
            <a:off x="4969566" y="3962637"/>
            <a:ext cx="22794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Si la entrada vuelve a 0, la salida sigue en 1.No cambia.</a:t>
            </a:r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704FA2D3-0567-486D-BBFE-2E938BDE5E76}"/>
              </a:ext>
            </a:extLst>
          </p:cNvPr>
          <p:cNvSpPr/>
          <p:nvPr/>
        </p:nvSpPr>
        <p:spPr>
          <a:xfrm>
            <a:off x="7544631" y="4512089"/>
            <a:ext cx="927652" cy="55978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DB60A94-6B36-4A86-9DE9-24283A82032A}"/>
              </a:ext>
            </a:extLst>
          </p:cNvPr>
          <p:cNvSpPr txBox="1"/>
          <p:nvPr/>
        </p:nvSpPr>
        <p:spPr>
          <a:xfrm>
            <a:off x="8770570" y="3962637"/>
            <a:ext cx="3262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Se ve el “efecto” memoria. La entrada cambió a 0 pero la salida “recordó” el 1.</a:t>
            </a:r>
          </a:p>
        </p:txBody>
      </p: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8326E0FB-FEEC-4EA8-90D6-D06DF67900DC}"/>
              </a:ext>
            </a:extLst>
          </p:cNvPr>
          <p:cNvSpPr/>
          <p:nvPr/>
        </p:nvSpPr>
        <p:spPr>
          <a:xfrm rot="16200000">
            <a:off x="9658055" y="3065907"/>
            <a:ext cx="927652" cy="55978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09F9AB0-1104-4441-B937-E1D34373408D}"/>
              </a:ext>
            </a:extLst>
          </p:cNvPr>
          <p:cNvSpPr txBox="1"/>
          <p:nvPr/>
        </p:nvSpPr>
        <p:spPr>
          <a:xfrm>
            <a:off x="8770569" y="914230"/>
            <a:ext cx="3262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Hay que modificar el circuito para que sea posible volver a 0 </a:t>
            </a:r>
            <a:r>
              <a:rPr lang="es-AR" sz="2800" dirty="0" err="1"/>
              <a:t>ó</a:t>
            </a:r>
            <a:r>
              <a:rPr lang="es-AR" sz="2800" dirty="0"/>
              <a:t> a 1.</a:t>
            </a:r>
          </a:p>
        </p:txBody>
      </p:sp>
    </p:spTree>
    <p:extLst>
      <p:ext uri="{BB962C8B-B14F-4D97-AF65-F5344CB8AC3E}">
        <p14:creationId xmlns:p14="http://schemas.microsoft.com/office/powerpoint/2010/main" val="348445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C1235CDC-FEAA-456A-AE4E-73385F7BF660}"/>
              </a:ext>
            </a:extLst>
          </p:cNvPr>
          <p:cNvGrpSpPr/>
          <p:nvPr/>
        </p:nvGrpSpPr>
        <p:grpSpPr>
          <a:xfrm>
            <a:off x="5933097" y="3167787"/>
            <a:ext cx="4293707" cy="2349169"/>
            <a:chOff x="7407963" y="2080590"/>
            <a:chExt cx="4293707" cy="234916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7D803C3-C39F-4C6F-B74F-0FE7C200B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515" y="2267478"/>
              <a:ext cx="1819421" cy="909711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7301474-851C-48B2-BE3C-53C165CC6457}"/>
                </a:ext>
              </a:extLst>
            </p:cNvPr>
            <p:cNvCxnSpPr>
              <a:cxnSpLocks/>
            </p:cNvCxnSpPr>
            <p:nvPr/>
          </p:nvCxnSpPr>
          <p:spPr>
            <a:xfrm>
              <a:off x="8844391" y="2875725"/>
              <a:ext cx="0" cy="88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2B0D9A7-319B-4113-8111-0762288236E3}"/>
                </a:ext>
              </a:extLst>
            </p:cNvPr>
            <p:cNvCxnSpPr/>
            <p:nvPr/>
          </p:nvCxnSpPr>
          <p:spPr>
            <a:xfrm>
              <a:off x="10449618" y="2707417"/>
              <a:ext cx="0" cy="88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92E85E3-D710-4202-BECB-217E8947C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8280" y="2533203"/>
              <a:ext cx="4457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A4F3C59-DF73-4755-BB49-A25F33363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114" y="3930090"/>
              <a:ext cx="4834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D039629-2BE8-4091-A48A-C203C8E3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8744639" y="3300724"/>
              <a:ext cx="1819421" cy="909711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97E17DD-7E9E-4796-8D97-E083D989CFBC}"/>
                </a:ext>
              </a:extLst>
            </p:cNvPr>
            <p:cNvCxnSpPr>
              <a:cxnSpLocks/>
            </p:cNvCxnSpPr>
            <p:nvPr/>
          </p:nvCxnSpPr>
          <p:spPr>
            <a:xfrm>
              <a:off x="8360601" y="3755579"/>
              <a:ext cx="4834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15E70-6113-4B40-9AE5-0E2CAFF93CE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47" y="2722333"/>
              <a:ext cx="4834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BEB7CD10-4F50-49CB-B469-2DA2D9E543BA}"/>
                </a:ext>
              </a:extLst>
            </p:cNvPr>
            <p:cNvSpPr txBox="1"/>
            <p:nvPr/>
          </p:nvSpPr>
          <p:spPr>
            <a:xfrm>
              <a:off x="7407963" y="2080590"/>
              <a:ext cx="1325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err="1"/>
                <a:t>Reset</a:t>
              </a:r>
              <a:r>
                <a:rPr lang="es-AR" sz="2000" dirty="0"/>
                <a:t> (R)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43E7AED-2A8A-4CD5-9950-9925222D6FCB}"/>
                </a:ext>
              </a:extLst>
            </p:cNvPr>
            <p:cNvSpPr txBox="1"/>
            <p:nvPr/>
          </p:nvSpPr>
          <p:spPr>
            <a:xfrm>
              <a:off x="10741505" y="4029649"/>
              <a:ext cx="960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Set (S)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19CA0D7-1142-422D-8CA0-AE39931D73EE}"/>
                </a:ext>
              </a:extLst>
            </p:cNvPr>
            <p:cNvSpPr txBox="1"/>
            <p:nvPr/>
          </p:nvSpPr>
          <p:spPr>
            <a:xfrm>
              <a:off x="10906540" y="2280645"/>
              <a:ext cx="6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Q</a:t>
              </a: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BCD2133F-19B6-4933-A631-B695116517AA}"/>
                </a:ext>
              </a:extLst>
            </p:cNvPr>
            <p:cNvGrpSpPr/>
            <p:nvPr/>
          </p:nvGrpSpPr>
          <p:grpSpPr>
            <a:xfrm>
              <a:off x="7877803" y="3730035"/>
              <a:ext cx="636104" cy="400110"/>
              <a:chOff x="1331229" y="3783044"/>
              <a:chExt cx="636104" cy="400110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F21A596-F814-4DBA-A359-D135EEAC6811}"/>
                  </a:ext>
                </a:extLst>
              </p:cNvPr>
              <p:cNvSpPr txBox="1"/>
              <p:nvPr/>
            </p:nvSpPr>
            <p:spPr>
              <a:xfrm>
                <a:off x="1331229" y="3783044"/>
                <a:ext cx="636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/>
                  <a:t>Q</a:t>
                </a:r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A69FADC3-AFC3-48EC-9EB4-49D96BCC1C85}"/>
                  </a:ext>
                </a:extLst>
              </p:cNvPr>
              <p:cNvCxnSpPr/>
              <p:nvPr/>
            </p:nvCxnSpPr>
            <p:spPr>
              <a:xfrm>
                <a:off x="1398571" y="381330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F82AA53-25CD-4411-84B7-D415B760FCF6}"/>
              </a:ext>
            </a:extLst>
          </p:cNvPr>
          <p:cNvGrpSpPr/>
          <p:nvPr/>
        </p:nvGrpSpPr>
        <p:grpSpPr>
          <a:xfrm>
            <a:off x="1025908" y="111653"/>
            <a:ext cx="2481370" cy="1766612"/>
            <a:chOff x="1211438" y="177914"/>
            <a:chExt cx="2481370" cy="1766612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3B7CF1D0-B43C-4A44-A2E5-F4316D015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423" y="177914"/>
              <a:ext cx="1819421" cy="909711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BA8EB79-8A47-44D4-AF60-83532978C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V="1">
              <a:off x="1564422" y="1034815"/>
              <a:ext cx="1819421" cy="909711"/>
            </a:xfrm>
            <a:prstGeom prst="rect">
              <a:avLst/>
            </a:prstGeom>
          </p:spPr>
        </p:pic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97CFFA8-3E38-48EF-8EF7-52FF64FEFF69}"/>
                </a:ext>
              </a:extLst>
            </p:cNvPr>
            <p:cNvCxnSpPr/>
            <p:nvPr/>
          </p:nvCxnSpPr>
          <p:spPr>
            <a:xfrm>
              <a:off x="3260313" y="606265"/>
              <a:ext cx="0" cy="88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08AFF3A-7A36-4650-80E8-13225236FF25}"/>
                </a:ext>
              </a:extLst>
            </p:cNvPr>
            <p:cNvCxnSpPr/>
            <p:nvPr/>
          </p:nvCxnSpPr>
          <p:spPr>
            <a:xfrm>
              <a:off x="1663426" y="798422"/>
              <a:ext cx="0" cy="70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C128723-B32E-439A-82DB-0DBB768C7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438" y="432734"/>
              <a:ext cx="4457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87B53634-7FC0-4BA6-85B4-B2C95E0D1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061" y="619517"/>
              <a:ext cx="4457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4DEC0A-4519-4C86-8180-072A99C46398}"/>
              </a:ext>
            </a:extLst>
          </p:cNvPr>
          <p:cNvSpPr txBox="1"/>
          <p:nvPr/>
        </p:nvSpPr>
        <p:spPr>
          <a:xfrm>
            <a:off x="252454" y="-20385"/>
            <a:ext cx="132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Reset</a:t>
            </a:r>
            <a:r>
              <a:rPr lang="es-AR" sz="2000" dirty="0"/>
              <a:t> (R)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050A805-D1AA-4726-B36B-4D5660C0B339}"/>
              </a:ext>
            </a:extLst>
          </p:cNvPr>
          <p:cNvSpPr txBox="1"/>
          <p:nvPr/>
        </p:nvSpPr>
        <p:spPr>
          <a:xfrm>
            <a:off x="3543147" y="311181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C55E3AB-CA5C-4BED-AD8B-DDEC4F1D05A2}"/>
              </a:ext>
            </a:extLst>
          </p:cNvPr>
          <p:cNvSpPr txBox="1"/>
          <p:nvPr/>
        </p:nvSpPr>
        <p:spPr>
          <a:xfrm>
            <a:off x="147100" y="1208167"/>
            <a:ext cx="132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Reset</a:t>
            </a:r>
            <a:r>
              <a:rPr lang="es-AR" sz="2000" dirty="0"/>
              <a:t> (R)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D2B747-F583-4E05-AE91-1C0C86C129F6}"/>
              </a:ext>
            </a:extLst>
          </p:cNvPr>
          <p:cNvSpPr txBox="1"/>
          <p:nvPr/>
        </p:nvSpPr>
        <p:spPr>
          <a:xfrm>
            <a:off x="742624" y="259087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89BCF4E-7B8D-4EF7-BADC-F42759664BF7}"/>
              </a:ext>
            </a:extLst>
          </p:cNvPr>
          <p:cNvSpPr txBox="1"/>
          <p:nvPr/>
        </p:nvSpPr>
        <p:spPr>
          <a:xfrm>
            <a:off x="1156017" y="1333685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16DB0826-C970-46F5-85A9-3960D6374EB9}"/>
              </a:ext>
            </a:extLst>
          </p:cNvPr>
          <p:cNvSpPr/>
          <p:nvPr/>
        </p:nvSpPr>
        <p:spPr>
          <a:xfrm>
            <a:off x="4019286" y="720018"/>
            <a:ext cx="978408" cy="48463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520DD8B-B90E-4A6B-8C1B-CDD58DF3C1FF}"/>
              </a:ext>
            </a:extLst>
          </p:cNvPr>
          <p:cNvSpPr txBox="1"/>
          <p:nvPr/>
        </p:nvSpPr>
        <p:spPr>
          <a:xfrm>
            <a:off x="5724939" y="149641"/>
            <a:ext cx="4200940" cy="15696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Con esta modificación nos aseguramos con R=1, Q=0.</a:t>
            </a:r>
          </a:p>
          <a:p>
            <a:r>
              <a:rPr lang="es-AR" sz="2400" dirty="0"/>
              <a:t>Ahora hay que modificar el circuito para poder almacenar 1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76072365-C3B8-4064-8BD4-CC3F30C81580}"/>
              </a:ext>
            </a:extLst>
          </p:cNvPr>
          <p:cNvSpPr/>
          <p:nvPr/>
        </p:nvSpPr>
        <p:spPr>
          <a:xfrm rot="5400000">
            <a:off x="7590747" y="2313373"/>
            <a:ext cx="978408" cy="48463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BC3490F-C9C6-4A2B-906C-1EDA54BE96C2}"/>
              </a:ext>
            </a:extLst>
          </p:cNvPr>
          <p:cNvSpPr txBox="1"/>
          <p:nvPr/>
        </p:nvSpPr>
        <p:spPr>
          <a:xfrm>
            <a:off x="9574336" y="4543847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AE9210D-A769-4227-AA28-972AE4E5FFCC}"/>
              </a:ext>
            </a:extLst>
          </p:cNvPr>
          <p:cNvSpPr txBox="1"/>
          <p:nvPr/>
        </p:nvSpPr>
        <p:spPr>
          <a:xfrm>
            <a:off x="6437911" y="4258207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9F8A2C-4CBF-4FB8-8814-408417109931}"/>
              </a:ext>
            </a:extLst>
          </p:cNvPr>
          <p:cNvSpPr txBox="1"/>
          <p:nvPr/>
        </p:nvSpPr>
        <p:spPr>
          <a:xfrm>
            <a:off x="6437911" y="3620400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AC43F2-6460-4B4A-A277-7C3EEB12D808}"/>
              </a:ext>
            </a:extLst>
          </p:cNvPr>
          <p:cNvSpPr txBox="1"/>
          <p:nvPr/>
        </p:nvSpPr>
        <p:spPr>
          <a:xfrm>
            <a:off x="9574337" y="3652801"/>
            <a:ext cx="445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447B7785-A360-49FD-AEC0-1C89008688A3}"/>
              </a:ext>
            </a:extLst>
          </p:cNvPr>
          <p:cNvSpPr/>
          <p:nvPr/>
        </p:nvSpPr>
        <p:spPr>
          <a:xfrm rot="10800000">
            <a:off x="5042035" y="3882010"/>
            <a:ext cx="978408" cy="48463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E49D49-6377-4654-B3E5-A1E267DA4C7A}"/>
              </a:ext>
            </a:extLst>
          </p:cNvPr>
          <p:cNvSpPr txBox="1"/>
          <p:nvPr/>
        </p:nvSpPr>
        <p:spPr>
          <a:xfrm>
            <a:off x="843510" y="3033861"/>
            <a:ext cx="3727728" cy="23083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dirty="0"/>
              <a:t>Ahora nos quedó un circuito que cuando S=1 y R=0 la salida Q=1.</a:t>
            </a:r>
          </a:p>
          <a:p>
            <a:r>
              <a:rPr lang="es-AR" sz="2400" dirty="0"/>
              <a:t>Cuando S=0 y R=1 la salida Q=0.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881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5EB2-0E7E-4AEE-8B70-E6C1481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sr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C7EF4-61A2-45E0-BBFC-81DA8178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Así obtuvimos el elemento de memoria “más simple”.</a:t>
            </a:r>
          </a:p>
          <a:p>
            <a:r>
              <a:rPr lang="es-AR" sz="2800" dirty="0"/>
              <a:t>Volvamos a dibujar el circuito anterior.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6C74BBA-7951-4999-8092-E431493D4247}"/>
              </a:ext>
            </a:extLst>
          </p:cNvPr>
          <p:cNvGrpSpPr/>
          <p:nvPr/>
        </p:nvGrpSpPr>
        <p:grpSpPr>
          <a:xfrm>
            <a:off x="1822612" y="3299791"/>
            <a:ext cx="3525383" cy="2122055"/>
            <a:chOff x="1822612" y="3299791"/>
            <a:chExt cx="3525383" cy="212205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CDAD694-024C-48BA-94CB-9FEFB91CBF06}"/>
                </a:ext>
              </a:extLst>
            </p:cNvPr>
            <p:cNvSpPr txBox="1"/>
            <p:nvPr/>
          </p:nvSpPr>
          <p:spPr>
            <a:xfrm>
              <a:off x="4711891" y="4619024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CE8A13E-C864-4E89-8DD7-0601F5ACB999}"/>
                </a:ext>
              </a:extLst>
            </p:cNvPr>
            <p:cNvSpPr txBox="1"/>
            <p:nvPr/>
          </p:nvSpPr>
          <p:spPr>
            <a:xfrm>
              <a:off x="4706018" y="3526663"/>
              <a:ext cx="6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</a:t>
              </a: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57FD351-2BBF-49FC-A529-59E77E2444FF}"/>
                </a:ext>
              </a:extLst>
            </p:cNvPr>
            <p:cNvGrpSpPr/>
            <p:nvPr/>
          </p:nvGrpSpPr>
          <p:grpSpPr>
            <a:xfrm>
              <a:off x="1822612" y="3299791"/>
              <a:ext cx="3336170" cy="2122055"/>
              <a:chOff x="1782856" y="3299791"/>
              <a:chExt cx="3336170" cy="2122055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3981BBD-2705-4D98-8A95-F35E78F619FF}"/>
                  </a:ext>
                </a:extLst>
              </p:cNvPr>
              <p:cNvSpPr txBox="1"/>
              <p:nvPr/>
            </p:nvSpPr>
            <p:spPr>
              <a:xfrm>
                <a:off x="1782856" y="4619024"/>
                <a:ext cx="4169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/>
                  <a:t>R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25F0607-E7B1-4C0E-B1D1-40725CB1514F}"/>
                  </a:ext>
                </a:extLst>
              </p:cNvPr>
              <p:cNvSpPr txBox="1"/>
              <p:nvPr/>
            </p:nvSpPr>
            <p:spPr>
              <a:xfrm>
                <a:off x="1806607" y="3452705"/>
                <a:ext cx="474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/>
                  <a:t>S</a:t>
                </a:r>
              </a:p>
            </p:txBody>
          </p:sp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0BD74180-2588-458F-AAE9-C5AE35A45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52822" y="3477525"/>
                <a:ext cx="1296000" cy="648000"/>
              </a:xfrm>
              <a:prstGeom prst="rect">
                <a:avLst/>
              </a:prstGeom>
            </p:spPr>
          </p:pic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6F94814-FD44-422F-9E11-E2B254F6D0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6112" y="4070106"/>
                <a:ext cx="1152000" cy="3785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534FCC1D-7037-453F-A944-B9B2E3A51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616" y="4191390"/>
                <a:ext cx="1132631" cy="405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3FE5E79F-A649-4877-9E0A-9791B3A8C8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1793" y="3666012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48DF6829-4D07-4EF0-94C2-D84458521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359" y="5008487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972B272C-EE3A-4995-A511-AA80A25FC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48811" y="4556634"/>
                <a:ext cx="1296000" cy="648000"/>
              </a:xfrm>
              <a:prstGeom prst="rect">
                <a:avLst/>
              </a:prstGeom>
            </p:spPr>
          </p:pic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82FF0E3C-732E-48C3-9148-5782E157D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616" y="3926106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497BE2FD-65D4-4498-98DE-6E4C18D33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995" y="3788273"/>
                <a:ext cx="4834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20B5C267-7A91-42AA-A5C8-46177F0E4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626" y="4880634"/>
                <a:ext cx="4834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E20B4737-4420-49C1-A890-B524822A6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364" y="4448634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240D3FA7-BC53-4786-9861-6000D1BB8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995" y="4592634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559C0981-CEE0-4F70-9F65-9273DF3F5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626" y="3801525"/>
                <a:ext cx="0" cy="288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113F2EF-E455-44AA-B684-B72C5DCFBC0E}"/>
                  </a:ext>
                </a:extLst>
              </p:cNvPr>
              <p:cNvSpPr/>
              <p:nvPr/>
            </p:nvSpPr>
            <p:spPr>
              <a:xfrm>
                <a:off x="2651793" y="3299791"/>
                <a:ext cx="1708172" cy="2122055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6DC1678D-5E50-418A-A1EE-9A72682CE918}"/>
                  </a:ext>
                </a:extLst>
              </p:cNvPr>
              <p:cNvCxnSpPr/>
              <p:nvPr/>
            </p:nvCxnSpPr>
            <p:spPr>
              <a:xfrm>
                <a:off x="4759026" y="3566419"/>
                <a:ext cx="36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5541ECD-7F91-4624-B1E5-61CA84C0EE77}"/>
              </a:ext>
            </a:extLst>
          </p:cNvPr>
          <p:cNvGrpSpPr/>
          <p:nvPr/>
        </p:nvGrpSpPr>
        <p:grpSpPr>
          <a:xfrm>
            <a:off x="9378580" y="2951798"/>
            <a:ext cx="2286000" cy="2728912"/>
            <a:chOff x="9378580" y="2951798"/>
            <a:chExt cx="2286000" cy="2728912"/>
          </a:xfrm>
        </p:grpSpPr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FB6C03E1-9447-43CC-918F-6873DD2D7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0  1   0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1  0   1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1  1  Prohibido </a:t>
              </a:r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F540D7E7-055D-46E6-8AE8-F41CE60A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BD96FF71-F177-4653-8877-AD76D6153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94D2FC33-7A2A-428F-9AA3-FB9215438506}"/>
              </a:ext>
            </a:extLst>
          </p:cNvPr>
          <p:cNvSpPr/>
          <p:nvPr/>
        </p:nvSpPr>
        <p:spPr>
          <a:xfrm>
            <a:off x="5162908" y="4108002"/>
            <a:ext cx="648000" cy="36000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9BE8CF-9371-46F9-A6BC-0039EA3219D8}"/>
              </a:ext>
            </a:extLst>
          </p:cNvPr>
          <p:cNvSpPr txBox="1"/>
          <p:nvPr/>
        </p:nvSpPr>
        <p:spPr>
          <a:xfrm flipH="1">
            <a:off x="5972138" y="3310594"/>
            <a:ext cx="2518423" cy="20313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Cada compuerta </a:t>
            </a:r>
            <a:r>
              <a:rPr lang="es-AR" dirty="0" err="1"/>
              <a:t>Nor</a:t>
            </a:r>
            <a:r>
              <a:rPr lang="es-AR" dirty="0"/>
              <a:t> sigue respondiendo a la tabla de verdad que conocíamos. Pero el conjunto (amarillo) responde con esta nueva tabla de verdad </a:t>
            </a: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B18C4699-5A9A-4852-B18F-4D9CE8AE995B}"/>
              </a:ext>
            </a:extLst>
          </p:cNvPr>
          <p:cNvSpPr/>
          <p:nvPr/>
        </p:nvSpPr>
        <p:spPr>
          <a:xfrm>
            <a:off x="8693200" y="4096054"/>
            <a:ext cx="648000" cy="36000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66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8587-3A90-460D-B4B8-47CBFB46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Flip-flop</a:t>
            </a:r>
            <a:r>
              <a:rPr lang="es-AR" dirty="0"/>
              <a:t> sr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BBF9F-BCDB-4F20-BD90-438A361C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862542" cy="355018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3000" dirty="0"/>
              <a:t>Aparece la salida Q</a:t>
            </a:r>
            <a:r>
              <a:rPr lang="es-ES" altLang="es-AR" sz="3000" baseline="-25000" dirty="0"/>
              <a:t>n+1</a:t>
            </a:r>
            <a:endParaRPr lang="es-ES" altLang="es-AR" sz="3000" dirty="0"/>
          </a:p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3000" dirty="0" err="1"/>
              <a:t>Q</a:t>
            </a:r>
            <a:r>
              <a:rPr lang="es-ES" altLang="es-AR" sz="3000" baseline="-25000" dirty="0" err="1"/>
              <a:t>n</a:t>
            </a:r>
            <a:r>
              <a:rPr lang="es-ES" altLang="es-AR" sz="3000" dirty="0"/>
              <a:t>= salida anterior</a:t>
            </a:r>
          </a:p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3000" dirty="0"/>
              <a:t>S = Set = poner a 1</a:t>
            </a:r>
          </a:p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3000" dirty="0"/>
              <a:t>R = </a:t>
            </a:r>
            <a:r>
              <a:rPr lang="es-ES" altLang="es-AR" sz="3000" dirty="0" err="1"/>
              <a:t>Reset</a:t>
            </a:r>
            <a:r>
              <a:rPr lang="es-ES" altLang="es-AR" sz="3000" dirty="0"/>
              <a:t> = poner a 0</a:t>
            </a:r>
          </a:p>
          <a:p>
            <a:pPr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 sz="3000" dirty="0"/>
              <a:t>Las salidas Q y Q son complementarias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9B25C7-D44E-401B-9763-32D204981F13}"/>
              </a:ext>
            </a:extLst>
          </p:cNvPr>
          <p:cNvSpPr txBox="1"/>
          <p:nvPr/>
        </p:nvSpPr>
        <p:spPr>
          <a:xfrm>
            <a:off x="5804452" y="2027586"/>
            <a:ext cx="5406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s-ES" altLang="es-AR" sz="2800" dirty="0"/>
              <a:t>Se puede construir con un </a:t>
            </a:r>
            <a:r>
              <a:rPr lang="es-ES" altLang="es-AR" sz="2800" dirty="0" err="1"/>
              <a:t>flip-flop</a:t>
            </a:r>
            <a:r>
              <a:rPr lang="es-ES" altLang="es-AR" sz="2800" dirty="0"/>
              <a:t> una memoria de 1 bit</a:t>
            </a:r>
            <a:r>
              <a:rPr lang="es-MX" altLang="es-AR" sz="2800" dirty="0"/>
              <a:t>.</a:t>
            </a:r>
            <a:endParaRPr lang="es-ES" altLang="es-AR" sz="2800" dirty="0"/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s-ES" altLang="es-AR" sz="2800" dirty="0"/>
              <a:t>Se llama biestable porque el circuito posee sólo 2 estados posibles de funcionamiento, se queda en cada uno de ellos, salvo que las entradas provoquen un cambio</a:t>
            </a:r>
            <a:r>
              <a:rPr lang="es-MX" altLang="es-AR" sz="2800" dirty="0"/>
              <a:t>.</a:t>
            </a:r>
            <a:endParaRPr lang="es-ES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5980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>
            <a:extLst>
              <a:ext uri="{FF2B5EF4-FFF2-40B4-BE49-F238E27FC236}">
                <a16:creationId xmlns:a16="http://schemas.microsoft.com/office/drawing/2014/main" id="{82390AEF-489C-483E-AD2A-67D60A16E5CA}"/>
              </a:ext>
            </a:extLst>
          </p:cNvPr>
          <p:cNvSpPr/>
          <p:nvPr/>
        </p:nvSpPr>
        <p:spPr>
          <a:xfrm>
            <a:off x="4094261" y="1603969"/>
            <a:ext cx="900000" cy="2874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CE753F7-0380-451F-AC90-2FE02FBFDCD0}"/>
              </a:ext>
            </a:extLst>
          </p:cNvPr>
          <p:cNvSpPr/>
          <p:nvPr/>
        </p:nvSpPr>
        <p:spPr>
          <a:xfrm>
            <a:off x="4137261" y="1111339"/>
            <a:ext cx="864000" cy="21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5E0C13-CDF7-41BD-A1C5-1F6577C85204}"/>
              </a:ext>
            </a:extLst>
          </p:cNvPr>
          <p:cNvSpPr txBox="1"/>
          <p:nvPr/>
        </p:nvSpPr>
        <p:spPr>
          <a:xfrm>
            <a:off x="4065184" y="745499"/>
            <a:ext cx="136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  B  NOR</a:t>
            </a:r>
          </a:p>
          <a:p>
            <a:r>
              <a:rPr lang="es-A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0  0     1</a:t>
            </a:r>
          </a:p>
          <a:p>
            <a:r>
              <a:rPr lang="es-AR" dirty="0"/>
              <a:t>0  1     0</a:t>
            </a:r>
          </a:p>
          <a:p>
            <a:r>
              <a:rPr lang="es-AR" dirty="0"/>
              <a:t>1  0     0</a:t>
            </a:r>
          </a:p>
          <a:p>
            <a:r>
              <a:rPr lang="es-AR" dirty="0"/>
              <a:t>1  1     0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9AE4752-3562-4ECA-9112-BE8949B2E874}"/>
              </a:ext>
            </a:extLst>
          </p:cNvPr>
          <p:cNvCxnSpPr/>
          <p:nvPr/>
        </p:nvCxnSpPr>
        <p:spPr>
          <a:xfrm>
            <a:off x="4040434" y="1081030"/>
            <a:ext cx="11926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542F5CE-E31A-4DF1-ADBC-952484F22E2F}"/>
              </a:ext>
            </a:extLst>
          </p:cNvPr>
          <p:cNvCxnSpPr>
            <a:cxnSpLocks/>
          </p:cNvCxnSpPr>
          <p:nvPr/>
        </p:nvCxnSpPr>
        <p:spPr>
          <a:xfrm>
            <a:off x="4610277" y="833243"/>
            <a:ext cx="0" cy="13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6A88A6D7-798D-4783-9C13-ADF2418C36DA}"/>
              </a:ext>
            </a:extLst>
          </p:cNvPr>
          <p:cNvSpPr/>
          <p:nvPr/>
        </p:nvSpPr>
        <p:spPr>
          <a:xfrm rot="16200000">
            <a:off x="3244105" y="2044544"/>
            <a:ext cx="720000" cy="46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14F782-9DEE-4736-A3B2-8FC022184590}"/>
              </a:ext>
            </a:extLst>
          </p:cNvPr>
          <p:cNvSpPr/>
          <p:nvPr/>
        </p:nvSpPr>
        <p:spPr>
          <a:xfrm rot="16200000">
            <a:off x="275448" y="2050870"/>
            <a:ext cx="977809" cy="46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1EBBC7-76E7-4302-AEF3-BDA70D5CD3AC}"/>
              </a:ext>
            </a:extLst>
          </p:cNvPr>
          <p:cNvSpPr/>
          <p:nvPr/>
        </p:nvSpPr>
        <p:spPr>
          <a:xfrm>
            <a:off x="529546" y="530086"/>
            <a:ext cx="474252" cy="8646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EB6D74-4054-487D-8EFE-76BDCE8D582B}"/>
              </a:ext>
            </a:extLst>
          </p:cNvPr>
          <p:cNvSpPr/>
          <p:nvPr/>
        </p:nvSpPr>
        <p:spPr>
          <a:xfrm>
            <a:off x="3341103" y="657622"/>
            <a:ext cx="463826" cy="66260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B827B1-697A-43B0-8BB9-CE3229BF6E5B}"/>
              </a:ext>
            </a:extLst>
          </p:cNvPr>
          <p:cNvSpPr txBox="1"/>
          <p:nvPr/>
        </p:nvSpPr>
        <p:spPr>
          <a:xfrm>
            <a:off x="2719776" y="1951471"/>
            <a:ext cx="111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CA6F94-E143-4EBC-AC70-42272B4FE1CD}"/>
              </a:ext>
            </a:extLst>
          </p:cNvPr>
          <p:cNvSpPr txBox="1"/>
          <p:nvPr/>
        </p:nvSpPr>
        <p:spPr>
          <a:xfrm>
            <a:off x="148856" y="2250557"/>
            <a:ext cx="9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R=0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682C08-EC14-4CF1-B18B-DB295DA0A52E}"/>
              </a:ext>
            </a:extLst>
          </p:cNvPr>
          <p:cNvSpPr txBox="1"/>
          <p:nvPr/>
        </p:nvSpPr>
        <p:spPr>
          <a:xfrm>
            <a:off x="231748" y="456139"/>
            <a:ext cx="9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S=0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4DBF16-0A4E-4643-9EE1-8FAD014A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1" y="747582"/>
            <a:ext cx="1296000" cy="648000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D23B19-3A4E-401D-810D-A7E2889AE83E}"/>
              </a:ext>
            </a:extLst>
          </p:cNvPr>
          <p:cNvCxnSpPr>
            <a:cxnSpLocks/>
          </p:cNvCxnSpPr>
          <p:nvPr/>
        </p:nvCxnSpPr>
        <p:spPr>
          <a:xfrm flipH="1">
            <a:off x="984551" y="1340163"/>
            <a:ext cx="1152000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3BBF949-3B6F-4792-B7DF-975899AF0D6D}"/>
              </a:ext>
            </a:extLst>
          </p:cNvPr>
          <p:cNvCxnSpPr>
            <a:cxnSpLocks/>
          </p:cNvCxnSpPr>
          <p:nvPr/>
        </p:nvCxnSpPr>
        <p:spPr>
          <a:xfrm>
            <a:off x="1011055" y="1461447"/>
            <a:ext cx="1132631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3D86285-7211-49D9-85AE-6D855F6DAB39}"/>
              </a:ext>
            </a:extLst>
          </p:cNvPr>
          <p:cNvCxnSpPr>
            <a:cxnSpLocks/>
          </p:cNvCxnSpPr>
          <p:nvPr/>
        </p:nvCxnSpPr>
        <p:spPr>
          <a:xfrm flipH="1">
            <a:off x="460232" y="936069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90B9040-ADBA-4B32-A996-9F17ED57BF68}"/>
              </a:ext>
            </a:extLst>
          </p:cNvPr>
          <p:cNvCxnSpPr>
            <a:cxnSpLocks/>
          </p:cNvCxnSpPr>
          <p:nvPr/>
        </p:nvCxnSpPr>
        <p:spPr>
          <a:xfrm>
            <a:off x="463798" y="2278544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224AC1B-EF71-45E8-89C1-EA5A5F09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0" y="1826691"/>
            <a:ext cx="1296000" cy="64800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0C05DD-E072-4208-A7C3-49FAACB860F7}"/>
              </a:ext>
            </a:extLst>
          </p:cNvPr>
          <p:cNvCxnSpPr>
            <a:cxnSpLocks/>
          </p:cNvCxnSpPr>
          <p:nvPr/>
        </p:nvCxnSpPr>
        <p:spPr>
          <a:xfrm>
            <a:off x="1011055" y="1196163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71141C-5485-4759-9D83-B96C87A0F5B9}"/>
              </a:ext>
            </a:extLst>
          </p:cNvPr>
          <p:cNvCxnSpPr>
            <a:cxnSpLocks/>
          </p:cNvCxnSpPr>
          <p:nvPr/>
        </p:nvCxnSpPr>
        <p:spPr>
          <a:xfrm>
            <a:off x="2130434" y="1058330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E8D3E5-85D0-4F44-95C5-10460C7AF0AD}"/>
              </a:ext>
            </a:extLst>
          </p:cNvPr>
          <p:cNvCxnSpPr>
            <a:cxnSpLocks/>
          </p:cNvCxnSpPr>
          <p:nvPr/>
        </p:nvCxnSpPr>
        <p:spPr>
          <a:xfrm>
            <a:off x="2137065" y="2150691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58F977E-C745-4EEA-A6C7-53FF93060F74}"/>
              </a:ext>
            </a:extLst>
          </p:cNvPr>
          <p:cNvCxnSpPr>
            <a:cxnSpLocks/>
          </p:cNvCxnSpPr>
          <p:nvPr/>
        </p:nvCxnSpPr>
        <p:spPr>
          <a:xfrm>
            <a:off x="997803" y="1718691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1BC588E-98E4-4286-8E84-1AF880E106A2}"/>
              </a:ext>
            </a:extLst>
          </p:cNvPr>
          <p:cNvCxnSpPr>
            <a:cxnSpLocks/>
          </p:cNvCxnSpPr>
          <p:nvPr/>
        </p:nvCxnSpPr>
        <p:spPr>
          <a:xfrm>
            <a:off x="2130434" y="1862691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00C72C-C35C-44A1-8E92-26A433FD56F2}"/>
              </a:ext>
            </a:extLst>
          </p:cNvPr>
          <p:cNvCxnSpPr>
            <a:cxnSpLocks/>
          </p:cNvCxnSpPr>
          <p:nvPr/>
        </p:nvCxnSpPr>
        <p:spPr>
          <a:xfrm>
            <a:off x="2137065" y="1071582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2AF24900-43D7-4364-9530-3176C82023C5}"/>
              </a:ext>
            </a:extLst>
          </p:cNvPr>
          <p:cNvGrpSpPr/>
          <p:nvPr/>
        </p:nvGrpSpPr>
        <p:grpSpPr>
          <a:xfrm>
            <a:off x="2691844" y="711055"/>
            <a:ext cx="1308830" cy="523221"/>
            <a:chOff x="2691844" y="711055"/>
            <a:chExt cx="1308830" cy="52322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F93761-0271-4CCE-941A-E020531C0323}"/>
                </a:ext>
              </a:extLst>
            </p:cNvPr>
            <p:cNvSpPr txBox="1"/>
            <p:nvPr/>
          </p:nvSpPr>
          <p:spPr>
            <a:xfrm>
              <a:off x="2691844" y="711055"/>
              <a:ext cx="130883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 = 1</a:t>
              </a:r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6ECC293-518F-41E8-A21A-CFE6DB3BA213}"/>
                </a:ext>
              </a:extLst>
            </p:cNvPr>
            <p:cNvCxnSpPr>
              <a:cxnSpLocks/>
            </p:cNvCxnSpPr>
            <p:nvPr/>
          </p:nvCxnSpPr>
          <p:spPr>
            <a:xfrm>
              <a:off x="2812294" y="727641"/>
              <a:ext cx="2224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C850B56-B0D1-43A4-84DC-4B24FEF263F2}"/>
              </a:ext>
            </a:extLst>
          </p:cNvPr>
          <p:cNvSpPr txBox="1"/>
          <p:nvPr/>
        </p:nvSpPr>
        <p:spPr>
          <a:xfrm>
            <a:off x="584663" y="1693845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89F148-EDB7-4AE3-AA2B-12F520C99028}"/>
              </a:ext>
            </a:extLst>
          </p:cNvPr>
          <p:cNvSpPr txBox="1"/>
          <p:nvPr/>
        </p:nvSpPr>
        <p:spPr>
          <a:xfrm>
            <a:off x="580360" y="921301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6A0877F-9B66-4DB8-8101-D9A05869BC49}"/>
              </a:ext>
            </a:extLst>
          </p:cNvPr>
          <p:cNvSpPr/>
          <p:nvPr/>
        </p:nvSpPr>
        <p:spPr>
          <a:xfrm>
            <a:off x="4087162" y="4138825"/>
            <a:ext cx="828000" cy="252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68EA520-9300-45E7-8477-00D68906F679}"/>
              </a:ext>
            </a:extLst>
          </p:cNvPr>
          <p:cNvSpPr/>
          <p:nvPr/>
        </p:nvSpPr>
        <p:spPr>
          <a:xfrm>
            <a:off x="4097096" y="4398776"/>
            <a:ext cx="828000" cy="252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A6369057-70D7-499B-A78D-1BB9F20DE151}"/>
              </a:ext>
            </a:extLst>
          </p:cNvPr>
          <p:cNvGrpSpPr/>
          <p:nvPr/>
        </p:nvGrpSpPr>
        <p:grpSpPr>
          <a:xfrm>
            <a:off x="4036650" y="3810522"/>
            <a:ext cx="1343912" cy="1668327"/>
            <a:chOff x="6593013" y="3489883"/>
            <a:chExt cx="1343912" cy="1794502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83C2873-F141-498C-9D5C-9A627FF2D435}"/>
                </a:ext>
              </a:extLst>
            </p:cNvPr>
            <p:cNvSpPr txBox="1"/>
            <p:nvPr/>
          </p:nvSpPr>
          <p:spPr>
            <a:xfrm>
              <a:off x="6593056" y="3489883"/>
              <a:ext cx="1343869" cy="17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  B  NOR</a:t>
              </a:r>
            </a:p>
            <a:p>
              <a:r>
                <a:rPr lang="es-A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0  0     1</a:t>
              </a:r>
            </a:p>
            <a:p>
              <a:r>
                <a:rPr lang="es-AR" dirty="0"/>
                <a:t>0  1     0</a:t>
              </a:r>
            </a:p>
            <a:p>
              <a:r>
                <a:rPr lang="es-AR" dirty="0"/>
                <a:t>1  0     0</a:t>
              </a:r>
            </a:p>
            <a:p>
              <a:r>
                <a:rPr lang="es-AR" dirty="0"/>
                <a:t>1  1     0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C2FEB13B-0C14-4669-A683-CE22B587CDE3}"/>
                </a:ext>
              </a:extLst>
            </p:cNvPr>
            <p:cNvCxnSpPr/>
            <p:nvPr/>
          </p:nvCxnSpPr>
          <p:spPr>
            <a:xfrm>
              <a:off x="6593013" y="3821639"/>
              <a:ext cx="11742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5AECA7F-4480-474A-8E0C-C03BA86B3A8C}"/>
                </a:ext>
              </a:extLst>
            </p:cNvPr>
            <p:cNvCxnSpPr>
              <a:cxnSpLocks/>
            </p:cNvCxnSpPr>
            <p:nvPr/>
          </p:nvCxnSpPr>
          <p:spPr>
            <a:xfrm>
              <a:off x="7167297" y="3520654"/>
              <a:ext cx="0" cy="14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FA9CFDAC-3ADA-4C42-85CF-7AC912C81490}"/>
              </a:ext>
            </a:extLst>
          </p:cNvPr>
          <p:cNvSpPr/>
          <p:nvPr/>
        </p:nvSpPr>
        <p:spPr>
          <a:xfrm rot="16200000">
            <a:off x="3204349" y="4944035"/>
            <a:ext cx="720000" cy="46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1AFC90-AED4-47A3-8E1F-864106780635}"/>
              </a:ext>
            </a:extLst>
          </p:cNvPr>
          <p:cNvSpPr/>
          <p:nvPr/>
        </p:nvSpPr>
        <p:spPr>
          <a:xfrm rot="16200000">
            <a:off x="235692" y="4950361"/>
            <a:ext cx="977809" cy="46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AE3A3B5-D0CA-401E-B786-DCC1B230DA6B}"/>
              </a:ext>
            </a:extLst>
          </p:cNvPr>
          <p:cNvSpPr/>
          <p:nvPr/>
        </p:nvSpPr>
        <p:spPr>
          <a:xfrm>
            <a:off x="489790" y="3456082"/>
            <a:ext cx="474252" cy="86467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6FE2C0C-3EE6-4CC0-A791-0AC345272DC1}"/>
              </a:ext>
            </a:extLst>
          </p:cNvPr>
          <p:cNvSpPr/>
          <p:nvPr/>
        </p:nvSpPr>
        <p:spPr>
          <a:xfrm>
            <a:off x="3301347" y="3557113"/>
            <a:ext cx="463826" cy="66260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D4D50C-3FD3-4122-8888-604392C6B066}"/>
              </a:ext>
            </a:extLst>
          </p:cNvPr>
          <p:cNvSpPr txBox="1"/>
          <p:nvPr/>
        </p:nvSpPr>
        <p:spPr>
          <a:xfrm>
            <a:off x="2680020" y="4877466"/>
            <a:ext cx="111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1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1633913-DD87-40CF-AAB2-7DA8ED5359BF}"/>
              </a:ext>
            </a:extLst>
          </p:cNvPr>
          <p:cNvSpPr txBox="1"/>
          <p:nvPr/>
        </p:nvSpPr>
        <p:spPr>
          <a:xfrm>
            <a:off x="117418" y="5164155"/>
            <a:ext cx="9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R=0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1A06FB-ACAB-4E45-ADE0-3B079B6D7F4C}"/>
              </a:ext>
            </a:extLst>
          </p:cNvPr>
          <p:cNvSpPr txBox="1"/>
          <p:nvPr/>
        </p:nvSpPr>
        <p:spPr>
          <a:xfrm>
            <a:off x="196007" y="3383162"/>
            <a:ext cx="9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S=0</a:t>
            </a: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D37CF665-E6DD-42A9-B75F-4C808FD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05" y="3673577"/>
            <a:ext cx="1296000" cy="648000"/>
          </a:xfrm>
          <a:prstGeom prst="rect">
            <a:avLst/>
          </a:prstGeom>
        </p:spPr>
      </p:pic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9BCB52B8-6EFE-41A1-833F-4982C8330AA5}"/>
              </a:ext>
            </a:extLst>
          </p:cNvPr>
          <p:cNvCxnSpPr>
            <a:cxnSpLocks/>
          </p:cNvCxnSpPr>
          <p:nvPr/>
        </p:nvCxnSpPr>
        <p:spPr>
          <a:xfrm flipH="1">
            <a:off x="944795" y="4266158"/>
            <a:ext cx="1152000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B5382DA4-BBF3-47E9-81F0-3B6C81957E36}"/>
              </a:ext>
            </a:extLst>
          </p:cNvPr>
          <p:cNvCxnSpPr>
            <a:cxnSpLocks/>
          </p:cNvCxnSpPr>
          <p:nvPr/>
        </p:nvCxnSpPr>
        <p:spPr>
          <a:xfrm>
            <a:off x="971299" y="4387442"/>
            <a:ext cx="1132631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E01A9BF-3858-4CDF-9E88-18E904230CFB}"/>
              </a:ext>
            </a:extLst>
          </p:cNvPr>
          <p:cNvCxnSpPr>
            <a:cxnSpLocks/>
          </p:cNvCxnSpPr>
          <p:nvPr/>
        </p:nvCxnSpPr>
        <p:spPr>
          <a:xfrm flipH="1">
            <a:off x="420476" y="3862064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2A709DA-F23D-480F-ABA2-A2CFC62846CC}"/>
              </a:ext>
            </a:extLst>
          </p:cNvPr>
          <p:cNvCxnSpPr>
            <a:cxnSpLocks/>
          </p:cNvCxnSpPr>
          <p:nvPr/>
        </p:nvCxnSpPr>
        <p:spPr>
          <a:xfrm>
            <a:off x="424042" y="5204539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7F7F35B5-266F-418B-BC8B-EB31D743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4" y="4752686"/>
            <a:ext cx="1296000" cy="648000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1318530-8920-4644-9E3B-FEC88311B9A3}"/>
              </a:ext>
            </a:extLst>
          </p:cNvPr>
          <p:cNvCxnSpPr>
            <a:cxnSpLocks/>
          </p:cNvCxnSpPr>
          <p:nvPr/>
        </p:nvCxnSpPr>
        <p:spPr>
          <a:xfrm>
            <a:off x="971299" y="4122158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AD84E0E-3BEC-477B-BB83-592588653CB6}"/>
              </a:ext>
            </a:extLst>
          </p:cNvPr>
          <p:cNvCxnSpPr>
            <a:cxnSpLocks/>
          </p:cNvCxnSpPr>
          <p:nvPr/>
        </p:nvCxnSpPr>
        <p:spPr>
          <a:xfrm>
            <a:off x="2090678" y="3984325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B8ADD8C8-89A8-416E-885A-B144E6D7798A}"/>
              </a:ext>
            </a:extLst>
          </p:cNvPr>
          <p:cNvCxnSpPr>
            <a:cxnSpLocks/>
          </p:cNvCxnSpPr>
          <p:nvPr/>
        </p:nvCxnSpPr>
        <p:spPr>
          <a:xfrm>
            <a:off x="2097309" y="5076686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5A3EDC3-77C1-4771-8E77-69BE06C7A1A0}"/>
              </a:ext>
            </a:extLst>
          </p:cNvPr>
          <p:cNvCxnSpPr>
            <a:cxnSpLocks/>
          </p:cNvCxnSpPr>
          <p:nvPr/>
        </p:nvCxnSpPr>
        <p:spPr>
          <a:xfrm>
            <a:off x="958047" y="464468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85D2EBB-767F-4BF7-B897-39A362C85CF9}"/>
              </a:ext>
            </a:extLst>
          </p:cNvPr>
          <p:cNvCxnSpPr>
            <a:cxnSpLocks/>
          </p:cNvCxnSpPr>
          <p:nvPr/>
        </p:nvCxnSpPr>
        <p:spPr>
          <a:xfrm>
            <a:off x="2090678" y="478868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739E462-9E79-437A-9477-F9EEEE2063BF}"/>
              </a:ext>
            </a:extLst>
          </p:cNvPr>
          <p:cNvCxnSpPr>
            <a:cxnSpLocks/>
          </p:cNvCxnSpPr>
          <p:nvPr/>
        </p:nvCxnSpPr>
        <p:spPr>
          <a:xfrm>
            <a:off x="2097309" y="3997577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678AF62-FAFE-4F59-8375-D7DCF9F5C857}"/>
              </a:ext>
            </a:extLst>
          </p:cNvPr>
          <p:cNvSpPr txBox="1"/>
          <p:nvPr/>
        </p:nvSpPr>
        <p:spPr>
          <a:xfrm>
            <a:off x="2652088" y="3637050"/>
            <a:ext cx="130883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506E88E-C25F-429D-8CDE-B181601FB8A4}"/>
              </a:ext>
            </a:extLst>
          </p:cNvPr>
          <p:cNvCxnSpPr>
            <a:cxnSpLocks/>
          </p:cNvCxnSpPr>
          <p:nvPr/>
        </p:nvCxnSpPr>
        <p:spPr>
          <a:xfrm>
            <a:off x="2772538" y="3653636"/>
            <a:ext cx="222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7356679-1739-4380-A5AD-836E149E81E7}"/>
              </a:ext>
            </a:extLst>
          </p:cNvPr>
          <p:cNvSpPr txBox="1"/>
          <p:nvPr/>
        </p:nvSpPr>
        <p:spPr>
          <a:xfrm>
            <a:off x="516837" y="4619840"/>
            <a:ext cx="42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721D628-BC56-432B-88B9-3EA6FAE93F9B}"/>
              </a:ext>
            </a:extLst>
          </p:cNvPr>
          <p:cNvSpPr txBox="1"/>
          <p:nvPr/>
        </p:nvSpPr>
        <p:spPr>
          <a:xfrm>
            <a:off x="540604" y="3847296"/>
            <a:ext cx="39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C6DD50B-B5D9-445D-9AC9-3F2459E61F04}"/>
              </a:ext>
            </a:extLst>
          </p:cNvPr>
          <p:cNvSpPr txBox="1"/>
          <p:nvPr/>
        </p:nvSpPr>
        <p:spPr>
          <a:xfrm>
            <a:off x="6303982" y="138092"/>
            <a:ext cx="5397689" cy="255454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En ambos casos S=R=0. En el primer caso supusimos Q=0 (amarillo) como estado anterior y se conservó (no cambió).</a:t>
            </a:r>
          </a:p>
          <a:p>
            <a:pPr algn="just"/>
            <a:r>
              <a:rPr lang="es-AR" sz="2000" dirty="0"/>
              <a:t>En el segundo caso supusimos Q=1 (naranja) como estado anterior y no cambió. Por lo tanto concluimos que con S=R=0 se mantiene el estado anterior. Aparece el primer renglón en la tabla de verdad.</a:t>
            </a:r>
          </a:p>
        </p:txBody>
      </p:sp>
      <p:sp>
        <p:nvSpPr>
          <p:cNvPr id="110" name="Cerrar llave 109">
            <a:extLst>
              <a:ext uri="{FF2B5EF4-FFF2-40B4-BE49-F238E27FC236}">
                <a16:creationId xmlns:a16="http://schemas.microsoft.com/office/drawing/2014/main" id="{4D395B25-C5A8-4781-8DC8-9E5A5526A6C1}"/>
              </a:ext>
            </a:extLst>
          </p:cNvPr>
          <p:cNvSpPr/>
          <p:nvPr/>
        </p:nvSpPr>
        <p:spPr>
          <a:xfrm>
            <a:off x="5161891" y="495896"/>
            <a:ext cx="612000" cy="5177370"/>
          </a:xfrm>
          <a:prstGeom prst="rightBrace">
            <a:avLst>
              <a:gd name="adj1" fmla="val 8333"/>
              <a:gd name="adj2" fmla="val 320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09370F4-3A06-45DD-BA7B-2E197990EB5B}"/>
              </a:ext>
            </a:extLst>
          </p:cNvPr>
          <p:cNvGrpSpPr/>
          <p:nvPr/>
        </p:nvGrpSpPr>
        <p:grpSpPr>
          <a:xfrm>
            <a:off x="9484601" y="3018058"/>
            <a:ext cx="2286000" cy="2728912"/>
            <a:chOff x="9378580" y="2951798"/>
            <a:chExt cx="2286000" cy="2728912"/>
          </a:xfrm>
        </p:grpSpPr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23F164DB-0811-40C2-A525-8F414FBD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BFEDF885-624A-4794-A8B0-2F9733E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id="{E9D0DD03-9380-4D8A-8EF1-E66EE28FC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15" name="Flecha: doblada hacia arriba 114">
            <a:extLst>
              <a:ext uri="{FF2B5EF4-FFF2-40B4-BE49-F238E27FC236}">
                <a16:creationId xmlns:a16="http://schemas.microsoft.com/office/drawing/2014/main" id="{49AA3D86-7576-45A6-A67B-42A724F87E51}"/>
              </a:ext>
            </a:extLst>
          </p:cNvPr>
          <p:cNvSpPr/>
          <p:nvPr/>
        </p:nvSpPr>
        <p:spPr>
          <a:xfrm rot="5400000">
            <a:off x="8592250" y="3000042"/>
            <a:ext cx="1184043" cy="731520"/>
          </a:xfrm>
          <a:prstGeom prst="bentUp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Bocadillo nube: nube 116">
            <a:extLst>
              <a:ext uri="{FF2B5EF4-FFF2-40B4-BE49-F238E27FC236}">
                <a16:creationId xmlns:a16="http://schemas.microsoft.com/office/drawing/2014/main" id="{193CB172-27CF-499A-B13B-D10244941CC0}"/>
              </a:ext>
            </a:extLst>
          </p:cNvPr>
          <p:cNvSpPr/>
          <p:nvPr/>
        </p:nvSpPr>
        <p:spPr>
          <a:xfrm>
            <a:off x="5709150" y="2830430"/>
            <a:ext cx="3098757" cy="3136692"/>
          </a:xfrm>
          <a:prstGeom prst="cloudCallout">
            <a:avLst>
              <a:gd name="adj1" fmla="val -92100"/>
              <a:gd name="adj2" fmla="val -43536"/>
            </a:avLst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Los valores supuestos de Q, son los que llamamos </a:t>
            </a:r>
            <a:r>
              <a:rPr lang="es-AR" sz="2000" dirty="0" err="1"/>
              <a:t>Q</a:t>
            </a:r>
            <a:r>
              <a:rPr lang="es-AR" sz="2000" baseline="-25000" dirty="0" err="1"/>
              <a:t>n</a:t>
            </a:r>
            <a:r>
              <a:rPr lang="es-AR" sz="2000" dirty="0"/>
              <a:t>. Los valores finales de Q son Q</a:t>
            </a:r>
            <a:r>
              <a:rPr lang="es-AR" sz="2000" baseline="-25000" dirty="0"/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24147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8" grpId="0" animBg="1"/>
      <p:bldP spid="43" grpId="0" animBg="1"/>
      <p:bldP spid="40" grpId="0" animBg="1"/>
      <p:bldP spid="42" grpId="0" animBg="1"/>
      <p:bldP spid="5" grpId="0"/>
      <p:bldP spid="36" grpId="0"/>
      <p:bldP spid="37" grpId="0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5" grpId="0"/>
      <p:bldP spid="83" grpId="0"/>
      <p:bldP spid="81" grpId="0"/>
      <p:bldP spid="82" grpId="0"/>
      <p:bldP spid="109" grpId="0" animBg="1"/>
      <p:bldP spid="115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202C0B10-D52A-42FE-BC6C-442C8708CA07}"/>
              </a:ext>
            </a:extLst>
          </p:cNvPr>
          <p:cNvSpPr/>
          <p:nvPr/>
        </p:nvSpPr>
        <p:spPr>
          <a:xfrm>
            <a:off x="4883106" y="4817191"/>
            <a:ext cx="846000" cy="27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A88A6D7-798D-4783-9C13-ADF2418C36DA}"/>
              </a:ext>
            </a:extLst>
          </p:cNvPr>
          <p:cNvSpPr/>
          <p:nvPr/>
        </p:nvSpPr>
        <p:spPr>
          <a:xfrm rot="16200000">
            <a:off x="3247070" y="2005575"/>
            <a:ext cx="720000" cy="46802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14F782-9DEE-4736-A3B2-8FC022184590}"/>
              </a:ext>
            </a:extLst>
          </p:cNvPr>
          <p:cNvSpPr/>
          <p:nvPr/>
        </p:nvSpPr>
        <p:spPr>
          <a:xfrm rot="16200000">
            <a:off x="281364" y="2041427"/>
            <a:ext cx="977809" cy="46802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1EBBC7-76E7-4302-AEF3-BDA70D5CD3AC}"/>
              </a:ext>
            </a:extLst>
          </p:cNvPr>
          <p:cNvSpPr/>
          <p:nvPr/>
        </p:nvSpPr>
        <p:spPr>
          <a:xfrm>
            <a:off x="536259" y="479575"/>
            <a:ext cx="474274" cy="8646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EB6D74-4054-487D-8EFE-76BDCE8D582B}"/>
              </a:ext>
            </a:extLst>
          </p:cNvPr>
          <p:cNvSpPr/>
          <p:nvPr/>
        </p:nvSpPr>
        <p:spPr>
          <a:xfrm>
            <a:off x="3359740" y="748507"/>
            <a:ext cx="463848" cy="66260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B827B1-697A-43B0-8BB9-CE3229BF6E5B}"/>
              </a:ext>
            </a:extLst>
          </p:cNvPr>
          <p:cNvSpPr txBox="1"/>
          <p:nvPr/>
        </p:nvSpPr>
        <p:spPr>
          <a:xfrm>
            <a:off x="2719897" y="1977976"/>
            <a:ext cx="111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CA6F94-E143-4EBC-AC70-42272B4FE1CD}"/>
              </a:ext>
            </a:extLst>
          </p:cNvPr>
          <p:cNvSpPr txBox="1"/>
          <p:nvPr/>
        </p:nvSpPr>
        <p:spPr>
          <a:xfrm>
            <a:off x="148856" y="2277062"/>
            <a:ext cx="99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R=1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682C08-EC14-4CF1-B18B-DB295DA0A52E}"/>
              </a:ext>
            </a:extLst>
          </p:cNvPr>
          <p:cNvSpPr txBox="1"/>
          <p:nvPr/>
        </p:nvSpPr>
        <p:spPr>
          <a:xfrm>
            <a:off x="203410" y="444966"/>
            <a:ext cx="99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S=0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4DBF16-0A4E-4643-9EE1-8FAD014A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8" y="774087"/>
            <a:ext cx="1296061" cy="648000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D23B19-3A4E-401D-810D-A7E2889AE83E}"/>
              </a:ext>
            </a:extLst>
          </p:cNvPr>
          <p:cNvCxnSpPr>
            <a:cxnSpLocks/>
          </p:cNvCxnSpPr>
          <p:nvPr/>
        </p:nvCxnSpPr>
        <p:spPr>
          <a:xfrm flipH="1">
            <a:off x="984590" y="1366668"/>
            <a:ext cx="1152054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3BBF949-3B6F-4792-B7DF-975899AF0D6D}"/>
              </a:ext>
            </a:extLst>
          </p:cNvPr>
          <p:cNvCxnSpPr>
            <a:cxnSpLocks/>
          </p:cNvCxnSpPr>
          <p:nvPr/>
        </p:nvCxnSpPr>
        <p:spPr>
          <a:xfrm>
            <a:off x="1011096" y="1487952"/>
            <a:ext cx="1132685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3D86285-7211-49D9-85AE-6D855F6DAB39}"/>
              </a:ext>
            </a:extLst>
          </p:cNvPr>
          <p:cNvCxnSpPr>
            <a:cxnSpLocks/>
          </p:cNvCxnSpPr>
          <p:nvPr/>
        </p:nvCxnSpPr>
        <p:spPr>
          <a:xfrm flipH="1">
            <a:off x="473569" y="960731"/>
            <a:ext cx="540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90B9040-ADBA-4B32-A996-9F17ED57BF68}"/>
              </a:ext>
            </a:extLst>
          </p:cNvPr>
          <p:cNvCxnSpPr>
            <a:cxnSpLocks/>
          </p:cNvCxnSpPr>
          <p:nvPr/>
        </p:nvCxnSpPr>
        <p:spPr>
          <a:xfrm>
            <a:off x="463813" y="2305049"/>
            <a:ext cx="540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224AC1B-EF71-45E8-89C1-EA5A5F09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7" y="1853196"/>
            <a:ext cx="1296061" cy="64800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0C05DD-E072-4208-A7C3-49FAACB860F7}"/>
              </a:ext>
            </a:extLst>
          </p:cNvPr>
          <p:cNvCxnSpPr>
            <a:cxnSpLocks/>
          </p:cNvCxnSpPr>
          <p:nvPr/>
        </p:nvCxnSpPr>
        <p:spPr>
          <a:xfrm>
            <a:off x="1011096" y="1222668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B71141C-5485-4759-9D83-B96C87A0F5B9}"/>
              </a:ext>
            </a:extLst>
          </p:cNvPr>
          <p:cNvCxnSpPr>
            <a:cxnSpLocks/>
          </p:cNvCxnSpPr>
          <p:nvPr/>
        </p:nvCxnSpPr>
        <p:spPr>
          <a:xfrm>
            <a:off x="2130528" y="1084835"/>
            <a:ext cx="483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E8D3E5-85D0-4F44-95C5-10460C7AF0AD}"/>
              </a:ext>
            </a:extLst>
          </p:cNvPr>
          <p:cNvCxnSpPr>
            <a:cxnSpLocks/>
          </p:cNvCxnSpPr>
          <p:nvPr/>
        </p:nvCxnSpPr>
        <p:spPr>
          <a:xfrm>
            <a:off x="2137159" y="2177196"/>
            <a:ext cx="4834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58F977E-C745-4EEA-A6C7-53FF93060F74}"/>
              </a:ext>
            </a:extLst>
          </p:cNvPr>
          <p:cNvCxnSpPr>
            <a:cxnSpLocks/>
          </p:cNvCxnSpPr>
          <p:nvPr/>
        </p:nvCxnSpPr>
        <p:spPr>
          <a:xfrm>
            <a:off x="997843" y="174519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1BC588E-98E4-4286-8E84-1AF880E106A2}"/>
              </a:ext>
            </a:extLst>
          </p:cNvPr>
          <p:cNvCxnSpPr>
            <a:cxnSpLocks/>
          </p:cNvCxnSpPr>
          <p:nvPr/>
        </p:nvCxnSpPr>
        <p:spPr>
          <a:xfrm>
            <a:off x="2130528" y="1889196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00C72C-C35C-44A1-8E92-26A433FD56F2}"/>
              </a:ext>
            </a:extLst>
          </p:cNvPr>
          <p:cNvCxnSpPr>
            <a:cxnSpLocks/>
          </p:cNvCxnSpPr>
          <p:nvPr/>
        </p:nvCxnSpPr>
        <p:spPr>
          <a:xfrm>
            <a:off x="2137159" y="1098087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FB92DCD-F083-4248-8E84-086CE673D750}"/>
              </a:ext>
            </a:extLst>
          </p:cNvPr>
          <p:cNvGrpSpPr/>
          <p:nvPr/>
        </p:nvGrpSpPr>
        <p:grpSpPr>
          <a:xfrm>
            <a:off x="2724957" y="820877"/>
            <a:ext cx="1308892" cy="523221"/>
            <a:chOff x="4123072" y="764056"/>
            <a:chExt cx="1308830" cy="52322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F93761-0271-4CCE-941A-E020531C0323}"/>
                </a:ext>
              </a:extLst>
            </p:cNvPr>
            <p:cNvSpPr txBox="1"/>
            <p:nvPr/>
          </p:nvSpPr>
          <p:spPr>
            <a:xfrm>
              <a:off x="4123072" y="764056"/>
              <a:ext cx="130883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Q = 1</a:t>
              </a:r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6ECC293-518F-41E8-A21A-CFE6DB3BA213}"/>
                </a:ext>
              </a:extLst>
            </p:cNvPr>
            <p:cNvCxnSpPr>
              <a:cxnSpLocks/>
            </p:cNvCxnSpPr>
            <p:nvPr/>
          </p:nvCxnSpPr>
          <p:spPr>
            <a:xfrm>
              <a:off x="4243522" y="780642"/>
              <a:ext cx="22246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C850B56-B0D1-43A4-84DC-4B24FEF263F2}"/>
              </a:ext>
            </a:extLst>
          </p:cNvPr>
          <p:cNvSpPr txBox="1"/>
          <p:nvPr/>
        </p:nvSpPr>
        <p:spPr>
          <a:xfrm>
            <a:off x="584684" y="1720350"/>
            <a:ext cx="39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89F148-EDB7-4AE3-AA2B-12F520C99028}"/>
              </a:ext>
            </a:extLst>
          </p:cNvPr>
          <p:cNvSpPr txBox="1"/>
          <p:nvPr/>
        </p:nvSpPr>
        <p:spPr>
          <a:xfrm>
            <a:off x="583096" y="887896"/>
            <a:ext cx="35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5B67B44-FCDB-48C5-8DFF-EC8FDB63331F}"/>
              </a:ext>
            </a:extLst>
          </p:cNvPr>
          <p:cNvSpPr/>
          <p:nvPr/>
        </p:nvSpPr>
        <p:spPr>
          <a:xfrm>
            <a:off x="617207" y="4813348"/>
            <a:ext cx="468000" cy="900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2390AEF-489C-483E-AD2A-67D60A16E5CA}"/>
              </a:ext>
            </a:extLst>
          </p:cNvPr>
          <p:cNvSpPr/>
          <p:nvPr/>
        </p:nvSpPr>
        <p:spPr>
          <a:xfrm>
            <a:off x="4753472" y="2059245"/>
            <a:ext cx="900000" cy="2874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CE753F7-0380-451F-AC90-2FE02FBFDCD0}"/>
              </a:ext>
            </a:extLst>
          </p:cNvPr>
          <p:cNvSpPr/>
          <p:nvPr/>
        </p:nvSpPr>
        <p:spPr>
          <a:xfrm>
            <a:off x="4804284" y="1288719"/>
            <a:ext cx="864000" cy="216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EC6DC8-D141-45B1-9C79-8A201DDA03E3}"/>
              </a:ext>
            </a:extLst>
          </p:cNvPr>
          <p:cNvSpPr/>
          <p:nvPr/>
        </p:nvSpPr>
        <p:spPr>
          <a:xfrm>
            <a:off x="4889684" y="4533474"/>
            <a:ext cx="846000" cy="27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6A0877F-9B66-4DB8-8101-D9A05869BC49}"/>
              </a:ext>
            </a:extLst>
          </p:cNvPr>
          <p:cNvSpPr/>
          <p:nvPr/>
        </p:nvSpPr>
        <p:spPr>
          <a:xfrm>
            <a:off x="4922865" y="3991637"/>
            <a:ext cx="828000" cy="252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68EA520-9300-45E7-8477-00D68906F679}"/>
              </a:ext>
            </a:extLst>
          </p:cNvPr>
          <p:cNvSpPr/>
          <p:nvPr/>
        </p:nvSpPr>
        <p:spPr>
          <a:xfrm>
            <a:off x="4901279" y="4246174"/>
            <a:ext cx="846000" cy="27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A6369057-70D7-499B-A78D-1BB9F20DE151}"/>
              </a:ext>
            </a:extLst>
          </p:cNvPr>
          <p:cNvGrpSpPr/>
          <p:nvPr/>
        </p:nvGrpSpPr>
        <p:grpSpPr>
          <a:xfrm>
            <a:off x="4821008" y="3682010"/>
            <a:ext cx="1343912" cy="1668327"/>
            <a:chOff x="6593013" y="3489883"/>
            <a:chExt cx="1343912" cy="1794502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83C2873-F141-498C-9D5C-9A627FF2D435}"/>
                </a:ext>
              </a:extLst>
            </p:cNvPr>
            <p:cNvSpPr txBox="1"/>
            <p:nvPr/>
          </p:nvSpPr>
          <p:spPr>
            <a:xfrm>
              <a:off x="6593056" y="3489883"/>
              <a:ext cx="1343869" cy="17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  B  NOR</a:t>
              </a:r>
            </a:p>
            <a:p>
              <a:r>
                <a:rPr lang="es-A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0  0     1</a:t>
              </a:r>
            </a:p>
            <a:p>
              <a:r>
                <a:rPr lang="es-AR" dirty="0"/>
                <a:t>0  1     0</a:t>
              </a:r>
            </a:p>
            <a:p>
              <a:r>
                <a:rPr lang="es-AR" dirty="0"/>
                <a:t>1  0     0</a:t>
              </a:r>
            </a:p>
            <a:p>
              <a:r>
                <a:rPr lang="es-AR" dirty="0"/>
                <a:t>1  1     0</a:t>
              </a:r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C2FEB13B-0C14-4669-A683-CE22B587CDE3}"/>
                </a:ext>
              </a:extLst>
            </p:cNvPr>
            <p:cNvCxnSpPr/>
            <p:nvPr/>
          </p:nvCxnSpPr>
          <p:spPr>
            <a:xfrm>
              <a:off x="6593013" y="3821639"/>
              <a:ext cx="11742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5AECA7F-4480-474A-8E0C-C03BA86B3A8C}"/>
                </a:ext>
              </a:extLst>
            </p:cNvPr>
            <p:cNvCxnSpPr>
              <a:cxnSpLocks/>
            </p:cNvCxnSpPr>
            <p:nvPr/>
          </p:nvCxnSpPr>
          <p:spPr>
            <a:xfrm>
              <a:off x="7167297" y="3520654"/>
              <a:ext cx="0" cy="14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errar llave 109">
            <a:extLst>
              <a:ext uri="{FF2B5EF4-FFF2-40B4-BE49-F238E27FC236}">
                <a16:creationId xmlns:a16="http://schemas.microsoft.com/office/drawing/2014/main" id="{4D395B25-C5A8-4781-8DC8-9E5A5526A6C1}"/>
              </a:ext>
            </a:extLst>
          </p:cNvPr>
          <p:cNvSpPr/>
          <p:nvPr/>
        </p:nvSpPr>
        <p:spPr>
          <a:xfrm>
            <a:off x="5752775" y="496295"/>
            <a:ext cx="612000" cy="5177370"/>
          </a:xfrm>
          <a:prstGeom prst="rightBrace">
            <a:avLst>
              <a:gd name="adj1" fmla="val 8333"/>
              <a:gd name="adj2" fmla="val 320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09370F4-3A06-45DD-BA7B-2E197990EB5B}"/>
              </a:ext>
            </a:extLst>
          </p:cNvPr>
          <p:cNvGrpSpPr/>
          <p:nvPr/>
        </p:nvGrpSpPr>
        <p:grpSpPr>
          <a:xfrm>
            <a:off x="9206307" y="3269846"/>
            <a:ext cx="2286000" cy="2728912"/>
            <a:chOff x="9378580" y="2951798"/>
            <a:chExt cx="2286000" cy="2728912"/>
          </a:xfrm>
        </p:grpSpPr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23F164DB-0811-40C2-A525-8F414FBDF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8580" y="2980373"/>
              <a:ext cx="2286000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S  R  Q</a:t>
              </a:r>
              <a:r>
                <a:rPr lang="es-ES" altLang="es-AR" sz="2400" baseline="-25000" dirty="0"/>
                <a:t>n+1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0  0   </a:t>
              </a:r>
              <a:r>
                <a:rPr lang="es-ES" altLang="es-AR" sz="2400" dirty="0" err="1"/>
                <a:t>Q</a:t>
              </a:r>
              <a:r>
                <a:rPr lang="es-ES" altLang="es-AR" sz="2400" baseline="-25000" dirty="0" err="1"/>
                <a:t>n</a:t>
              </a:r>
              <a:endParaRPr lang="es-ES" altLang="es-AR" sz="2400" dirty="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AR" sz="2400" dirty="0"/>
                <a:t>-  -     -</a:t>
              </a:r>
            </a:p>
          </p:txBody>
        </p:sp>
        <p:sp>
          <p:nvSpPr>
            <p:cNvPr id="113" name="Line 22">
              <a:extLst>
                <a:ext uri="{FF2B5EF4-FFF2-40B4-BE49-F238E27FC236}">
                  <a16:creationId xmlns:a16="http://schemas.microsoft.com/office/drawing/2014/main" id="{BFEDF885-624A-4794-A8B0-2F9733E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1530" y="2951798"/>
              <a:ext cx="0" cy="2728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id="{E9D0DD03-9380-4D8A-8EF1-E66EE28FC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8580" y="3451860"/>
              <a:ext cx="1485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15" name="Flecha: doblada hacia arriba 114">
            <a:extLst>
              <a:ext uri="{FF2B5EF4-FFF2-40B4-BE49-F238E27FC236}">
                <a16:creationId xmlns:a16="http://schemas.microsoft.com/office/drawing/2014/main" id="{49AA3D86-7576-45A6-A67B-42A724F87E51}"/>
              </a:ext>
            </a:extLst>
          </p:cNvPr>
          <p:cNvSpPr/>
          <p:nvPr/>
        </p:nvSpPr>
        <p:spPr>
          <a:xfrm rot="5400000">
            <a:off x="7887844" y="3634108"/>
            <a:ext cx="1638686" cy="731520"/>
          </a:xfrm>
          <a:prstGeom prst="bentUp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A685212-0291-4135-998B-9D6F30E18599}"/>
              </a:ext>
            </a:extLst>
          </p:cNvPr>
          <p:cNvGrpSpPr/>
          <p:nvPr/>
        </p:nvGrpSpPr>
        <p:grpSpPr>
          <a:xfrm>
            <a:off x="4725733" y="929607"/>
            <a:ext cx="1364974" cy="1477328"/>
            <a:chOff x="7487478" y="1107070"/>
            <a:chExt cx="1364974" cy="1477328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9AE4752-3562-4ECA-9112-BE8949B2E874}"/>
                </a:ext>
              </a:extLst>
            </p:cNvPr>
            <p:cNvCxnSpPr/>
            <p:nvPr/>
          </p:nvCxnSpPr>
          <p:spPr>
            <a:xfrm>
              <a:off x="7487478" y="1444345"/>
              <a:ext cx="1192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542F5CE-E31A-4DF1-ADBC-952484F22E2F}"/>
                </a:ext>
              </a:extLst>
            </p:cNvPr>
            <p:cNvCxnSpPr>
              <a:cxnSpLocks/>
            </p:cNvCxnSpPr>
            <p:nvPr/>
          </p:nvCxnSpPr>
          <p:spPr>
            <a:xfrm>
              <a:off x="8057321" y="1196558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F5E0C13-CDF7-41BD-A1C5-1F6577C85204}"/>
                </a:ext>
              </a:extLst>
            </p:cNvPr>
            <p:cNvSpPr txBox="1"/>
            <p:nvPr/>
          </p:nvSpPr>
          <p:spPr>
            <a:xfrm>
              <a:off x="7487478" y="1107070"/>
              <a:ext cx="13649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  B  NOR</a:t>
              </a:r>
            </a:p>
            <a:p>
              <a:r>
                <a:rPr lang="es-A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0  0     1</a:t>
              </a:r>
            </a:p>
            <a:p>
              <a:r>
                <a:rPr lang="es-AR" dirty="0"/>
                <a:t>0  1     0</a:t>
              </a:r>
            </a:p>
            <a:p>
              <a:r>
                <a:rPr lang="es-AR" dirty="0"/>
                <a:t>1  0     0</a:t>
              </a:r>
            </a:p>
            <a:p>
              <a:r>
                <a:rPr lang="es-AR" dirty="0"/>
                <a:t>1  1     0</a:t>
              </a:r>
            </a:p>
          </p:txBody>
        </p:sp>
      </p:grpSp>
      <p:sp>
        <p:nvSpPr>
          <p:cNvPr id="61" name="Elipse 60">
            <a:extLst>
              <a:ext uri="{FF2B5EF4-FFF2-40B4-BE49-F238E27FC236}">
                <a16:creationId xmlns:a16="http://schemas.microsoft.com/office/drawing/2014/main" id="{081AFC90-AED4-47A3-8E1F-864106780635}"/>
              </a:ext>
            </a:extLst>
          </p:cNvPr>
          <p:cNvSpPr/>
          <p:nvPr/>
        </p:nvSpPr>
        <p:spPr>
          <a:xfrm rot="13623042">
            <a:off x="-114559" y="5007527"/>
            <a:ext cx="1357200" cy="532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BAE3A3B5-D0CA-401E-B786-DCC1B230DA6B}"/>
              </a:ext>
            </a:extLst>
          </p:cNvPr>
          <p:cNvSpPr/>
          <p:nvPr/>
        </p:nvSpPr>
        <p:spPr>
          <a:xfrm>
            <a:off x="637067" y="3543980"/>
            <a:ext cx="474252" cy="86467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FB3A5D42-6812-44B0-90EF-6FE6FDD18997}"/>
              </a:ext>
            </a:extLst>
          </p:cNvPr>
          <p:cNvSpPr/>
          <p:nvPr/>
        </p:nvSpPr>
        <p:spPr>
          <a:xfrm>
            <a:off x="4124741" y="4920375"/>
            <a:ext cx="360000" cy="7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8BC06C90-DF6E-45C1-A846-9D1B3E760A6B}"/>
              </a:ext>
            </a:extLst>
          </p:cNvPr>
          <p:cNvSpPr/>
          <p:nvPr/>
        </p:nvSpPr>
        <p:spPr>
          <a:xfrm>
            <a:off x="4158292" y="3683617"/>
            <a:ext cx="360000" cy="72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7ABF8584-CF76-4F30-A61D-5B579F39FDC9}"/>
              </a:ext>
            </a:extLst>
          </p:cNvPr>
          <p:cNvSpPr/>
          <p:nvPr/>
        </p:nvSpPr>
        <p:spPr>
          <a:xfrm rot="19601916">
            <a:off x="-150651" y="3721759"/>
            <a:ext cx="1357075" cy="53429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A9CFDAC-3ADA-4C42-85CF-7AC912C81490}"/>
              </a:ext>
            </a:extLst>
          </p:cNvPr>
          <p:cNvSpPr/>
          <p:nvPr/>
        </p:nvSpPr>
        <p:spPr>
          <a:xfrm rot="16200000">
            <a:off x="3940243" y="5048685"/>
            <a:ext cx="720000" cy="468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6FE2C0C-3EE6-4CC0-A791-0AC345272DC1}"/>
              </a:ext>
            </a:extLst>
          </p:cNvPr>
          <p:cNvSpPr/>
          <p:nvPr/>
        </p:nvSpPr>
        <p:spPr>
          <a:xfrm>
            <a:off x="3434605" y="3680297"/>
            <a:ext cx="360000" cy="72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D4D50C-3FD3-4122-8888-604392C6B066}"/>
              </a:ext>
            </a:extLst>
          </p:cNvPr>
          <p:cNvSpPr txBox="1"/>
          <p:nvPr/>
        </p:nvSpPr>
        <p:spPr>
          <a:xfrm>
            <a:off x="2774368" y="4983482"/>
            <a:ext cx="110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1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1633913-DD87-40CF-AAB2-7DA8ED5359BF}"/>
              </a:ext>
            </a:extLst>
          </p:cNvPr>
          <p:cNvSpPr txBox="1"/>
          <p:nvPr/>
        </p:nvSpPr>
        <p:spPr>
          <a:xfrm>
            <a:off x="248074" y="5307671"/>
            <a:ext cx="78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R=1 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1A06FB-ACAB-4E45-ADE0-3B079B6D7F4C}"/>
              </a:ext>
            </a:extLst>
          </p:cNvPr>
          <p:cNvSpPr txBox="1"/>
          <p:nvPr/>
        </p:nvSpPr>
        <p:spPr>
          <a:xfrm>
            <a:off x="325152" y="3465365"/>
            <a:ext cx="79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S=0 </a:t>
            </a: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D37CF665-E6DD-42A9-B75F-4C808FD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9" y="3779593"/>
            <a:ext cx="1296000" cy="648000"/>
          </a:xfrm>
          <a:prstGeom prst="rect">
            <a:avLst/>
          </a:prstGeom>
        </p:spPr>
      </p:pic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9BCB52B8-6EFE-41A1-833F-4982C8330AA5}"/>
              </a:ext>
            </a:extLst>
          </p:cNvPr>
          <p:cNvCxnSpPr>
            <a:cxnSpLocks/>
          </p:cNvCxnSpPr>
          <p:nvPr/>
        </p:nvCxnSpPr>
        <p:spPr>
          <a:xfrm flipH="1">
            <a:off x="1037559" y="4372174"/>
            <a:ext cx="1152000" cy="378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B5382DA4-BBF3-47E9-81F0-3B6C81957E36}"/>
              </a:ext>
            </a:extLst>
          </p:cNvPr>
          <p:cNvCxnSpPr>
            <a:cxnSpLocks/>
          </p:cNvCxnSpPr>
          <p:nvPr/>
        </p:nvCxnSpPr>
        <p:spPr>
          <a:xfrm>
            <a:off x="1064063" y="4493458"/>
            <a:ext cx="1132631" cy="4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E01A9BF-3858-4CDF-9E88-18E904230CFB}"/>
              </a:ext>
            </a:extLst>
          </p:cNvPr>
          <p:cNvCxnSpPr>
            <a:cxnSpLocks/>
          </p:cNvCxnSpPr>
          <p:nvPr/>
        </p:nvCxnSpPr>
        <p:spPr>
          <a:xfrm flipH="1">
            <a:off x="513240" y="3968080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2A709DA-F23D-480F-ABA2-A2CFC62846CC}"/>
              </a:ext>
            </a:extLst>
          </p:cNvPr>
          <p:cNvCxnSpPr>
            <a:cxnSpLocks/>
          </p:cNvCxnSpPr>
          <p:nvPr/>
        </p:nvCxnSpPr>
        <p:spPr>
          <a:xfrm>
            <a:off x="516806" y="5310555"/>
            <a:ext cx="5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7F7F35B5-266F-418B-BC8B-EB31D743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8" y="4858702"/>
            <a:ext cx="1296000" cy="648000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1318530-8920-4644-9E3B-FEC88311B9A3}"/>
              </a:ext>
            </a:extLst>
          </p:cNvPr>
          <p:cNvCxnSpPr>
            <a:cxnSpLocks/>
          </p:cNvCxnSpPr>
          <p:nvPr/>
        </p:nvCxnSpPr>
        <p:spPr>
          <a:xfrm>
            <a:off x="1064063" y="4228174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5AD84E0E-3BEC-477B-BB83-592588653CB6}"/>
              </a:ext>
            </a:extLst>
          </p:cNvPr>
          <p:cNvCxnSpPr>
            <a:cxnSpLocks/>
          </p:cNvCxnSpPr>
          <p:nvPr/>
        </p:nvCxnSpPr>
        <p:spPr>
          <a:xfrm>
            <a:off x="2183442" y="4090341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B8ADD8C8-89A8-416E-885A-B144E6D7798A}"/>
              </a:ext>
            </a:extLst>
          </p:cNvPr>
          <p:cNvCxnSpPr>
            <a:cxnSpLocks/>
          </p:cNvCxnSpPr>
          <p:nvPr/>
        </p:nvCxnSpPr>
        <p:spPr>
          <a:xfrm>
            <a:off x="2190073" y="5182702"/>
            <a:ext cx="483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5A3EDC3-77C1-4771-8E77-69BE06C7A1A0}"/>
              </a:ext>
            </a:extLst>
          </p:cNvPr>
          <p:cNvCxnSpPr>
            <a:cxnSpLocks/>
          </p:cNvCxnSpPr>
          <p:nvPr/>
        </p:nvCxnSpPr>
        <p:spPr>
          <a:xfrm>
            <a:off x="1050811" y="4750702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85D2EBB-767F-4BF7-B897-39A362C85CF9}"/>
              </a:ext>
            </a:extLst>
          </p:cNvPr>
          <p:cNvCxnSpPr>
            <a:cxnSpLocks/>
          </p:cNvCxnSpPr>
          <p:nvPr/>
        </p:nvCxnSpPr>
        <p:spPr>
          <a:xfrm>
            <a:off x="2183442" y="4894702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739E462-9E79-437A-9477-F9EEEE2063BF}"/>
              </a:ext>
            </a:extLst>
          </p:cNvPr>
          <p:cNvCxnSpPr>
            <a:cxnSpLocks/>
          </p:cNvCxnSpPr>
          <p:nvPr/>
        </p:nvCxnSpPr>
        <p:spPr>
          <a:xfrm>
            <a:off x="2190073" y="4103593"/>
            <a:ext cx="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678AF62-FAFE-4F59-8375-D7DCF9F5C857}"/>
              </a:ext>
            </a:extLst>
          </p:cNvPr>
          <p:cNvSpPr txBox="1"/>
          <p:nvPr/>
        </p:nvSpPr>
        <p:spPr>
          <a:xfrm>
            <a:off x="2744327" y="3744300"/>
            <a:ext cx="108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Q = 0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506E88E-C25F-429D-8CDE-B181601FB8A4}"/>
              </a:ext>
            </a:extLst>
          </p:cNvPr>
          <p:cNvCxnSpPr>
            <a:cxnSpLocks/>
          </p:cNvCxnSpPr>
          <p:nvPr/>
        </p:nvCxnSpPr>
        <p:spPr>
          <a:xfrm>
            <a:off x="2865302" y="3759652"/>
            <a:ext cx="222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7356679-1739-4380-A5AD-836E149E81E7}"/>
              </a:ext>
            </a:extLst>
          </p:cNvPr>
          <p:cNvSpPr txBox="1"/>
          <p:nvPr/>
        </p:nvSpPr>
        <p:spPr>
          <a:xfrm>
            <a:off x="27286" y="3957845"/>
            <a:ext cx="349560" cy="53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721D628-BC56-432B-88B9-3EA6FAE93F9B}"/>
              </a:ext>
            </a:extLst>
          </p:cNvPr>
          <p:cNvSpPr txBox="1"/>
          <p:nvPr/>
        </p:nvSpPr>
        <p:spPr>
          <a:xfrm>
            <a:off x="692191" y="3947710"/>
            <a:ext cx="44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ABA7B67-9220-409A-90D0-C00A35332E14}"/>
              </a:ext>
            </a:extLst>
          </p:cNvPr>
          <p:cNvCxnSpPr>
            <a:cxnSpLocks/>
          </p:cNvCxnSpPr>
          <p:nvPr/>
        </p:nvCxnSpPr>
        <p:spPr>
          <a:xfrm flipH="1">
            <a:off x="434198" y="4199644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2427B71-B547-42DB-9687-4B6F8E8D6B89}"/>
              </a:ext>
            </a:extLst>
          </p:cNvPr>
          <p:cNvCxnSpPr/>
          <p:nvPr/>
        </p:nvCxnSpPr>
        <p:spPr>
          <a:xfrm>
            <a:off x="3878180" y="3989866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EB0DE342-1FE0-492E-A157-D638FC36F5FB}"/>
              </a:ext>
            </a:extLst>
          </p:cNvPr>
          <p:cNvCxnSpPr/>
          <p:nvPr/>
        </p:nvCxnSpPr>
        <p:spPr>
          <a:xfrm>
            <a:off x="3759497" y="5245092"/>
            <a:ext cx="28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2951311-1F45-4373-9DB8-70E5E7ABF11B}"/>
              </a:ext>
            </a:extLst>
          </p:cNvPr>
          <p:cNvCxnSpPr>
            <a:cxnSpLocks/>
          </p:cNvCxnSpPr>
          <p:nvPr/>
        </p:nvCxnSpPr>
        <p:spPr>
          <a:xfrm flipH="1">
            <a:off x="393058" y="5011027"/>
            <a:ext cx="3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B3D6C7-B5F5-4E79-9EEC-89A1623C1847}"/>
              </a:ext>
            </a:extLst>
          </p:cNvPr>
          <p:cNvSpPr txBox="1"/>
          <p:nvPr/>
        </p:nvSpPr>
        <p:spPr>
          <a:xfrm>
            <a:off x="130424" y="0"/>
            <a:ext cx="5005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9C3A1787-408E-41C5-91F9-4306D1778A26}"/>
              </a:ext>
            </a:extLst>
          </p:cNvPr>
          <p:cNvSpPr txBox="1"/>
          <p:nvPr/>
        </p:nvSpPr>
        <p:spPr>
          <a:xfrm>
            <a:off x="134400" y="2894527"/>
            <a:ext cx="500511" cy="5232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B0D4DC2-4E08-4349-A313-36164E19483B}"/>
              </a:ext>
            </a:extLst>
          </p:cNvPr>
          <p:cNvSpPr txBox="1"/>
          <p:nvPr/>
        </p:nvSpPr>
        <p:spPr>
          <a:xfrm>
            <a:off x="89456" y="4728676"/>
            <a:ext cx="46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 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39D2D00-1EB6-4CE0-8F57-DC25C81D2E7E}"/>
              </a:ext>
            </a:extLst>
          </p:cNvPr>
          <p:cNvSpPr txBox="1"/>
          <p:nvPr/>
        </p:nvSpPr>
        <p:spPr>
          <a:xfrm>
            <a:off x="686198" y="4754456"/>
            <a:ext cx="46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 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CDAB358-356E-471E-B428-FDD9A88231FC}"/>
              </a:ext>
            </a:extLst>
          </p:cNvPr>
          <p:cNvSpPr txBox="1"/>
          <p:nvPr/>
        </p:nvSpPr>
        <p:spPr>
          <a:xfrm>
            <a:off x="4179544" y="3751658"/>
            <a:ext cx="401792" cy="53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4D7BB508-5EE0-4549-A7E1-193212F905B6}"/>
              </a:ext>
            </a:extLst>
          </p:cNvPr>
          <p:cNvSpPr txBox="1"/>
          <p:nvPr/>
        </p:nvSpPr>
        <p:spPr>
          <a:xfrm>
            <a:off x="4112269" y="4995079"/>
            <a:ext cx="39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0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54B9B57E-1DA0-44DB-B164-82B075093075}"/>
              </a:ext>
            </a:extLst>
          </p:cNvPr>
          <p:cNvSpPr txBox="1"/>
          <p:nvPr/>
        </p:nvSpPr>
        <p:spPr>
          <a:xfrm>
            <a:off x="6549646" y="206332"/>
            <a:ext cx="5397689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sz="2000" dirty="0"/>
              <a:t>1)S=0 y R=1. Suponemos Q=0 (amarillo) como estado anterior y se conservó (no cambió).</a:t>
            </a:r>
          </a:p>
          <a:p>
            <a:pPr algn="just"/>
            <a:r>
              <a:rPr lang="es-AR" sz="2000" dirty="0"/>
              <a:t>2)S=0 y R=1. Suponemos Q=1 (naranja) como estado anterior. Vemos luego de la “propagación” de los nuevos valores, que el resultado final es Q=0 (igual que el anterior). Por lo tanto con S=0 y R=1 concluimos que Q=0. Mismo resultado para dos suposiciones distintas de Q (estado anterior). Aparece el segundo renglón en la tabla de verdad.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EAC506-F149-4522-90DC-1A8D0AE77492}"/>
              </a:ext>
            </a:extLst>
          </p:cNvPr>
          <p:cNvSpPr txBox="1"/>
          <p:nvPr/>
        </p:nvSpPr>
        <p:spPr>
          <a:xfrm>
            <a:off x="9209287" y="4435810"/>
            <a:ext cx="1679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0  1    0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3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8" grpId="0" animBg="1"/>
      <p:bldP spid="43" grpId="0" animBg="1"/>
      <p:bldP spid="40" grpId="0" animBg="1"/>
      <p:bldP spid="42" grpId="0" animBg="1"/>
      <p:bldP spid="5" grpId="0"/>
      <p:bldP spid="36" grpId="0"/>
      <p:bldP spid="37" grpId="0"/>
      <p:bldP spid="30" grpId="0" animBg="1"/>
      <p:bldP spid="45" grpId="0" animBg="1"/>
      <p:bldP spid="44" grpId="0" animBg="1"/>
      <p:bldP spid="4" grpId="0" animBg="1"/>
      <p:bldP spid="52" grpId="0" animBg="1"/>
      <p:bldP spid="53" grpId="0" animBg="1"/>
      <p:bldP spid="115" grpId="0" animBg="1"/>
      <p:bldP spid="61" grpId="0" animBg="1"/>
      <p:bldP spid="62" grpId="0" animBg="1"/>
      <p:bldP spid="91" grpId="0" animBg="1"/>
      <p:bldP spid="92" grpId="0" animBg="1"/>
      <p:bldP spid="90" grpId="0" animBg="1"/>
      <p:bldP spid="60" grpId="0" animBg="1"/>
      <p:bldP spid="63" grpId="0" animBg="1"/>
      <p:bldP spid="65" grpId="0"/>
      <p:bldP spid="83" grpId="0"/>
      <p:bldP spid="81" grpId="0"/>
      <p:bldP spid="82" grpId="0"/>
      <p:bldP spid="85" grpId="0"/>
      <p:bldP spid="94" grpId="0"/>
      <p:bldP spid="95" grpId="0"/>
      <p:bldP spid="96" grpId="0"/>
      <p:bldP spid="97" grpId="0" animBg="1"/>
      <p:bldP spid="33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3007</TotalTime>
  <Words>1475</Words>
  <Application>Microsoft Office PowerPoint</Application>
  <PresentationFormat>Panorámica</PresentationFormat>
  <Paragraphs>310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Tahoma</vt:lpstr>
      <vt:lpstr>Wingdings</vt:lpstr>
      <vt:lpstr>Galería</vt:lpstr>
      <vt:lpstr>Organización de computadoras</vt:lpstr>
      <vt:lpstr>Circuito lógico secuencial</vt:lpstr>
      <vt:lpstr>Circuito lógico secuencial</vt:lpstr>
      <vt:lpstr>Concepto de memoria</vt:lpstr>
      <vt:lpstr>Presentación de PowerPoint</vt:lpstr>
      <vt:lpstr>Flip-flop sr</vt:lpstr>
      <vt:lpstr>Flip-flop sr</vt:lpstr>
      <vt:lpstr>Presentación de PowerPoint</vt:lpstr>
      <vt:lpstr>Presentación de PowerPoint</vt:lpstr>
      <vt:lpstr>Presentación de PowerPoint</vt:lpstr>
      <vt:lpstr>Señal de reloj (clock)</vt:lpstr>
      <vt:lpstr>Señal de reloj (clock)</vt:lpstr>
      <vt:lpstr>Clasificación de los circuitos secuenciales </vt:lpstr>
      <vt:lpstr>Flip-flop sr asincrónico y sincrónico</vt:lpstr>
      <vt:lpstr>Flip-flop sr asincrónico</vt:lpstr>
      <vt:lpstr>Flip-flop sr sincrónico </vt:lpstr>
      <vt:lpstr>Flip-flop JK (CLK flanco descendente)</vt:lpstr>
      <vt:lpstr>Contador (está explicado en otro archivo)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Marcelo Runco</dc:creator>
  <cp:lastModifiedBy>Laura Lanzarini</cp:lastModifiedBy>
  <cp:revision>124</cp:revision>
  <dcterms:created xsi:type="dcterms:W3CDTF">2020-04-25T22:04:54Z</dcterms:created>
  <dcterms:modified xsi:type="dcterms:W3CDTF">2021-05-03T13:02:39Z</dcterms:modified>
</cp:coreProperties>
</file>