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BA5BA-D3B2-401E-A1BA-C0554E9C3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Organización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27F14-0712-4F10-B75B-714F6457A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AR" dirty="0"/>
              <a:t>Curso 2020 – Prof.  Jorge </a:t>
            </a:r>
            <a:r>
              <a:rPr lang="es-AR" dirty="0" err="1"/>
              <a:t>Runco</a:t>
            </a:r>
            <a:endParaRPr lang="es-AR" dirty="0"/>
          </a:p>
          <a:p>
            <a:pPr algn="ctr"/>
            <a:r>
              <a:rPr lang="es-AR" dirty="0"/>
              <a:t>Ejecución de instrucciones</a:t>
            </a:r>
          </a:p>
        </p:txBody>
      </p:sp>
    </p:spTree>
    <p:extLst>
      <p:ext uri="{BB962C8B-B14F-4D97-AF65-F5344CB8AC3E}">
        <p14:creationId xmlns:p14="http://schemas.microsoft.com/office/powerpoint/2010/main" val="12866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1A5E-FAD1-4E76-816A-DE984FDF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empieza un programa?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302D5-8E9D-4BD8-9D13-D446EFA6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2015732"/>
            <a:ext cx="5088835" cy="34506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AR" dirty="0"/>
              <a:t>			ORG 1000H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dirty="0"/>
              <a:t>			INI    DB 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dirty="0"/>
              <a:t>		             FIN   DB   15</a:t>
            </a:r>
          </a:p>
          <a:p>
            <a:pPr marL="0" indent="0">
              <a:lnSpc>
                <a:spcPct val="100000"/>
              </a:lnSpc>
              <a:buNone/>
            </a:pPr>
            <a:endParaRPr lang="es-AR" dirty="0"/>
          </a:p>
          <a:p>
            <a:pPr marL="0" indent="0">
              <a:lnSpc>
                <a:spcPct val="100000"/>
              </a:lnSpc>
              <a:buNone/>
            </a:pPr>
            <a:r>
              <a:rPr lang="es-AR" dirty="0"/>
              <a:t>                                       ORG 2000H</a:t>
            </a:r>
          </a:p>
          <a:p>
            <a:endParaRPr lang="es-AR" dirty="0"/>
          </a:p>
        </p:txBody>
      </p:sp>
      <p:sp>
        <p:nvSpPr>
          <p:cNvPr id="4" name="Bocadillo: rectángulo con esquinas redondeadas 3">
            <a:extLst>
              <a:ext uri="{FF2B5EF4-FFF2-40B4-BE49-F238E27FC236}">
                <a16:creationId xmlns:a16="http://schemas.microsoft.com/office/drawing/2014/main" id="{87FFA084-6147-44BB-8FB5-5FE2A0A5C1DE}"/>
              </a:ext>
            </a:extLst>
          </p:cNvPr>
          <p:cNvSpPr/>
          <p:nvPr/>
        </p:nvSpPr>
        <p:spPr>
          <a:xfrm>
            <a:off x="238539" y="2479558"/>
            <a:ext cx="3180522" cy="2304477"/>
          </a:xfrm>
          <a:prstGeom prst="wedgeRoundRectCallout">
            <a:avLst>
              <a:gd name="adj1" fmla="val 76075"/>
              <a:gd name="adj2" fmla="val -5896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Origen 1000H</a:t>
            </a:r>
          </a:p>
          <a:p>
            <a:pPr algn="ctr"/>
            <a:r>
              <a:rPr lang="es-AR" sz="2400" dirty="0"/>
              <a:t>Dirección donde empieza la memoria de datos. Donde definimos las variables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78923B-16C0-48F8-BA6D-A7892D83E038}"/>
              </a:ext>
            </a:extLst>
          </p:cNvPr>
          <p:cNvSpPr txBox="1"/>
          <p:nvPr/>
        </p:nvSpPr>
        <p:spPr>
          <a:xfrm>
            <a:off x="5976730" y="2479558"/>
            <a:ext cx="6096000" cy="4616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bg1"/>
                </a:solidFill>
              </a:rPr>
              <a:t>Nombre_Variable</a:t>
            </a:r>
            <a:r>
              <a:rPr lang="es-AR" sz="2400" dirty="0">
                <a:solidFill>
                  <a:schemeClr val="bg1"/>
                </a:solidFill>
              </a:rPr>
              <a:t>      </a:t>
            </a:r>
            <a:r>
              <a:rPr lang="es-AR" sz="2400" dirty="0" err="1">
                <a:solidFill>
                  <a:schemeClr val="bg1"/>
                </a:solidFill>
              </a:rPr>
              <a:t>Tipo_dato</a:t>
            </a:r>
            <a:r>
              <a:rPr lang="es-AR" sz="2400" dirty="0">
                <a:solidFill>
                  <a:schemeClr val="bg1"/>
                </a:solidFill>
              </a:rPr>
              <a:t>      Valor inicial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484FA9-8E5C-46DB-86B6-5CAF9AF4EFA7}"/>
              </a:ext>
            </a:extLst>
          </p:cNvPr>
          <p:cNvSpPr txBox="1"/>
          <p:nvPr/>
        </p:nvSpPr>
        <p:spPr>
          <a:xfrm>
            <a:off x="5976730" y="3649354"/>
            <a:ext cx="4956313" cy="8309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Dirección donde empieza el programa. Origen 2000H</a:t>
            </a:r>
          </a:p>
        </p:txBody>
      </p:sp>
    </p:spTree>
    <p:extLst>
      <p:ext uri="{BB962C8B-B14F-4D97-AF65-F5344CB8AC3E}">
        <p14:creationId xmlns:p14="http://schemas.microsoft.com/office/powerpoint/2010/main" val="42249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2BAB5-5DA5-4963-8B9C-0CAB775E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84313"/>
            <a:ext cx="9603275" cy="5068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 		      1			ORG 1000H</a:t>
            </a:r>
          </a:p>
          <a:p>
            <a:pPr marL="0" indent="0">
              <a:buNone/>
            </a:pPr>
            <a:r>
              <a:rPr lang="es-AR" dirty="0"/>
              <a:t> 1000 00		      2			INI    DB   0</a:t>
            </a:r>
          </a:p>
          <a:p>
            <a:pPr marL="0" indent="0">
              <a:buNone/>
            </a:pPr>
            <a:r>
              <a:rPr lang="es-AR" dirty="0"/>
              <a:t> 1001 0F		      3			FIN   DB   15</a:t>
            </a:r>
          </a:p>
          <a:p>
            <a:pPr marL="0" indent="0">
              <a:buNone/>
            </a:pPr>
            <a:r>
              <a:rPr lang="es-AR" dirty="0"/>
              <a:t>		      4	</a:t>
            </a:r>
          </a:p>
          <a:p>
            <a:pPr marL="0" indent="0">
              <a:buNone/>
            </a:pPr>
            <a:r>
              <a:rPr lang="es-AR" dirty="0"/>
              <a:t>		      5			ORG 2000H</a:t>
            </a:r>
          </a:p>
          <a:p>
            <a:pPr marL="0" indent="0">
              <a:buNone/>
            </a:pPr>
            <a:r>
              <a:rPr lang="es-AR" dirty="0"/>
              <a:t> 2000 8A 06 00 10	      6			MOV AL,INI</a:t>
            </a:r>
          </a:p>
          <a:p>
            <a:pPr marL="0" indent="0">
              <a:buNone/>
            </a:pPr>
            <a:r>
              <a:rPr lang="es-AR" dirty="0"/>
              <a:t> 2004 8A 26 01 10	      7			MOV AH,FIN</a:t>
            </a:r>
          </a:p>
          <a:p>
            <a:pPr marL="0" indent="0">
              <a:buNone/>
            </a:pPr>
            <a:r>
              <a:rPr lang="es-AR" dirty="0"/>
              <a:t> 2008 FE C0	      8		SUMA:    INC AL</a:t>
            </a:r>
          </a:p>
          <a:p>
            <a:pPr marL="0" indent="0">
              <a:buNone/>
            </a:pPr>
            <a:r>
              <a:rPr lang="es-AR" dirty="0"/>
              <a:t> 200A 3A C4	      9			CMP AL,AH</a:t>
            </a:r>
          </a:p>
          <a:p>
            <a:pPr marL="0" indent="0">
              <a:buNone/>
            </a:pPr>
            <a:r>
              <a:rPr lang="es-AR" dirty="0"/>
              <a:t> 200C 75 FA	    10			JNZ SUMA</a:t>
            </a:r>
          </a:p>
          <a:p>
            <a:pPr marL="0" indent="0">
              <a:buNone/>
            </a:pPr>
            <a:r>
              <a:rPr lang="es-AR" dirty="0"/>
              <a:t> 200E F4		    11			HLT</a:t>
            </a:r>
          </a:p>
          <a:p>
            <a:pPr marL="0" indent="0">
              <a:buNone/>
            </a:pPr>
            <a:r>
              <a:rPr lang="es-AR" dirty="0"/>
              <a:t>		    12			END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99B964-C503-4E06-AB4E-CE0C29F902CA}"/>
              </a:ext>
            </a:extLst>
          </p:cNvPr>
          <p:cNvSpPr/>
          <p:nvPr/>
        </p:nvSpPr>
        <p:spPr>
          <a:xfrm>
            <a:off x="5967564" y="2040834"/>
            <a:ext cx="1548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911EA-2103-462A-A46A-A0E529D06A61}"/>
              </a:ext>
            </a:extLst>
          </p:cNvPr>
          <p:cNvSpPr/>
          <p:nvPr/>
        </p:nvSpPr>
        <p:spPr>
          <a:xfrm>
            <a:off x="1517839" y="2461565"/>
            <a:ext cx="612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1D7903-B443-4FF5-B592-52E3A92AC21B}"/>
              </a:ext>
            </a:extLst>
          </p:cNvPr>
          <p:cNvSpPr/>
          <p:nvPr/>
        </p:nvSpPr>
        <p:spPr>
          <a:xfrm>
            <a:off x="5967564" y="371062"/>
            <a:ext cx="1548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D4F95-F850-42DE-A983-613E520403B7}"/>
              </a:ext>
            </a:extLst>
          </p:cNvPr>
          <p:cNvSpPr/>
          <p:nvPr/>
        </p:nvSpPr>
        <p:spPr>
          <a:xfrm>
            <a:off x="1527331" y="836558"/>
            <a:ext cx="612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F7EDD-DFC0-4CEA-BC0A-722DF47E47F6}"/>
              </a:ext>
            </a:extLst>
          </p:cNvPr>
          <p:cNvSpPr/>
          <p:nvPr/>
        </p:nvSpPr>
        <p:spPr>
          <a:xfrm>
            <a:off x="5967564" y="805045"/>
            <a:ext cx="1548000" cy="3600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D63730-C910-4BE7-ACAD-6A42B621406C}"/>
              </a:ext>
            </a:extLst>
          </p:cNvPr>
          <p:cNvSpPr/>
          <p:nvPr/>
        </p:nvSpPr>
        <p:spPr>
          <a:xfrm>
            <a:off x="1451579" y="823306"/>
            <a:ext cx="1044000" cy="3600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6DF091-92C9-4605-B7D3-357E34FBD6E8}"/>
              </a:ext>
            </a:extLst>
          </p:cNvPr>
          <p:cNvSpPr/>
          <p:nvPr/>
        </p:nvSpPr>
        <p:spPr>
          <a:xfrm>
            <a:off x="5967564" y="1239028"/>
            <a:ext cx="1548000" cy="36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CFF638D-2295-424D-A60A-B55837E74912}"/>
              </a:ext>
            </a:extLst>
          </p:cNvPr>
          <p:cNvSpPr/>
          <p:nvPr/>
        </p:nvSpPr>
        <p:spPr>
          <a:xfrm>
            <a:off x="1444955" y="1227494"/>
            <a:ext cx="1044000" cy="36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F9F553-40BB-42DA-A1A7-8C584E9E73E1}"/>
              </a:ext>
            </a:extLst>
          </p:cNvPr>
          <p:cNvSpPr/>
          <p:nvPr/>
        </p:nvSpPr>
        <p:spPr>
          <a:xfrm>
            <a:off x="5967564" y="2479301"/>
            <a:ext cx="1548000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25E4F1-66E3-4A44-8CE3-0BD2FA77A02E}"/>
              </a:ext>
            </a:extLst>
          </p:cNvPr>
          <p:cNvSpPr/>
          <p:nvPr/>
        </p:nvSpPr>
        <p:spPr>
          <a:xfrm>
            <a:off x="2129839" y="2466049"/>
            <a:ext cx="1332000" cy="36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5046575-881C-40D0-ABAD-4BB8BAD3C75C}"/>
              </a:ext>
            </a:extLst>
          </p:cNvPr>
          <p:cNvSpPr/>
          <p:nvPr/>
        </p:nvSpPr>
        <p:spPr>
          <a:xfrm>
            <a:off x="5967564" y="2904516"/>
            <a:ext cx="1548000" cy="36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D3BC07-4F8D-47D1-9493-A180295105A6}"/>
              </a:ext>
            </a:extLst>
          </p:cNvPr>
          <p:cNvSpPr/>
          <p:nvPr/>
        </p:nvSpPr>
        <p:spPr>
          <a:xfrm>
            <a:off x="2126079" y="2884700"/>
            <a:ext cx="1332000" cy="36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D69DAA-4BB7-4C60-B137-1F126BCCBEB6}"/>
              </a:ext>
            </a:extLst>
          </p:cNvPr>
          <p:cNvSpPr/>
          <p:nvPr/>
        </p:nvSpPr>
        <p:spPr>
          <a:xfrm>
            <a:off x="5967564" y="3313039"/>
            <a:ext cx="1152000" cy="360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D287A8C-719A-4DA2-B995-BF51F0BB099D}"/>
              </a:ext>
            </a:extLst>
          </p:cNvPr>
          <p:cNvSpPr/>
          <p:nvPr/>
        </p:nvSpPr>
        <p:spPr>
          <a:xfrm>
            <a:off x="2112828" y="3326283"/>
            <a:ext cx="736390" cy="3600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C1A1940-0A57-42B8-A4BA-2706E9162DC9}"/>
              </a:ext>
            </a:extLst>
          </p:cNvPr>
          <p:cNvSpPr/>
          <p:nvPr/>
        </p:nvSpPr>
        <p:spPr>
          <a:xfrm>
            <a:off x="5967564" y="3740337"/>
            <a:ext cx="154800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ECC15D6-7A39-49C4-9A3D-79039DCBA033}"/>
              </a:ext>
            </a:extLst>
          </p:cNvPr>
          <p:cNvSpPr/>
          <p:nvPr/>
        </p:nvSpPr>
        <p:spPr>
          <a:xfrm>
            <a:off x="2147264" y="3737958"/>
            <a:ext cx="736390" cy="360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9136925-6A9A-4C5B-B733-84762C9726B4}"/>
              </a:ext>
            </a:extLst>
          </p:cNvPr>
          <p:cNvSpPr/>
          <p:nvPr/>
        </p:nvSpPr>
        <p:spPr>
          <a:xfrm>
            <a:off x="5967564" y="4141131"/>
            <a:ext cx="15480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1AFF63-5C28-4DC1-8030-42F9C22CDE33}"/>
              </a:ext>
            </a:extLst>
          </p:cNvPr>
          <p:cNvSpPr/>
          <p:nvPr/>
        </p:nvSpPr>
        <p:spPr>
          <a:xfrm>
            <a:off x="2152583" y="4136381"/>
            <a:ext cx="73639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a la derecha con bandas 21">
            <a:extLst>
              <a:ext uri="{FF2B5EF4-FFF2-40B4-BE49-F238E27FC236}">
                <a16:creationId xmlns:a16="http://schemas.microsoft.com/office/drawing/2014/main" id="{4D84EC78-FC46-4B91-ACAC-34C1BCEE7475}"/>
              </a:ext>
            </a:extLst>
          </p:cNvPr>
          <p:cNvSpPr/>
          <p:nvPr/>
        </p:nvSpPr>
        <p:spPr>
          <a:xfrm>
            <a:off x="689109" y="4651514"/>
            <a:ext cx="779337" cy="198783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771A5A-9CAF-4AEB-8ACB-BC70268F0EE6}"/>
              </a:ext>
            </a:extLst>
          </p:cNvPr>
          <p:cNvSpPr txBox="1"/>
          <p:nvPr/>
        </p:nvSpPr>
        <p:spPr>
          <a:xfrm>
            <a:off x="332865" y="4566239"/>
            <a:ext cx="360000" cy="39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IP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2327AC-5616-46FE-9FFB-EC03534DD848}"/>
              </a:ext>
            </a:extLst>
          </p:cNvPr>
          <p:cNvSpPr txBox="1"/>
          <p:nvPr/>
        </p:nvSpPr>
        <p:spPr>
          <a:xfrm>
            <a:off x="8303940" y="2903265"/>
            <a:ext cx="3145706" cy="25853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Luego de ejecutar </a:t>
            </a:r>
            <a:r>
              <a:rPr lang="es-AR" dirty="0" err="1"/>
              <a:t>jnz</a:t>
            </a:r>
            <a:r>
              <a:rPr lang="es-AR" dirty="0"/>
              <a:t> suma el </a:t>
            </a:r>
            <a:r>
              <a:rPr lang="es-AR" dirty="0" err="1"/>
              <a:t>ip</a:t>
            </a:r>
            <a:r>
              <a:rPr lang="es-AR" dirty="0"/>
              <a:t>=200E (apuntando a HLT) próxima instrucción a ejecutar sin saber que tiene que saltar). En realidad tiene que saltar a 2008 o sea restar 6 </a:t>
            </a:r>
            <a:r>
              <a:rPr lang="es-AR" dirty="0" err="1"/>
              <a:t>ó</a:t>
            </a:r>
            <a:r>
              <a:rPr lang="es-AR" dirty="0"/>
              <a:t> sumar -6 al IP. En Ca2 -6=FA. Con 8 bits:</a:t>
            </a:r>
          </a:p>
          <a:p>
            <a:r>
              <a:rPr lang="es-AR" dirty="0"/>
              <a:t>+6 = 00000110</a:t>
            </a:r>
          </a:p>
          <a:p>
            <a:r>
              <a:rPr lang="es-AR" dirty="0"/>
              <a:t>-6 =  11111010 = FA</a:t>
            </a: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60E72C4C-7D4D-40DD-AE53-8EA18136C684}"/>
              </a:ext>
            </a:extLst>
          </p:cNvPr>
          <p:cNvSpPr/>
          <p:nvPr/>
        </p:nvSpPr>
        <p:spPr>
          <a:xfrm>
            <a:off x="7519057" y="3388158"/>
            <a:ext cx="771632" cy="16448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972121C7-E831-4210-A3B1-E7521A75BFB2}"/>
              </a:ext>
            </a:extLst>
          </p:cNvPr>
          <p:cNvSpPr/>
          <p:nvPr/>
        </p:nvSpPr>
        <p:spPr>
          <a:xfrm>
            <a:off x="7549175" y="4619552"/>
            <a:ext cx="771632" cy="16448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D27DEB5-590B-43C9-ADEA-E2AA3EBD13CC}"/>
              </a:ext>
            </a:extLst>
          </p:cNvPr>
          <p:cNvGrpSpPr/>
          <p:nvPr/>
        </p:nvGrpSpPr>
        <p:grpSpPr>
          <a:xfrm>
            <a:off x="9397587" y="289522"/>
            <a:ext cx="2308225" cy="5399087"/>
            <a:chOff x="6588125" y="1125538"/>
            <a:chExt cx="2308225" cy="5399087"/>
          </a:xfrm>
        </p:grpSpPr>
        <p:sp>
          <p:nvSpPr>
            <p:cNvPr id="28" name="Text Box 130">
              <a:extLst>
                <a:ext uri="{FF2B5EF4-FFF2-40B4-BE49-F238E27FC236}">
                  <a16:creationId xmlns:a16="http://schemas.microsoft.com/office/drawing/2014/main" id="{725AE20D-4DE8-4C68-8EE9-4B30CBA07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1700213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5CD6BFC4-E712-4EEC-8597-E01E3AEB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1700213"/>
              <a:ext cx="2308225" cy="56991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12A030A9-A5D9-408E-AE3F-ED6CD44E3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1700213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2001H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7C434E5F-59C3-4E57-A259-7E5664E5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2763838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53BC55D8-1825-4ABB-8333-491D073FA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2835275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2003H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C11C5F45-5108-499E-BC8D-01417188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3335338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183C2B12-2D16-4534-BC77-9831C7A86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3359150"/>
              <a:ext cx="12827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2004H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225907E6-A4B5-4CBD-8299-9ED3B67E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3881438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D30BB8E6-3083-4F2D-9DB9-38A22EE61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3881438"/>
              <a:ext cx="1282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2005H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54E0EA5-D9B1-4953-B00B-6B5341C0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4437063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98FD2360-853F-48A8-ACA0-1D552456D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4508500"/>
              <a:ext cx="12827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2006H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FB3862C4-0E85-408B-9F10-AA3AA0A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4927600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0" name="Text Box 27">
              <a:extLst>
                <a:ext uri="{FF2B5EF4-FFF2-40B4-BE49-F238E27FC236}">
                  <a16:creationId xmlns:a16="http://schemas.microsoft.com/office/drawing/2014/main" id="{4004CA5F-7A84-4274-B292-6ED12A17A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5016500"/>
              <a:ext cx="1282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2007H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89F1C00C-4031-44F3-8617-59BBC1072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5445125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2" name="Text Box 31">
              <a:extLst>
                <a:ext uri="{FF2B5EF4-FFF2-40B4-BE49-F238E27FC236}">
                  <a16:creationId xmlns:a16="http://schemas.microsoft.com/office/drawing/2014/main" id="{12D56708-61D2-4624-807D-4FAF04BEB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5516563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2008H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FE54BD-7E01-498B-9954-EDD12B2B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5949950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4" name="Text Box 35">
              <a:extLst>
                <a:ext uri="{FF2B5EF4-FFF2-40B4-BE49-F238E27FC236}">
                  <a16:creationId xmlns:a16="http://schemas.microsoft.com/office/drawing/2014/main" id="{8EF596BA-645C-4E80-8EB9-F2A7032D0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6021388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2009H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5" name="Text Box 36">
              <a:extLst>
                <a:ext uri="{FF2B5EF4-FFF2-40B4-BE49-F238E27FC236}">
                  <a16:creationId xmlns:a16="http://schemas.microsoft.com/office/drawing/2014/main" id="{3F523883-9FB9-4D0E-8B4A-CE09A34A1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6021388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C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81EB4672-C0AE-4FD9-A43C-66BC671E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2205038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76E6BF96-023C-4DD9-BA64-117817601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0200" y="2311400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2002H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C557EE2B-372B-4FC0-981E-D1E395D5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1125538"/>
              <a:ext cx="2305050" cy="5762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9" name="Text Box 127">
              <a:extLst>
                <a:ext uri="{FF2B5EF4-FFF2-40B4-BE49-F238E27FC236}">
                  <a16:creationId xmlns:a16="http://schemas.microsoft.com/office/drawing/2014/main" id="{F6B7FEB8-FBF9-476C-AFB3-828E797FF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563" y="1196975"/>
              <a:ext cx="10080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2000H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0" name="Text Box 131">
              <a:extLst>
                <a:ext uri="{FF2B5EF4-FFF2-40B4-BE49-F238E27FC236}">
                  <a16:creationId xmlns:a16="http://schemas.microsoft.com/office/drawing/2014/main" id="{85861FAC-528C-47E5-A25E-3BB50105F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1773238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1" name="Text Box 132">
              <a:extLst>
                <a:ext uri="{FF2B5EF4-FFF2-40B4-BE49-F238E27FC236}">
                  <a16:creationId xmlns:a16="http://schemas.microsoft.com/office/drawing/2014/main" id="{D9AF8EB2-0B3B-4A57-BA2E-92BDAA18B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2852738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2" name="Text Box 133">
              <a:extLst>
                <a:ext uri="{FF2B5EF4-FFF2-40B4-BE49-F238E27FC236}">
                  <a16:creationId xmlns:a16="http://schemas.microsoft.com/office/drawing/2014/main" id="{2FED023A-85E0-4CB5-80FB-4FC31DA1F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2349500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3" name="Text Box 134">
              <a:extLst>
                <a:ext uri="{FF2B5EF4-FFF2-40B4-BE49-F238E27FC236}">
                  <a16:creationId xmlns:a16="http://schemas.microsoft.com/office/drawing/2014/main" id="{05F102D3-D4A4-4C71-9547-C1E8C823C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3933825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4" name="Text Box 135">
              <a:extLst>
                <a:ext uri="{FF2B5EF4-FFF2-40B4-BE49-F238E27FC236}">
                  <a16:creationId xmlns:a16="http://schemas.microsoft.com/office/drawing/2014/main" id="{B78252A0-DEF2-4B79-8EF6-0CCBCC2CA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4508500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5" name="Text Box 129">
              <a:extLst>
                <a:ext uri="{FF2B5EF4-FFF2-40B4-BE49-F238E27FC236}">
                  <a16:creationId xmlns:a16="http://schemas.microsoft.com/office/drawing/2014/main" id="{7E19D2F7-04C0-4FC2-ADE8-C8FE8DB2F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1196975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6" name="Text Box 136">
              <a:extLst>
                <a:ext uri="{FF2B5EF4-FFF2-40B4-BE49-F238E27FC236}">
                  <a16:creationId xmlns:a16="http://schemas.microsoft.com/office/drawing/2014/main" id="{2EE60EBF-DA23-4708-9DF2-9541C809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5516563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7" name="Text Box 137">
              <a:extLst>
                <a:ext uri="{FF2B5EF4-FFF2-40B4-BE49-F238E27FC236}">
                  <a16:creationId xmlns:a16="http://schemas.microsoft.com/office/drawing/2014/main" id="{9E02E503-1A5C-4C10-9E77-CDE9D799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3429000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8" name="Text Box 128">
              <a:extLst>
                <a:ext uri="{FF2B5EF4-FFF2-40B4-BE49-F238E27FC236}">
                  <a16:creationId xmlns:a16="http://schemas.microsoft.com/office/drawing/2014/main" id="{DEB8C008-1F59-41E2-AED6-D66F59655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1196975"/>
              <a:ext cx="72072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8AH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BE85484B-4B88-4714-A92D-91B056CF9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1773238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06H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0" name="Text Box 40">
              <a:extLst>
                <a:ext uri="{FF2B5EF4-FFF2-40B4-BE49-F238E27FC236}">
                  <a16:creationId xmlns:a16="http://schemas.microsoft.com/office/drawing/2014/main" id="{FCDF41E9-FC1D-47C4-AF43-21624C2F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2349500"/>
              <a:ext cx="85407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1" name="Text Box 12">
              <a:extLst>
                <a:ext uri="{FF2B5EF4-FFF2-40B4-BE49-F238E27FC236}">
                  <a16:creationId xmlns:a16="http://schemas.microsoft.com/office/drawing/2014/main" id="{160FF4F3-12D1-4037-82AE-96BE96C81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2852738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10H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28AFE6C0-9D88-4135-BBC6-0484A0BC7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3429000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8AH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id="{30FD4DDA-E341-4C04-9A07-1407830E6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3933825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2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6H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4245D605-89C4-4F79-8637-BBCD41979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08500"/>
              <a:ext cx="854075" cy="36512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01H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333BBB96-6589-42A1-8802-E417A9067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5516563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FEH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6" name="Text Box 138">
              <a:extLst>
                <a:ext uri="{FF2B5EF4-FFF2-40B4-BE49-F238E27FC236}">
                  <a16:creationId xmlns:a16="http://schemas.microsoft.com/office/drawing/2014/main" id="{E926C877-F210-4B69-A863-AA0EFAB32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5013325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7" name="Text Box 28">
              <a:extLst>
                <a:ext uri="{FF2B5EF4-FFF2-40B4-BE49-F238E27FC236}">
                  <a16:creationId xmlns:a16="http://schemas.microsoft.com/office/drawing/2014/main" id="{0E5B72B3-E72C-4690-A8EA-650AFB0D3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5013325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10H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8" name="Line 139">
              <a:extLst>
                <a:ext uri="{FF2B5EF4-FFF2-40B4-BE49-F238E27FC236}">
                  <a16:creationId xmlns:a16="http://schemas.microsoft.com/office/drawing/2014/main" id="{B5AB98CE-8583-4E0D-AA8D-E03BAF8BF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088" y="1125538"/>
              <a:ext cx="0" cy="5399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69" name="Rectangle 168">
              <a:extLst>
                <a:ext uri="{FF2B5EF4-FFF2-40B4-BE49-F238E27FC236}">
                  <a16:creationId xmlns:a16="http://schemas.microsoft.com/office/drawing/2014/main" id="{D547A45D-B728-4DAC-8376-162C157E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1125538"/>
              <a:ext cx="2305050" cy="5762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005AF7D6-B5B0-4272-AAF2-D391D0FA525C}"/>
              </a:ext>
            </a:extLst>
          </p:cNvPr>
          <p:cNvGrpSpPr/>
          <p:nvPr/>
        </p:nvGrpSpPr>
        <p:grpSpPr>
          <a:xfrm>
            <a:off x="9397587" y="146215"/>
            <a:ext cx="2308225" cy="1656000"/>
            <a:chOff x="7330558" y="147175"/>
            <a:chExt cx="2308225" cy="1656000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1A090E11-233A-4749-B319-0DF45A511CA3}"/>
                </a:ext>
              </a:extLst>
            </p:cNvPr>
            <p:cNvGrpSpPr/>
            <p:nvPr/>
          </p:nvGrpSpPr>
          <p:grpSpPr>
            <a:xfrm>
              <a:off x="7330558" y="147175"/>
              <a:ext cx="2308225" cy="1652587"/>
              <a:chOff x="9490351" y="289522"/>
              <a:chExt cx="2308225" cy="1652587"/>
            </a:xfrm>
          </p:grpSpPr>
          <p:sp>
            <p:nvSpPr>
              <p:cNvPr id="73" name="Text Box 130">
                <a:extLst>
                  <a:ext uri="{FF2B5EF4-FFF2-40B4-BE49-F238E27FC236}">
                    <a16:creationId xmlns:a16="http://schemas.microsoft.com/office/drawing/2014/main" id="{EE598EB2-D31B-45B0-8DAC-EA34030B5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864197"/>
                <a:ext cx="8540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A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00H</a:t>
                </a:r>
                <a:endParaRPr kumimoji="0" lang="es-ES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25B6D3D5-989A-489D-AC78-AF8D672A5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0351" y="864197"/>
                <a:ext cx="2308225" cy="56991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5" name="Text Box 7">
                <a:extLst>
                  <a:ext uri="{FF2B5EF4-FFF2-40B4-BE49-F238E27FC236}">
                    <a16:creationId xmlns:a16="http://schemas.microsoft.com/office/drawing/2014/main" id="{68CA5BA9-0C5E-47EC-A7F1-27DF9537F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2426" y="864197"/>
                <a:ext cx="12827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altLang="es-AR" sz="1800" kern="0" dirty="0">
                    <a:solidFill>
                      <a:srgbClr val="000000"/>
                    </a:solidFill>
                  </a:rPr>
                  <a:t>1</a:t>
                </a: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001H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0DE263C7-57F7-4DB1-B8E9-DD6579A2E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0351" y="1369022"/>
                <a:ext cx="2308225" cy="57308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7" name="Text Box 39">
                <a:extLst>
                  <a:ext uri="{FF2B5EF4-FFF2-40B4-BE49-F238E27FC236}">
                    <a16:creationId xmlns:a16="http://schemas.microsoft.com/office/drawing/2014/main" id="{9D954193-9967-47D2-9B21-8A577803B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2426" y="1475384"/>
                <a:ext cx="12827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altLang="es-AR" sz="1800" kern="0" dirty="0">
                    <a:solidFill>
                      <a:srgbClr val="000000"/>
                    </a:solidFill>
                  </a:rPr>
                  <a:t>1</a:t>
                </a: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002H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8" name="Rectangle 89">
                <a:extLst>
                  <a:ext uri="{FF2B5EF4-FFF2-40B4-BE49-F238E27FC236}">
                    <a16:creationId xmlns:a16="http://schemas.microsoft.com/office/drawing/2014/main" id="{7A41EC45-C0FE-4B95-8391-593021D1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0351" y="289522"/>
                <a:ext cx="2305050" cy="57626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9" name="Text Box 127">
                <a:extLst>
                  <a:ext uri="{FF2B5EF4-FFF2-40B4-BE49-F238E27FC236}">
                    <a16:creationId xmlns:a16="http://schemas.microsoft.com/office/drawing/2014/main" id="{0746D2D7-7748-489A-98EB-DB6CF20C5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1789" y="360959"/>
                <a:ext cx="10080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altLang="es-AR" sz="1800" kern="0" dirty="0">
                    <a:solidFill>
                      <a:srgbClr val="000000"/>
                    </a:solidFill>
                  </a:rPr>
                  <a:t>1</a:t>
                </a: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000H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0" name="Text Box 131">
                <a:extLst>
                  <a:ext uri="{FF2B5EF4-FFF2-40B4-BE49-F238E27FC236}">
                    <a16:creationId xmlns:a16="http://schemas.microsoft.com/office/drawing/2014/main" id="{375AA8A0-AABF-4A99-B50E-7D80914BC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937222"/>
                <a:ext cx="85407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A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00H</a:t>
                </a:r>
                <a:endParaRPr kumimoji="0" lang="es-ES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1" name="Text Box 133">
                <a:extLst>
                  <a:ext uri="{FF2B5EF4-FFF2-40B4-BE49-F238E27FC236}">
                    <a16:creationId xmlns:a16="http://schemas.microsoft.com/office/drawing/2014/main" id="{CE6AE209-B0DD-4086-A06A-39AE36C54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1513484"/>
                <a:ext cx="863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A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00H</a:t>
                </a:r>
                <a:endParaRPr kumimoji="0" lang="es-ES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2" name="Text Box 129">
                <a:extLst>
                  <a:ext uri="{FF2B5EF4-FFF2-40B4-BE49-F238E27FC236}">
                    <a16:creationId xmlns:a16="http://schemas.microsoft.com/office/drawing/2014/main" id="{B126C712-3827-42B6-BA9B-5C645C8FB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360959"/>
                <a:ext cx="85407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AR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00H</a:t>
                </a:r>
                <a:endParaRPr kumimoji="0" lang="es-ES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3" name="Text Box 128">
                <a:extLst>
                  <a:ext uri="{FF2B5EF4-FFF2-40B4-BE49-F238E27FC236}">
                    <a16:creationId xmlns:a16="http://schemas.microsoft.com/office/drawing/2014/main" id="{CDBCF89A-CD34-4A4F-8615-A8EEC085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360959"/>
                <a:ext cx="720725" cy="366713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altLang="es-AR" sz="1800" kern="0" dirty="0">
                    <a:solidFill>
                      <a:srgbClr val="000000"/>
                    </a:solidFill>
                  </a:rPr>
                  <a:t>00</a:t>
                </a: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4" name="Text Box 8">
                <a:extLst>
                  <a:ext uri="{FF2B5EF4-FFF2-40B4-BE49-F238E27FC236}">
                    <a16:creationId xmlns:a16="http://schemas.microsoft.com/office/drawing/2014/main" id="{9CF612AD-CB54-4725-91C4-AEAD85E1A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937222"/>
                <a:ext cx="854075" cy="36671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altLang="es-AR" sz="1800" kern="0" dirty="0">
                    <a:solidFill>
                      <a:srgbClr val="000000"/>
                    </a:solidFill>
                  </a:rPr>
                  <a:t>0F</a:t>
                </a: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5" name="Text Box 40">
                <a:extLst>
                  <a:ext uri="{FF2B5EF4-FFF2-40B4-BE49-F238E27FC236}">
                    <a16:creationId xmlns:a16="http://schemas.microsoft.com/office/drawing/2014/main" id="{DB53E13B-4DC3-4D42-862A-F495DB15D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8776" y="1513484"/>
                <a:ext cx="854075" cy="366713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altLang="es-A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</a:rPr>
                  <a:t>00H</a:t>
                </a:r>
                <a:endParaRPr kumimoji="0" lang="es-ES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2" name="Line 139">
              <a:extLst>
                <a:ext uri="{FF2B5EF4-FFF2-40B4-BE49-F238E27FC236}">
                  <a16:creationId xmlns:a16="http://schemas.microsoft.com/office/drawing/2014/main" id="{242A54C4-25A1-4C15-9C1D-5869203D4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3966" y="147175"/>
              <a:ext cx="0" cy="165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E5FC0-F58D-437C-A5B2-9677B240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8" y="147175"/>
            <a:ext cx="4960664" cy="58693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600" dirty="0"/>
              <a:t>	     ORG 1000H</a:t>
            </a:r>
            <a:endParaRPr lang="es-AR" sz="5600" dirty="0"/>
          </a:p>
          <a:p>
            <a:pPr marL="0" indent="0">
              <a:buNone/>
            </a:pPr>
            <a:r>
              <a:rPr lang="en-US" sz="5600" dirty="0"/>
              <a:t>                INI    DB   0</a:t>
            </a:r>
            <a:endParaRPr lang="es-AR" sz="5600" dirty="0"/>
          </a:p>
          <a:p>
            <a:pPr marL="0" indent="0">
              <a:buNone/>
            </a:pPr>
            <a:r>
              <a:rPr lang="es-AR" sz="5600" dirty="0"/>
              <a:t>                FIN   DB   15</a:t>
            </a:r>
          </a:p>
          <a:p>
            <a:pPr marL="0" indent="0">
              <a:buNone/>
            </a:pPr>
            <a:r>
              <a:rPr lang="es-AR" sz="5600" dirty="0"/>
              <a:t> </a:t>
            </a:r>
          </a:p>
          <a:p>
            <a:pPr marL="0" indent="0">
              <a:buNone/>
            </a:pPr>
            <a:r>
              <a:rPr lang="es-AR" sz="5600" dirty="0"/>
              <a:t>                 ORG 2000H</a:t>
            </a:r>
          </a:p>
          <a:p>
            <a:pPr marL="0" indent="0">
              <a:buNone/>
            </a:pPr>
            <a:r>
              <a:rPr lang="es-AR" sz="5600" dirty="0"/>
              <a:t>                 MOV AL,INI     ; AL:= 0</a:t>
            </a:r>
          </a:p>
          <a:p>
            <a:pPr marL="0" indent="0">
              <a:buNone/>
            </a:pPr>
            <a:r>
              <a:rPr lang="es-AR" sz="5600" dirty="0"/>
              <a:t>                 MOV AH,FIN   ; AH:= 15</a:t>
            </a:r>
          </a:p>
          <a:p>
            <a:pPr marL="0" indent="0">
              <a:buNone/>
            </a:pPr>
            <a:r>
              <a:rPr lang="es-AR" sz="5600" dirty="0"/>
              <a:t>  SUMA:     INC AL            ; AL:=AL + 1</a:t>
            </a:r>
          </a:p>
          <a:p>
            <a:pPr marL="0" indent="0">
              <a:buNone/>
            </a:pPr>
            <a:r>
              <a:rPr lang="es-AR" sz="5600" dirty="0"/>
              <a:t>                 CMP AL,AH     ; AL – AH </a:t>
            </a:r>
          </a:p>
          <a:p>
            <a:pPr marL="0" indent="0">
              <a:buNone/>
            </a:pPr>
            <a:r>
              <a:rPr lang="es-AR" sz="5600" dirty="0"/>
              <a:t>                 JNZ SUMA       </a:t>
            </a:r>
          </a:p>
          <a:p>
            <a:pPr marL="0" indent="0">
              <a:buNone/>
            </a:pPr>
            <a:r>
              <a:rPr lang="es-AR" sz="5600" dirty="0"/>
              <a:t>                 </a:t>
            </a:r>
            <a:r>
              <a:rPr lang="en-US" sz="5600" dirty="0"/>
              <a:t>HLT</a:t>
            </a:r>
            <a:endParaRPr lang="es-AR" sz="5600" dirty="0"/>
          </a:p>
          <a:p>
            <a:pPr marL="0" indent="0">
              <a:buNone/>
            </a:pPr>
            <a:r>
              <a:rPr lang="en-US" sz="5600" dirty="0"/>
              <a:t>                 END</a:t>
            </a:r>
            <a:endParaRPr lang="es-AR" sz="5600" dirty="0"/>
          </a:p>
          <a:p>
            <a:endParaRPr lang="es-AR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F2D8E393-F9FE-4B98-AE5E-C729CC0EAFCB}"/>
              </a:ext>
            </a:extLst>
          </p:cNvPr>
          <p:cNvGrpSpPr/>
          <p:nvPr/>
        </p:nvGrpSpPr>
        <p:grpSpPr>
          <a:xfrm>
            <a:off x="6144335" y="2396880"/>
            <a:ext cx="2089150" cy="463524"/>
            <a:chOff x="7386795" y="2385218"/>
            <a:chExt cx="2089150" cy="463524"/>
          </a:xfrm>
        </p:grpSpPr>
        <p:sp>
          <p:nvSpPr>
            <p:cNvPr id="145" name="Rectangle 41">
              <a:extLst>
                <a:ext uri="{FF2B5EF4-FFF2-40B4-BE49-F238E27FC236}">
                  <a16:creationId xmlns:a16="http://schemas.microsoft.com/office/drawing/2014/main" id="{E773AE96-CD5E-4D57-81D3-BADEF1A3E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2385218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37" name="Text Box 140">
              <a:extLst>
                <a:ext uri="{FF2B5EF4-FFF2-40B4-BE49-F238E27FC236}">
                  <a16:creationId xmlns:a16="http://schemas.microsoft.com/office/drawing/2014/main" id="{3A582BD9-3B70-42A7-A431-FDBCCA75D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2385218"/>
              <a:ext cx="576262" cy="3667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AX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 Box 149">
              <a:extLst>
                <a:ext uri="{FF2B5EF4-FFF2-40B4-BE49-F238E27FC236}">
                  <a16:creationId xmlns:a16="http://schemas.microsoft.com/office/drawing/2014/main" id="{83A11711-5A10-46E4-8015-14F08FF9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2385218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811B509-D630-4BBE-97E8-74A74B25F5F2}"/>
              </a:ext>
            </a:extLst>
          </p:cNvPr>
          <p:cNvGrpSpPr/>
          <p:nvPr/>
        </p:nvGrpSpPr>
        <p:grpSpPr>
          <a:xfrm>
            <a:off x="6154344" y="2887380"/>
            <a:ext cx="2089150" cy="463524"/>
            <a:chOff x="7386795" y="4027062"/>
            <a:chExt cx="2089150" cy="463524"/>
          </a:xfrm>
        </p:grpSpPr>
        <p:sp>
          <p:nvSpPr>
            <p:cNvPr id="146" name="Rectangle 42">
              <a:extLst>
                <a:ext uri="{FF2B5EF4-FFF2-40B4-BE49-F238E27FC236}">
                  <a16:creationId xmlns:a16="http://schemas.microsoft.com/office/drawing/2014/main" id="{43A101C6-6909-451E-9351-EC1BFAE3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4027062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38" name="Text Box 141">
              <a:extLst>
                <a:ext uri="{FF2B5EF4-FFF2-40B4-BE49-F238E27FC236}">
                  <a16:creationId xmlns:a16="http://schemas.microsoft.com/office/drawing/2014/main" id="{8E35589D-A24A-4A04-8DF5-470064272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4061411"/>
              <a:ext cx="576262" cy="3667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AX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 Box 150">
              <a:extLst>
                <a:ext uri="{FF2B5EF4-FFF2-40B4-BE49-F238E27FC236}">
                  <a16:creationId xmlns:a16="http://schemas.microsoft.com/office/drawing/2014/main" id="{DC1C585D-F117-4588-BB87-E911D95BF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4061411"/>
              <a:ext cx="1368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00</a:t>
              </a:r>
              <a:endParaRPr lang="es-ES" altLang="es-AR" sz="1800" dirty="0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DD0E46D1-132F-4175-9D0B-57E178B5AA6F}"/>
              </a:ext>
            </a:extLst>
          </p:cNvPr>
          <p:cNvGrpSpPr/>
          <p:nvPr/>
        </p:nvGrpSpPr>
        <p:grpSpPr>
          <a:xfrm>
            <a:off x="6167596" y="3386793"/>
            <a:ext cx="2089150" cy="464560"/>
            <a:chOff x="7386795" y="4566236"/>
            <a:chExt cx="2089150" cy="464560"/>
          </a:xfrm>
        </p:grpSpPr>
        <p:sp>
          <p:nvSpPr>
            <p:cNvPr id="147" name="Rectangle 43">
              <a:extLst>
                <a:ext uri="{FF2B5EF4-FFF2-40B4-BE49-F238E27FC236}">
                  <a16:creationId xmlns:a16="http://schemas.microsoft.com/office/drawing/2014/main" id="{24CBA731-ACC8-4161-943E-896085EF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4567272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39" name="Text Box 142">
              <a:extLst>
                <a:ext uri="{FF2B5EF4-FFF2-40B4-BE49-F238E27FC236}">
                  <a16:creationId xmlns:a16="http://schemas.microsoft.com/office/drawing/2014/main" id="{0ADD0809-E7D4-4B65-87F3-579A5E3F8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4566236"/>
              <a:ext cx="576262" cy="3667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AX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 Box 151">
              <a:extLst>
                <a:ext uri="{FF2B5EF4-FFF2-40B4-BE49-F238E27FC236}">
                  <a16:creationId xmlns:a16="http://schemas.microsoft.com/office/drawing/2014/main" id="{7E41DFCB-2117-4FAA-80A4-7DAB7A0BC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4566236"/>
              <a:ext cx="1368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01</a:t>
              </a:r>
              <a:endParaRPr lang="es-ES" altLang="es-AR" sz="1800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B441E2B-C2CB-4C92-8612-2823FFA2FB4E}"/>
              </a:ext>
            </a:extLst>
          </p:cNvPr>
          <p:cNvGrpSpPr/>
          <p:nvPr/>
        </p:nvGrpSpPr>
        <p:grpSpPr>
          <a:xfrm>
            <a:off x="6154344" y="3893864"/>
            <a:ext cx="1747441" cy="456760"/>
            <a:chOff x="6154344" y="3893864"/>
            <a:chExt cx="1747441" cy="456760"/>
          </a:xfrm>
        </p:grpSpPr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27664F94-B4E2-4098-8EF5-4E569709E829}"/>
                </a:ext>
              </a:extLst>
            </p:cNvPr>
            <p:cNvGrpSpPr/>
            <p:nvPr/>
          </p:nvGrpSpPr>
          <p:grpSpPr>
            <a:xfrm>
              <a:off x="6154344" y="3893864"/>
              <a:ext cx="1728788" cy="456760"/>
              <a:chOff x="1187450" y="2928938"/>
              <a:chExt cx="1728788" cy="456760"/>
            </a:xfrm>
          </p:grpSpPr>
          <p:sp>
            <p:nvSpPr>
              <p:cNvPr id="156" name="Rectangle 48">
                <a:extLst>
                  <a:ext uri="{FF2B5EF4-FFF2-40B4-BE49-F238E27FC236}">
                    <a16:creationId xmlns:a16="http://schemas.microsoft.com/office/drawing/2014/main" id="{163F6D7A-06D7-4B29-B624-77D72A189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450" y="2952310"/>
                <a:ext cx="1728788" cy="4333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AR" altLang="es-AR" sz="1800"/>
              </a:p>
            </p:txBody>
          </p:sp>
          <p:sp>
            <p:nvSpPr>
              <p:cNvPr id="157" name="Text Box 87">
                <a:extLst>
                  <a:ext uri="{FF2B5EF4-FFF2-40B4-BE49-F238E27FC236}">
                    <a16:creationId xmlns:a16="http://schemas.microsoft.com/office/drawing/2014/main" id="{C3DDCFC0-C7B9-4464-8FCA-BBEDF1D45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263" y="2928938"/>
                <a:ext cx="1003300" cy="3698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>
                    <a:solidFill>
                      <a:schemeClr val="bg1"/>
                    </a:solidFill>
                  </a:rPr>
                  <a:t>FLAGS</a:t>
                </a:r>
                <a:endParaRPr lang="es-ES" altLang="es-AR" sz="1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4" name="Text Box 152">
              <a:extLst>
                <a:ext uri="{FF2B5EF4-FFF2-40B4-BE49-F238E27FC236}">
                  <a16:creationId xmlns:a16="http://schemas.microsoft.com/office/drawing/2014/main" id="{C1B6243B-E5C3-48F8-96D8-7B81B4DC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4408" y="3899458"/>
              <a:ext cx="71737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Z=0</a:t>
              </a:r>
              <a:endParaRPr lang="es-ES" altLang="es-AR" sz="1800" dirty="0"/>
            </a:p>
          </p:txBody>
        </p:sp>
      </p:grpSp>
      <p:sp>
        <p:nvSpPr>
          <p:cNvPr id="161" name="Text Box 152">
            <a:extLst>
              <a:ext uri="{FF2B5EF4-FFF2-40B4-BE49-F238E27FC236}">
                <a16:creationId xmlns:a16="http://schemas.microsoft.com/office/drawing/2014/main" id="{2E1C5AE2-2FAB-44C6-86A3-F1463A99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948" y="1945462"/>
            <a:ext cx="145825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  AH    AL</a:t>
            </a:r>
            <a:endParaRPr lang="es-ES" altLang="es-AR" sz="1800" dirty="0"/>
          </a:p>
        </p:txBody>
      </p:sp>
      <p:sp>
        <p:nvSpPr>
          <p:cNvPr id="22" name="Text Box 151">
            <a:extLst>
              <a:ext uri="{FF2B5EF4-FFF2-40B4-BE49-F238E27FC236}">
                <a16:creationId xmlns:a16="http://schemas.microsoft.com/office/drawing/2014/main" id="{34EAFC29-EAE1-4367-8B76-67459E63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828" y="3390283"/>
            <a:ext cx="119937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0F   02</a:t>
            </a:r>
            <a:endParaRPr lang="es-ES" altLang="es-AR" sz="1800" dirty="0"/>
          </a:p>
        </p:txBody>
      </p:sp>
      <p:sp>
        <p:nvSpPr>
          <p:cNvPr id="26" name="Text Box 152">
            <a:extLst>
              <a:ext uri="{FF2B5EF4-FFF2-40B4-BE49-F238E27FC236}">
                <a16:creationId xmlns:a16="http://schemas.microsoft.com/office/drawing/2014/main" id="{FD73B95E-3296-4179-96CD-43817E9D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407" y="3901530"/>
            <a:ext cx="717377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Z=1</a:t>
            </a:r>
            <a:endParaRPr lang="es-ES" altLang="es-AR" sz="1800" dirty="0"/>
          </a:p>
        </p:txBody>
      </p:sp>
      <p:sp>
        <p:nvSpPr>
          <p:cNvPr id="21" name="Text Box 151">
            <a:extLst>
              <a:ext uri="{FF2B5EF4-FFF2-40B4-BE49-F238E27FC236}">
                <a16:creationId xmlns:a16="http://schemas.microsoft.com/office/drawing/2014/main" id="{F5236F86-85E5-4878-AD5F-4CFA2D52E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335" y="3380163"/>
            <a:ext cx="119937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0F   03</a:t>
            </a:r>
            <a:endParaRPr lang="es-ES" altLang="es-AR" sz="1800" dirty="0"/>
          </a:p>
        </p:txBody>
      </p:sp>
      <p:sp>
        <p:nvSpPr>
          <p:cNvPr id="25" name="Text Box 151">
            <a:extLst>
              <a:ext uri="{FF2B5EF4-FFF2-40B4-BE49-F238E27FC236}">
                <a16:creationId xmlns:a16="http://schemas.microsoft.com/office/drawing/2014/main" id="{54A80166-7837-460B-8611-130C52460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88" y="3380163"/>
            <a:ext cx="117359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0F   </a:t>
            </a:r>
            <a:r>
              <a:rPr lang="es-ES_tradnl" altLang="es-AR" sz="1800" dirty="0" err="1"/>
              <a:t>0F</a:t>
            </a:r>
            <a:endParaRPr lang="es-ES" altLang="es-AR" sz="1800" dirty="0"/>
          </a:p>
        </p:txBody>
      </p:sp>
    </p:spTree>
    <p:extLst>
      <p:ext uri="{BB962C8B-B14F-4D97-AF65-F5344CB8AC3E}">
        <p14:creationId xmlns:p14="http://schemas.microsoft.com/office/powerpoint/2010/main" val="9537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2" grpId="0" animBg="1"/>
      <p:bldP spid="26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BA4AA5-DB37-414E-B603-48BB3781FF4F}"/>
              </a:ext>
            </a:extLst>
          </p:cNvPr>
          <p:cNvSpPr/>
          <p:nvPr/>
        </p:nvSpPr>
        <p:spPr>
          <a:xfrm>
            <a:off x="768626" y="0"/>
            <a:ext cx="69971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 1000H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TABLA    DB   2,4,6,8,10,12,14,16,18,20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           DB   ?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    DB   ?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       DB   13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ORG 2000H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AL,0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CL, OFFSET FIN -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BX,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SUMA:    ADD  AL,[BX]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INC  BX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DEC  CL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JNZ  SUMA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HLT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END</a:t>
            </a:r>
            <a:endParaRPr lang="es-AR" sz="2400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9811247-DB83-4444-84C8-B8C4063F44D0}"/>
              </a:ext>
            </a:extLst>
          </p:cNvPr>
          <p:cNvGrpSpPr/>
          <p:nvPr/>
        </p:nvGrpSpPr>
        <p:grpSpPr>
          <a:xfrm>
            <a:off x="9397587" y="289522"/>
            <a:ext cx="2308225" cy="5399087"/>
            <a:chOff x="9397587" y="289522"/>
            <a:chExt cx="2308225" cy="5399087"/>
          </a:xfrm>
        </p:grpSpPr>
        <p:sp>
          <p:nvSpPr>
            <p:cNvPr id="6" name="Text Box 130">
              <a:extLst>
                <a:ext uri="{FF2B5EF4-FFF2-40B4-BE49-F238E27FC236}">
                  <a16:creationId xmlns:a16="http://schemas.microsoft.com/office/drawing/2014/main" id="{3445F9C9-07F7-4077-B973-98585C971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864197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A3F5A90-710C-4243-8A44-7D3D0C13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864197"/>
              <a:ext cx="2308225" cy="56991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FC7AD82-2C79-4860-815A-72C96C4D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864197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001H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D30D1E4E-0DE5-4F11-B95B-5EAAEA0C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19278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D1BAC2F7-5F39-4163-B746-F4BA79623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1999259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003H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76379AEF-44D7-463F-B78D-AAB96E03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24993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0BA33F24-22C2-4737-9776-F5E30F1F3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2523134"/>
              <a:ext cx="1282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004H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C59B5DB-23EC-4993-A916-462C4FBC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30454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50401B9A-02EE-4143-B89E-F0CBE3A7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3045422"/>
              <a:ext cx="1282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005H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96FBA31C-81C1-4433-80A5-7CBC20EA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3601047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B22DEDD3-D575-486D-A765-9D4E9AC04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3672484"/>
              <a:ext cx="1282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006H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361B9DC-87A7-4197-A48B-A73CE9C2D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4091584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201C993E-66CF-4DE5-8011-6DEE4FBD5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4180484"/>
              <a:ext cx="1282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007H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B3AD482-4815-4FBF-9514-FF0BC1AF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4609109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A8CA277-050E-4935-88E1-FF239074A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4680547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008H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98D2F79E-3BBF-49FA-8A02-A81C6255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5113934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F42D9958-4C5E-4105-9A19-B2BC121D8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5185372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009H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D93A0B13-EE98-4698-9416-CCF079C6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518537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1</a:t>
              </a:r>
              <a:r>
                <a:rPr lang="es-ES_tradnl" altLang="es-AR" sz="1800" kern="0" dirty="0">
                  <a:solidFill>
                    <a:srgbClr val="000000"/>
                  </a:solidFill>
                </a:rPr>
                <a:t>4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260041EE-6A23-495A-825F-0387337A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1369022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08AC88EA-6E97-4756-893A-D79D46633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1475384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002H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6" name="Rectangle 89">
              <a:extLst>
                <a:ext uri="{FF2B5EF4-FFF2-40B4-BE49-F238E27FC236}">
                  <a16:creationId xmlns:a16="http://schemas.microsoft.com/office/drawing/2014/main" id="{2DA5F740-6176-4CCD-A169-3B8B8B70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289522"/>
              <a:ext cx="2305050" cy="5762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E409D816-E0B6-46D2-858A-747B4B8D4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360959"/>
              <a:ext cx="10080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8" name="Text Box 131">
              <a:extLst>
                <a:ext uri="{FF2B5EF4-FFF2-40B4-BE49-F238E27FC236}">
                  <a16:creationId xmlns:a16="http://schemas.microsoft.com/office/drawing/2014/main" id="{3AEE46F9-16D8-40AF-87A0-DA5A8ABCE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93722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9" name="Text Box 132">
              <a:extLst>
                <a:ext uri="{FF2B5EF4-FFF2-40B4-BE49-F238E27FC236}">
                  <a16:creationId xmlns:a16="http://schemas.microsoft.com/office/drawing/2014/main" id="{C282F1CB-D3F6-4141-BB01-252643A5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01672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0" name="Text Box 133">
              <a:extLst>
                <a:ext uri="{FF2B5EF4-FFF2-40B4-BE49-F238E27FC236}">
                  <a16:creationId xmlns:a16="http://schemas.microsoft.com/office/drawing/2014/main" id="{7493DC67-7405-463E-BC00-244FD1DB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1513484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1" name="Text Box 134">
              <a:extLst>
                <a:ext uri="{FF2B5EF4-FFF2-40B4-BE49-F238E27FC236}">
                  <a16:creationId xmlns:a16="http://schemas.microsoft.com/office/drawing/2014/main" id="{4CEF18EB-8B5B-47B3-A698-CCC50EC5D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09780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2" name="Text Box 135">
              <a:extLst>
                <a:ext uri="{FF2B5EF4-FFF2-40B4-BE49-F238E27FC236}">
                  <a16:creationId xmlns:a16="http://schemas.microsoft.com/office/drawing/2014/main" id="{B7EB7F75-8828-438C-9823-F1B490989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7450" y="3672484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3" name="Text Box 129">
              <a:extLst>
                <a:ext uri="{FF2B5EF4-FFF2-40B4-BE49-F238E27FC236}">
                  <a16:creationId xmlns:a16="http://schemas.microsoft.com/office/drawing/2014/main" id="{94709F3D-F1F4-41A1-BB28-055087DE9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095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4" name="Text Box 136">
              <a:extLst>
                <a:ext uri="{FF2B5EF4-FFF2-40B4-BE49-F238E27FC236}">
                  <a16:creationId xmlns:a16="http://schemas.microsoft.com/office/drawing/2014/main" id="{79464BD4-7BF6-4DF8-8C6C-C318D46FC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680547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5" name="Text Box 137">
              <a:extLst>
                <a:ext uri="{FF2B5EF4-FFF2-40B4-BE49-F238E27FC236}">
                  <a16:creationId xmlns:a16="http://schemas.microsoft.com/office/drawing/2014/main" id="{811EBB92-222E-4810-96DE-87FA210DD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592984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6" name="Text Box 128">
              <a:extLst>
                <a:ext uri="{FF2B5EF4-FFF2-40B4-BE49-F238E27FC236}">
                  <a16:creationId xmlns:a16="http://schemas.microsoft.com/office/drawing/2014/main" id="{6348944B-175B-4551-BE08-9DCAB105D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0959"/>
              <a:ext cx="72072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02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465EAB49-B13A-4970-8031-723D1AF9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937222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04H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A7791EE2-89F8-4CCF-8B53-F5BA63350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1513484"/>
              <a:ext cx="85407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06H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DDA7B7A9-EC48-4F57-AC70-E3286236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016722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08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A40DA53A-040E-46BB-A5F4-4434BAA73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592984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AH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B93C1AE-8177-4BE3-A9F1-A43E585A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097809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0CH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8486118A-927C-4D11-B25B-4950D0FD1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72484"/>
              <a:ext cx="854075" cy="36933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0EH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50AF5708-3E01-4B86-82A6-75621B80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680547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12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4" name="Text Box 138">
              <a:extLst>
                <a:ext uri="{FF2B5EF4-FFF2-40B4-BE49-F238E27FC236}">
                  <a16:creationId xmlns:a16="http://schemas.microsoft.com/office/drawing/2014/main" id="{2DB0E1CC-3793-4F89-A7A9-AADAC18D4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17730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E3B84DF4-861D-481E-976C-B7AD9949F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177309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10H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6" name="Line 139">
              <a:extLst>
                <a:ext uri="{FF2B5EF4-FFF2-40B4-BE49-F238E27FC236}">
                  <a16:creationId xmlns:a16="http://schemas.microsoft.com/office/drawing/2014/main" id="{52244906-7581-4A90-8775-07BA58993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550" y="289522"/>
              <a:ext cx="0" cy="5399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50835A-3851-494E-9983-872BDF345347}"/>
              </a:ext>
            </a:extLst>
          </p:cNvPr>
          <p:cNvSpPr txBox="1"/>
          <p:nvPr/>
        </p:nvSpPr>
        <p:spPr>
          <a:xfrm>
            <a:off x="7257913" y="282705"/>
            <a:ext cx="127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TABLA</a:t>
            </a:r>
          </a:p>
        </p:txBody>
      </p:sp>
      <p:sp>
        <p:nvSpPr>
          <p:cNvPr id="50" name="Flecha: a la derecha con bandas 49">
            <a:extLst>
              <a:ext uri="{FF2B5EF4-FFF2-40B4-BE49-F238E27FC236}">
                <a16:creationId xmlns:a16="http://schemas.microsoft.com/office/drawing/2014/main" id="{751FFFEA-6E64-4C09-B9B7-9C8CF207B60E}"/>
              </a:ext>
            </a:extLst>
          </p:cNvPr>
          <p:cNvSpPr/>
          <p:nvPr/>
        </p:nvSpPr>
        <p:spPr>
          <a:xfrm flipV="1">
            <a:off x="8593349" y="412425"/>
            <a:ext cx="576000" cy="288000"/>
          </a:xfrm>
          <a:prstGeom prst="striped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07396ED-4281-48FE-A479-8B774A2A69F5}"/>
              </a:ext>
            </a:extLst>
          </p:cNvPr>
          <p:cNvSpPr/>
          <p:nvPr/>
        </p:nvSpPr>
        <p:spPr>
          <a:xfrm>
            <a:off x="2716696" y="360959"/>
            <a:ext cx="3233530" cy="444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54C4DD9-0693-4911-A9F9-C4C6CD651206}"/>
              </a:ext>
            </a:extLst>
          </p:cNvPr>
          <p:cNvSpPr/>
          <p:nvPr/>
        </p:nvSpPr>
        <p:spPr>
          <a:xfrm>
            <a:off x="10751725" y="385920"/>
            <a:ext cx="749295" cy="518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72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BA4AA5-DB37-414E-B603-48BB3781FF4F}"/>
              </a:ext>
            </a:extLst>
          </p:cNvPr>
          <p:cNvSpPr/>
          <p:nvPr/>
        </p:nvSpPr>
        <p:spPr>
          <a:xfrm>
            <a:off x="768626" y="0"/>
            <a:ext cx="69971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 1000H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TABLA    DB   2,4,6,8,10,12,14,16,18,20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           DB   ?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    DB   ?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       DB   13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ORG 2000H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AL,0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CL, OFFSET FIN -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BX,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SUMA:    ADD  AL,[BX]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INC  BX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DEC  CL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JNZ  SUMA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HLT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END</a:t>
            </a:r>
            <a:endParaRPr lang="es-AR" sz="2400" dirty="0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9811247-DB83-4444-84C8-B8C4063F44D0}"/>
              </a:ext>
            </a:extLst>
          </p:cNvPr>
          <p:cNvGrpSpPr/>
          <p:nvPr/>
        </p:nvGrpSpPr>
        <p:grpSpPr>
          <a:xfrm>
            <a:off x="9397587" y="289522"/>
            <a:ext cx="2308225" cy="5399087"/>
            <a:chOff x="9397587" y="289522"/>
            <a:chExt cx="2308225" cy="5399087"/>
          </a:xfrm>
        </p:grpSpPr>
        <p:sp>
          <p:nvSpPr>
            <p:cNvPr id="6" name="Text Box 130">
              <a:extLst>
                <a:ext uri="{FF2B5EF4-FFF2-40B4-BE49-F238E27FC236}">
                  <a16:creationId xmlns:a16="http://schemas.microsoft.com/office/drawing/2014/main" id="{3445F9C9-07F7-4077-B973-98585C971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864197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A3F5A90-710C-4243-8A44-7D3D0C13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864197"/>
              <a:ext cx="2308225" cy="56991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FC7AD82-2C79-4860-815A-72C96C4D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864197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008H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D30D1E4E-0DE5-4F11-B95B-5EAAEA0C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19278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D1BAC2F7-5F39-4163-B746-F4BA79623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1999259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00AH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76379AEF-44D7-463F-B78D-AAB96E032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24993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0BA33F24-22C2-4737-9776-F5E30F1F3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2523134"/>
              <a:ext cx="1282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00BH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C59B5DB-23EC-4993-A916-462C4FBC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3045422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50401B9A-02EE-4143-B89E-F0CBE3A7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3098430"/>
              <a:ext cx="12827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00CH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96FBA31C-81C1-4433-80A5-7CBC20EAF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3601047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B22DEDD3-D575-486D-A765-9D4E9AC04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3672484"/>
              <a:ext cx="1282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00DH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0361B9DC-87A7-4197-A48B-A73CE9C2D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4091584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201C993E-66CF-4DE5-8011-6DEE4FBD5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4180484"/>
              <a:ext cx="12827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00EH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9B3AD482-4815-4FBF-9514-FF0BC1AF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4609109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A8CA277-050E-4935-88E1-FF239074A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4680547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00FH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1" name="Rectangle 33">
              <a:extLst>
                <a:ext uri="{FF2B5EF4-FFF2-40B4-BE49-F238E27FC236}">
                  <a16:creationId xmlns:a16="http://schemas.microsoft.com/office/drawing/2014/main" id="{98D2F79E-3BBF-49FA-8A02-A81C6255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5113934"/>
              <a:ext cx="2308225" cy="5715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F42D9958-4C5E-4105-9A19-B2BC121D8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5185372"/>
              <a:ext cx="1282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010H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D93A0B13-EE98-4698-9416-CCF079C67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518537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00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260041EE-6A23-495A-825F-0387337AC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1369022"/>
              <a:ext cx="2308225" cy="57308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08AC88EA-6E97-4756-893A-D79D46633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9662" y="1475384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009H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6" name="Rectangle 89">
              <a:extLst>
                <a:ext uri="{FF2B5EF4-FFF2-40B4-BE49-F238E27FC236}">
                  <a16:creationId xmlns:a16="http://schemas.microsoft.com/office/drawing/2014/main" id="{2DA5F740-6176-4CCD-A169-3B8B8B70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587" y="289522"/>
              <a:ext cx="2305050" cy="5762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E409D816-E0B6-46D2-858A-747B4B8D4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9025" y="360959"/>
              <a:ext cx="10080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007H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8" name="Text Box 131">
              <a:extLst>
                <a:ext uri="{FF2B5EF4-FFF2-40B4-BE49-F238E27FC236}">
                  <a16:creationId xmlns:a16="http://schemas.microsoft.com/office/drawing/2014/main" id="{3AEE46F9-16D8-40AF-87A0-DA5A8ABCE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93722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9" name="Text Box 132">
              <a:extLst>
                <a:ext uri="{FF2B5EF4-FFF2-40B4-BE49-F238E27FC236}">
                  <a16:creationId xmlns:a16="http://schemas.microsoft.com/office/drawing/2014/main" id="{C282F1CB-D3F6-4141-BB01-252643A5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016722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0" name="Text Box 133">
              <a:extLst>
                <a:ext uri="{FF2B5EF4-FFF2-40B4-BE49-F238E27FC236}">
                  <a16:creationId xmlns:a16="http://schemas.microsoft.com/office/drawing/2014/main" id="{7493DC67-7405-463E-BC00-244FD1DB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1513484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1" name="Text Box 134">
              <a:extLst>
                <a:ext uri="{FF2B5EF4-FFF2-40B4-BE49-F238E27FC236}">
                  <a16:creationId xmlns:a16="http://schemas.microsoft.com/office/drawing/2014/main" id="{4CEF18EB-8B5B-47B3-A698-CCC50EC5D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09780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2" name="Text Box 135">
              <a:extLst>
                <a:ext uri="{FF2B5EF4-FFF2-40B4-BE49-F238E27FC236}">
                  <a16:creationId xmlns:a16="http://schemas.microsoft.com/office/drawing/2014/main" id="{B7EB7F75-8828-438C-9823-F1B490989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7450" y="3672484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3" name="Text Box 129">
              <a:extLst>
                <a:ext uri="{FF2B5EF4-FFF2-40B4-BE49-F238E27FC236}">
                  <a16:creationId xmlns:a16="http://schemas.microsoft.com/office/drawing/2014/main" id="{94709F3D-F1F4-41A1-BB28-055087DE9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095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4" name="Text Box 136">
              <a:extLst>
                <a:ext uri="{FF2B5EF4-FFF2-40B4-BE49-F238E27FC236}">
                  <a16:creationId xmlns:a16="http://schemas.microsoft.com/office/drawing/2014/main" id="{79464BD4-7BF6-4DF8-8C6C-C318D46FC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680547"/>
              <a:ext cx="8540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5" name="Text Box 137">
              <a:extLst>
                <a:ext uri="{FF2B5EF4-FFF2-40B4-BE49-F238E27FC236}">
                  <a16:creationId xmlns:a16="http://schemas.microsoft.com/office/drawing/2014/main" id="{811EBB92-222E-4810-96DE-87FA210DD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592984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6" name="Text Box 128">
              <a:extLst>
                <a:ext uri="{FF2B5EF4-FFF2-40B4-BE49-F238E27FC236}">
                  <a16:creationId xmlns:a16="http://schemas.microsoft.com/office/drawing/2014/main" id="{6348944B-175B-4551-BE08-9DCAB105D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0959"/>
              <a:ext cx="72072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10H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465EAB49-B13A-4970-8031-723D1AF9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937222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12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A7791EE2-89F8-4CCF-8B53-F5BA63350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1513484"/>
              <a:ext cx="854075" cy="36671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14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DDA7B7A9-EC48-4F57-AC70-E3286236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016722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00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A40DA53A-040E-46BB-A5F4-4434BAA73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2592984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00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B93C1AE-8177-4BE3-A9F1-A43E585AA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097809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</a:t>
              </a:r>
              <a:r>
                <a:rPr lang="es-ES_tradnl" altLang="es-AR" sz="1800" kern="0" dirty="0">
                  <a:solidFill>
                    <a:srgbClr val="000000"/>
                  </a:solidFill>
                </a:rPr>
                <a:t>D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8486118A-927C-4D11-B25B-4950D0FD1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3672484"/>
              <a:ext cx="854075" cy="36933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50AF5708-3E01-4B86-82A6-75621B80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680547"/>
              <a:ext cx="854075" cy="3667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4" name="Text Box 138">
              <a:extLst>
                <a:ext uri="{FF2B5EF4-FFF2-40B4-BE49-F238E27FC236}">
                  <a16:creationId xmlns:a16="http://schemas.microsoft.com/office/drawing/2014/main" id="{2DB0E1CC-3793-4F89-A7A9-AADAC18D4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177309"/>
              <a:ext cx="8540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00H</a:t>
              </a: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E3B84DF4-861D-481E-976C-B7AD9949F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6012" y="4177309"/>
              <a:ext cx="854075" cy="368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altLang="es-AR" sz="1800" kern="0" dirty="0">
                  <a:solidFill>
                    <a:srgbClr val="000000"/>
                  </a:solidFill>
                </a:rPr>
                <a:t>0</a:t>
              </a:r>
              <a:r>
                <a:rPr kumimoji="0" lang="es-ES_tradnl" altLang="es-A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0H</a:t>
              </a:r>
              <a:endParaRPr kumimoji="0" lang="es-ES" altLang="es-A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6" name="Line 139">
              <a:extLst>
                <a:ext uri="{FF2B5EF4-FFF2-40B4-BE49-F238E27FC236}">
                  <a16:creationId xmlns:a16="http://schemas.microsoft.com/office/drawing/2014/main" id="{52244906-7581-4A90-8775-07BA58993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550" y="289522"/>
              <a:ext cx="0" cy="5399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2788FF5-2E21-4D4B-8771-DBB896624CCA}"/>
              </a:ext>
            </a:extLst>
          </p:cNvPr>
          <p:cNvSpPr/>
          <p:nvPr/>
        </p:nvSpPr>
        <p:spPr>
          <a:xfrm>
            <a:off x="768626" y="754176"/>
            <a:ext cx="2358887" cy="396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8E8F5BF-F438-4ECD-A434-25672EFC3B74}"/>
              </a:ext>
            </a:extLst>
          </p:cNvPr>
          <p:cNvSpPr/>
          <p:nvPr/>
        </p:nvSpPr>
        <p:spPr>
          <a:xfrm>
            <a:off x="9476270" y="2006997"/>
            <a:ext cx="2088000" cy="396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C525FD9-03B9-4BDD-AF21-CB9071370170}"/>
              </a:ext>
            </a:extLst>
          </p:cNvPr>
          <p:cNvSpPr/>
          <p:nvPr/>
        </p:nvSpPr>
        <p:spPr>
          <a:xfrm>
            <a:off x="756547" y="1149153"/>
            <a:ext cx="2358887" cy="396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20A3C41-FD83-4EB0-9B9D-76D384FC6B2D}"/>
              </a:ext>
            </a:extLst>
          </p:cNvPr>
          <p:cNvSpPr/>
          <p:nvPr/>
        </p:nvSpPr>
        <p:spPr>
          <a:xfrm>
            <a:off x="9482898" y="2530453"/>
            <a:ext cx="2088000" cy="396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E457D9A-6F84-41DA-904E-497885AEBBFF}"/>
              </a:ext>
            </a:extLst>
          </p:cNvPr>
          <p:cNvSpPr/>
          <p:nvPr/>
        </p:nvSpPr>
        <p:spPr>
          <a:xfrm>
            <a:off x="5559220" y="398212"/>
            <a:ext cx="410817" cy="41684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18B7FCA7-4907-4E95-B520-3C622F5A4064}"/>
              </a:ext>
            </a:extLst>
          </p:cNvPr>
          <p:cNvSpPr/>
          <p:nvPr/>
        </p:nvSpPr>
        <p:spPr>
          <a:xfrm>
            <a:off x="10784441" y="1481391"/>
            <a:ext cx="648000" cy="432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797F572-2F58-4950-801D-68EFC386BD7D}"/>
              </a:ext>
            </a:extLst>
          </p:cNvPr>
          <p:cNvCxnSpPr>
            <a:cxnSpLocks/>
          </p:cNvCxnSpPr>
          <p:nvPr/>
        </p:nvCxnSpPr>
        <p:spPr>
          <a:xfrm>
            <a:off x="6096000" y="687885"/>
            <a:ext cx="4676362" cy="8065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27C87C5-5660-4523-8912-C89ECFBBC5AF}"/>
              </a:ext>
            </a:extLst>
          </p:cNvPr>
          <p:cNvSpPr/>
          <p:nvPr/>
        </p:nvSpPr>
        <p:spPr>
          <a:xfrm>
            <a:off x="776426" y="1526841"/>
            <a:ext cx="2412000" cy="3960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5D6BC5D-D703-4CE6-9731-A4628F876521}"/>
              </a:ext>
            </a:extLst>
          </p:cNvPr>
          <p:cNvSpPr/>
          <p:nvPr/>
        </p:nvSpPr>
        <p:spPr>
          <a:xfrm>
            <a:off x="9472843" y="3120154"/>
            <a:ext cx="2088000" cy="3960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3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  <p:bldP spid="54" grpId="0" animBg="1"/>
      <p:bldP spid="55" grpId="0" animBg="1"/>
      <p:bldP spid="3" grpId="0" animBg="1"/>
      <p:bldP spid="56" grpId="0" animBg="1"/>
      <p:bldP spid="58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BA4AA5-DB37-414E-B603-48BB3781FF4F}"/>
              </a:ext>
            </a:extLst>
          </p:cNvPr>
          <p:cNvSpPr/>
          <p:nvPr/>
        </p:nvSpPr>
        <p:spPr>
          <a:xfrm>
            <a:off x="768626" y="0"/>
            <a:ext cx="69971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 1000H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TABLA    DB   2,4,6,8,10,12,14,16,18,20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           DB   ?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    DB   ?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       DB   13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ORG 2000H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AL,0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CL, OFFSET FIN -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BX,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SUMA:    ADD  AL,[BX]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INC  BX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DEC  CL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JNZ  SUMA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HLT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END</a:t>
            </a:r>
            <a:endParaRPr lang="es-AR" sz="2400" dirty="0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35BA63D1-2994-4CFF-9B94-279BFCBBA52D}"/>
              </a:ext>
            </a:extLst>
          </p:cNvPr>
          <p:cNvGrpSpPr/>
          <p:nvPr/>
        </p:nvGrpSpPr>
        <p:grpSpPr>
          <a:xfrm>
            <a:off x="8715257" y="2171598"/>
            <a:ext cx="2089150" cy="463524"/>
            <a:chOff x="7386795" y="2385218"/>
            <a:chExt cx="2089150" cy="463524"/>
          </a:xfrm>
        </p:grpSpPr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A08B162B-6B01-4971-B8E6-013B6D44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2385218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04" name="Text Box 140">
              <a:extLst>
                <a:ext uri="{FF2B5EF4-FFF2-40B4-BE49-F238E27FC236}">
                  <a16:creationId xmlns:a16="http://schemas.microsoft.com/office/drawing/2014/main" id="{24AB0E87-BBE7-40BD-B928-240C761D2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2385218"/>
              <a:ext cx="576262" cy="3667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AX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 Box 149">
              <a:extLst>
                <a:ext uri="{FF2B5EF4-FFF2-40B4-BE49-F238E27FC236}">
                  <a16:creationId xmlns:a16="http://schemas.microsoft.com/office/drawing/2014/main" id="{7F3ED1C6-1369-4D2E-9373-8DE47D34D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2385218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897E6A18-AB25-4ED2-ACB3-5F536D4044BB}"/>
              </a:ext>
            </a:extLst>
          </p:cNvPr>
          <p:cNvGrpSpPr/>
          <p:nvPr/>
        </p:nvGrpSpPr>
        <p:grpSpPr>
          <a:xfrm>
            <a:off x="8738518" y="3247257"/>
            <a:ext cx="2089150" cy="463524"/>
            <a:chOff x="7386795" y="4027062"/>
            <a:chExt cx="2089150" cy="463524"/>
          </a:xfrm>
        </p:grpSpPr>
        <p:sp>
          <p:nvSpPr>
            <p:cNvPr id="107" name="Rectangle 42">
              <a:extLst>
                <a:ext uri="{FF2B5EF4-FFF2-40B4-BE49-F238E27FC236}">
                  <a16:creationId xmlns:a16="http://schemas.microsoft.com/office/drawing/2014/main" id="{E45431FC-CBA3-44AF-823A-96E389F8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4027062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08" name="Text Box 141">
              <a:extLst>
                <a:ext uri="{FF2B5EF4-FFF2-40B4-BE49-F238E27FC236}">
                  <a16:creationId xmlns:a16="http://schemas.microsoft.com/office/drawing/2014/main" id="{C0E9E44A-7050-48D8-BC8B-BB10E329F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4061411"/>
              <a:ext cx="576262" cy="3667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CX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 Box 150">
              <a:extLst>
                <a:ext uri="{FF2B5EF4-FFF2-40B4-BE49-F238E27FC236}">
                  <a16:creationId xmlns:a16="http://schemas.microsoft.com/office/drawing/2014/main" id="{7F47BCBD-08F2-4110-8D77-C07E7BE03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4061411"/>
              <a:ext cx="1368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D78FBFD-B24F-487A-B5EA-98B3622BF6EF}"/>
              </a:ext>
            </a:extLst>
          </p:cNvPr>
          <p:cNvGrpSpPr/>
          <p:nvPr/>
        </p:nvGrpSpPr>
        <p:grpSpPr>
          <a:xfrm>
            <a:off x="8725266" y="3808146"/>
            <a:ext cx="1750132" cy="462346"/>
            <a:chOff x="8722575" y="4749669"/>
            <a:chExt cx="1750132" cy="462346"/>
          </a:xfrm>
        </p:grpSpPr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27243C7-BE1E-4208-AC94-08773B697E35}"/>
                </a:ext>
              </a:extLst>
            </p:cNvPr>
            <p:cNvGrpSpPr/>
            <p:nvPr/>
          </p:nvGrpSpPr>
          <p:grpSpPr>
            <a:xfrm>
              <a:off x="8722575" y="4755255"/>
              <a:ext cx="1750132" cy="456760"/>
              <a:chOff x="6151653" y="3893864"/>
              <a:chExt cx="1750132" cy="45676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02D0C727-BBA0-4BA0-8B06-0DE76B15D92A}"/>
                  </a:ext>
                </a:extLst>
              </p:cNvPr>
              <p:cNvGrpSpPr/>
              <p:nvPr/>
            </p:nvGrpSpPr>
            <p:grpSpPr>
              <a:xfrm>
                <a:off x="6151653" y="3893864"/>
                <a:ext cx="1731479" cy="456760"/>
                <a:chOff x="1184759" y="2928938"/>
                <a:chExt cx="1731479" cy="456760"/>
              </a:xfrm>
            </p:grpSpPr>
            <p:sp>
              <p:nvSpPr>
                <p:cNvPr id="117" name="Rectangle 48">
                  <a:extLst>
                    <a:ext uri="{FF2B5EF4-FFF2-40B4-BE49-F238E27FC236}">
                      <a16:creationId xmlns:a16="http://schemas.microsoft.com/office/drawing/2014/main" id="{7FAF9556-478D-499C-95CA-71248D9B0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450" y="2952310"/>
                  <a:ext cx="1728788" cy="4333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AR" altLang="es-AR" sz="1800"/>
                </a:p>
              </p:txBody>
            </p:sp>
            <p:sp>
              <p:nvSpPr>
                <p:cNvPr id="118" name="Text Box 87">
                  <a:extLst>
                    <a:ext uri="{FF2B5EF4-FFF2-40B4-BE49-F238E27FC236}">
                      <a16:creationId xmlns:a16="http://schemas.microsoft.com/office/drawing/2014/main" id="{4867FAD6-5B28-4155-A9F1-68FFD1616E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4759" y="2928938"/>
                  <a:ext cx="1003300" cy="3698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_tradnl" altLang="es-AR" sz="1800">
                      <a:solidFill>
                        <a:schemeClr val="bg1"/>
                      </a:solidFill>
                    </a:rPr>
                    <a:t>FLAGS</a:t>
                  </a:r>
                  <a:endParaRPr lang="es-ES" altLang="es-AR" sz="18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6" name="Text Box 152">
                <a:extLst>
                  <a:ext uri="{FF2B5EF4-FFF2-40B4-BE49-F238E27FC236}">
                    <a16:creationId xmlns:a16="http://schemas.microsoft.com/office/drawing/2014/main" id="{D67F5A01-BF02-4D6F-BBE4-0EAF4D0FB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4408" y="3899458"/>
                <a:ext cx="71737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/>
                  <a:t>Z=0</a:t>
                </a:r>
                <a:endParaRPr lang="es-ES" altLang="es-AR" sz="1800" dirty="0"/>
              </a:p>
            </p:txBody>
          </p:sp>
        </p:grpSp>
        <p:sp>
          <p:nvSpPr>
            <p:cNvPr id="121" name="Text Box 152">
              <a:extLst>
                <a:ext uri="{FF2B5EF4-FFF2-40B4-BE49-F238E27FC236}">
                  <a16:creationId xmlns:a16="http://schemas.microsoft.com/office/drawing/2014/main" id="{99C88EF8-736D-499C-958B-84FBDD6B7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5329" y="4749669"/>
              <a:ext cx="717377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Z=0</a:t>
              </a:r>
              <a:endParaRPr lang="es-ES" altLang="es-AR" sz="1800" dirty="0"/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F277676-22A2-4DE9-AA53-352A9944CB27}"/>
              </a:ext>
            </a:extLst>
          </p:cNvPr>
          <p:cNvGrpSpPr/>
          <p:nvPr/>
        </p:nvGrpSpPr>
        <p:grpSpPr>
          <a:xfrm>
            <a:off x="8725266" y="2711502"/>
            <a:ext cx="2089150" cy="471190"/>
            <a:chOff x="8738518" y="3552441"/>
            <a:chExt cx="2089150" cy="471190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F9D15E97-5FC3-4B28-A8F2-B250972DDD3F}"/>
                </a:ext>
              </a:extLst>
            </p:cNvPr>
            <p:cNvGrpSpPr/>
            <p:nvPr/>
          </p:nvGrpSpPr>
          <p:grpSpPr>
            <a:xfrm>
              <a:off x="8738518" y="3559071"/>
              <a:ext cx="2089150" cy="464560"/>
              <a:chOff x="7386795" y="4566236"/>
              <a:chExt cx="2089150" cy="464560"/>
            </a:xfrm>
          </p:grpSpPr>
          <p:sp>
            <p:nvSpPr>
              <p:cNvPr id="129" name="Rectangle 43">
                <a:extLst>
                  <a:ext uri="{FF2B5EF4-FFF2-40B4-BE49-F238E27FC236}">
                    <a16:creationId xmlns:a16="http://schemas.microsoft.com/office/drawing/2014/main" id="{ABC8390A-F234-4EAF-BFFB-FCA69B5FE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6795" y="4567272"/>
                <a:ext cx="2016125" cy="4635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AR" altLang="es-AR" sz="1800"/>
              </a:p>
            </p:txBody>
          </p:sp>
          <p:sp>
            <p:nvSpPr>
              <p:cNvPr id="130" name="Text Box 142">
                <a:extLst>
                  <a:ext uri="{FF2B5EF4-FFF2-40B4-BE49-F238E27FC236}">
                    <a16:creationId xmlns:a16="http://schemas.microsoft.com/office/drawing/2014/main" id="{44738105-B88F-4908-9827-A9FB3FB94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6795" y="4566236"/>
                <a:ext cx="576262" cy="36671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>
                    <a:solidFill>
                      <a:schemeClr val="bg1"/>
                    </a:solidFill>
                  </a:rPr>
                  <a:t>BX</a:t>
                </a:r>
                <a:endParaRPr lang="es-ES" altLang="es-AR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 Box 151">
                <a:extLst>
                  <a:ext uri="{FF2B5EF4-FFF2-40B4-BE49-F238E27FC236}">
                    <a16:creationId xmlns:a16="http://schemas.microsoft.com/office/drawing/2014/main" id="{0196A0D8-6BDC-4AA6-A82F-6FACF47D2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7520" y="4566236"/>
                <a:ext cx="13684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/>
                  <a:t>0F   01</a:t>
                </a:r>
                <a:endParaRPr lang="es-ES" altLang="es-AR" sz="1800" dirty="0"/>
              </a:p>
            </p:txBody>
          </p:sp>
        </p:grpSp>
        <p:sp>
          <p:nvSpPr>
            <p:cNvPr id="126" name="Text Box 151">
              <a:extLst>
                <a:ext uri="{FF2B5EF4-FFF2-40B4-BE49-F238E27FC236}">
                  <a16:creationId xmlns:a16="http://schemas.microsoft.com/office/drawing/2014/main" id="{738FEE23-3E03-4F9B-96E8-CA5C64F91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5750" y="3562561"/>
              <a:ext cx="119937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02</a:t>
              </a:r>
              <a:endParaRPr lang="es-ES" altLang="es-AR" sz="1800" dirty="0"/>
            </a:p>
          </p:txBody>
        </p:sp>
        <p:sp>
          <p:nvSpPr>
            <p:cNvPr id="127" name="Text Box 151">
              <a:extLst>
                <a:ext uri="{FF2B5EF4-FFF2-40B4-BE49-F238E27FC236}">
                  <a16:creationId xmlns:a16="http://schemas.microsoft.com/office/drawing/2014/main" id="{793E3A96-B7B7-47F6-806E-045E3B4F5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2257" y="3552441"/>
              <a:ext cx="119937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03</a:t>
              </a:r>
              <a:endParaRPr lang="es-ES" altLang="es-AR" sz="1800" dirty="0"/>
            </a:p>
          </p:txBody>
        </p:sp>
        <p:sp>
          <p:nvSpPr>
            <p:cNvPr id="128" name="Text Box 151">
              <a:extLst>
                <a:ext uri="{FF2B5EF4-FFF2-40B4-BE49-F238E27FC236}">
                  <a16:creationId xmlns:a16="http://schemas.microsoft.com/office/drawing/2014/main" id="{3540A77A-4FAD-4E32-BC5C-524DC9624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6610" y="3552441"/>
              <a:ext cx="117359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55F15A5E-9A44-4B9D-A945-0BC1A8279707}"/>
              </a:ext>
            </a:extLst>
          </p:cNvPr>
          <p:cNvSpPr/>
          <p:nvPr/>
        </p:nvSpPr>
        <p:spPr>
          <a:xfrm>
            <a:off x="4015200" y="2522628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1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4CEA7257-B642-49BD-B955-9415B3C4382C}"/>
              </a:ext>
            </a:extLst>
          </p:cNvPr>
          <p:cNvSpPr/>
          <p:nvPr/>
        </p:nvSpPr>
        <p:spPr>
          <a:xfrm>
            <a:off x="10903345" y="2118590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1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261B031F-143A-4A54-A0EE-8531E2330214}"/>
              </a:ext>
            </a:extLst>
          </p:cNvPr>
          <p:cNvSpPr/>
          <p:nvPr/>
        </p:nvSpPr>
        <p:spPr>
          <a:xfrm>
            <a:off x="7707251" y="2901488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2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3BAC972A-9060-4C2B-A448-711B362D44FC}"/>
              </a:ext>
            </a:extLst>
          </p:cNvPr>
          <p:cNvSpPr/>
          <p:nvPr/>
        </p:nvSpPr>
        <p:spPr>
          <a:xfrm>
            <a:off x="10899106" y="3248962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2</a:t>
            </a:r>
          </a:p>
        </p:txBody>
      </p:sp>
      <p:sp>
        <p:nvSpPr>
          <p:cNvPr id="136" name="Text Box 151">
            <a:extLst>
              <a:ext uri="{FF2B5EF4-FFF2-40B4-BE49-F238E27FC236}">
                <a16:creationId xmlns:a16="http://schemas.microsoft.com/office/drawing/2014/main" id="{5022D16C-C094-4369-BB6B-E628089C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1046" y="3275378"/>
            <a:ext cx="5613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0A</a:t>
            </a:r>
            <a:endParaRPr lang="es-ES" altLang="es-AR" sz="1800" dirty="0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878BDE15-063D-4B67-888C-EC898525847C}"/>
              </a:ext>
            </a:extLst>
          </p:cNvPr>
          <p:cNvSpPr/>
          <p:nvPr/>
        </p:nvSpPr>
        <p:spPr>
          <a:xfrm>
            <a:off x="5880000" y="3333488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3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34FFFA2D-999B-492C-BBCD-41FDC0735EE2}"/>
              </a:ext>
            </a:extLst>
          </p:cNvPr>
          <p:cNvSpPr/>
          <p:nvPr/>
        </p:nvSpPr>
        <p:spPr>
          <a:xfrm>
            <a:off x="10903345" y="2683776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3</a:t>
            </a:r>
          </a:p>
        </p:txBody>
      </p:sp>
      <p:sp>
        <p:nvSpPr>
          <p:cNvPr id="139" name="Text Box 151">
            <a:extLst>
              <a:ext uri="{FF2B5EF4-FFF2-40B4-BE49-F238E27FC236}">
                <a16:creationId xmlns:a16="http://schemas.microsoft.com/office/drawing/2014/main" id="{BF85CF10-741E-4E62-9977-7A41A09D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70" y="2753402"/>
            <a:ext cx="117359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10   00</a:t>
            </a:r>
            <a:endParaRPr lang="es-ES" altLang="es-AR" sz="1800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FDCE580A-698B-4CCB-B3C6-DAFF34B78275}"/>
              </a:ext>
            </a:extLst>
          </p:cNvPr>
          <p:cNvSpPr/>
          <p:nvPr/>
        </p:nvSpPr>
        <p:spPr>
          <a:xfrm>
            <a:off x="3577864" y="4365283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6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8CFBDFC2-0C72-4CF8-A393-267246BCC9A3}"/>
              </a:ext>
            </a:extLst>
          </p:cNvPr>
          <p:cNvSpPr/>
          <p:nvPr/>
        </p:nvSpPr>
        <p:spPr>
          <a:xfrm>
            <a:off x="10917329" y="2678858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5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DAC52360-603F-4B7E-9815-F57D357F12B0}"/>
              </a:ext>
            </a:extLst>
          </p:cNvPr>
          <p:cNvSpPr/>
          <p:nvPr/>
        </p:nvSpPr>
        <p:spPr>
          <a:xfrm>
            <a:off x="3848236" y="4751463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7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B26735C3-C3C7-4656-A000-9184CDF203D7}"/>
              </a:ext>
            </a:extLst>
          </p:cNvPr>
          <p:cNvSpPr/>
          <p:nvPr/>
        </p:nvSpPr>
        <p:spPr>
          <a:xfrm>
            <a:off x="10920145" y="2118590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8</a:t>
            </a:r>
          </a:p>
        </p:txBody>
      </p:sp>
      <p:sp>
        <p:nvSpPr>
          <p:cNvPr id="144" name="Text Box 151">
            <a:extLst>
              <a:ext uri="{FF2B5EF4-FFF2-40B4-BE49-F238E27FC236}">
                <a16:creationId xmlns:a16="http://schemas.microsoft.com/office/drawing/2014/main" id="{732B9F6D-D717-4364-AC24-859EF436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3449" y="2170288"/>
            <a:ext cx="545562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02  </a:t>
            </a:r>
            <a:endParaRPr lang="es-ES" altLang="es-AR" sz="1800" dirty="0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9AE9233C-E519-4E13-B2DB-9086CD7CF4B8}"/>
              </a:ext>
            </a:extLst>
          </p:cNvPr>
          <p:cNvSpPr/>
          <p:nvPr/>
        </p:nvSpPr>
        <p:spPr>
          <a:xfrm>
            <a:off x="10899106" y="3248962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6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93B0A4E3-1B29-4834-B523-7D45267225E0}"/>
              </a:ext>
            </a:extLst>
          </p:cNvPr>
          <p:cNvSpPr/>
          <p:nvPr/>
        </p:nvSpPr>
        <p:spPr>
          <a:xfrm>
            <a:off x="4451877" y="3710781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D64FA4FE-027C-4B25-9EA8-36388C91C67B}"/>
              </a:ext>
            </a:extLst>
          </p:cNvPr>
          <p:cNvSpPr/>
          <p:nvPr/>
        </p:nvSpPr>
        <p:spPr>
          <a:xfrm>
            <a:off x="10899106" y="3808146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7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E867D2C0-3C34-4998-B919-7E60476171CD}"/>
              </a:ext>
            </a:extLst>
          </p:cNvPr>
          <p:cNvSpPr/>
          <p:nvPr/>
        </p:nvSpPr>
        <p:spPr>
          <a:xfrm>
            <a:off x="3990422" y="4052551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9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6E2C4945-43D4-48EF-8892-45775D01D4DD}"/>
              </a:ext>
            </a:extLst>
          </p:cNvPr>
          <p:cNvSpPr/>
          <p:nvPr/>
        </p:nvSpPr>
        <p:spPr>
          <a:xfrm>
            <a:off x="4459781" y="3718030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8</a:t>
            </a: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745797C5-3569-4BAC-AA25-201BF49BB427}"/>
              </a:ext>
            </a:extLst>
          </p:cNvPr>
          <p:cNvSpPr/>
          <p:nvPr/>
        </p:nvSpPr>
        <p:spPr>
          <a:xfrm>
            <a:off x="3569474" y="4052551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5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2BA59A72-8D31-4D30-9DC0-BD23ADB77B7E}"/>
              </a:ext>
            </a:extLst>
          </p:cNvPr>
          <p:cNvSpPr/>
          <p:nvPr/>
        </p:nvSpPr>
        <p:spPr>
          <a:xfrm>
            <a:off x="10935618" y="2119283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4</a:t>
            </a:r>
          </a:p>
        </p:txBody>
      </p:sp>
      <p:sp>
        <p:nvSpPr>
          <p:cNvPr id="153" name="Text Box 151">
            <a:extLst>
              <a:ext uri="{FF2B5EF4-FFF2-40B4-BE49-F238E27FC236}">
                <a16:creationId xmlns:a16="http://schemas.microsoft.com/office/drawing/2014/main" id="{440A3144-1553-41C4-9D97-7B491867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928" y="2752652"/>
            <a:ext cx="554515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01</a:t>
            </a:r>
            <a:endParaRPr lang="es-ES" altLang="es-AR" sz="1800" dirty="0"/>
          </a:p>
        </p:txBody>
      </p:sp>
      <p:sp>
        <p:nvSpPr>
          <p:cNvPr id="154" name="Text Box 151">
            <a:extLst>
              <a:ext uri="{FF2B5EF4-FFF2-40B4-BE49-F238E27FC236}">
                <a16:creationId xmlns:a16="http://schemas.microsoft.com/office/drawing/2014/main" id="{B65D7974-B182-48C8-9396-383E0445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928" y="3281369"/>
            <a:ext cx="57626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09  </a:t>
            </a:r>
            <a:endParaRPr lang="es-ES" altLang="es-AR" sz="1800" dirty="0"/>
          </a:p>
        </p:txBody>
      </p:sp>
      <p:sp>
        <p:nvSpPr>
          <p:cNvPr id="155" name="Text Box 151">
            <a:extLst>
              <a:ext uri="{FF2B5EF4-FFF2-40B4-BE49-F238E27FC236}">
                <a16:creationId xmlns:a16="http://schemas.microsoft.com/office/drawing/2014/main" id="{8729A764-E3D4-4E67-A55C-201ECFB2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645" y="2166192"/>
            <a:ext cx="495611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06</a:t>
            </a:r>
            <a:endParaRPr lang="es-ES" altLang="es-AR" sz="1800" dirty="0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31855953-DC03-4674-9514-736601DAE02B}"/>
              </a:ext>
            </a:extLst>
          </p:cNvPr>
          <p:cNvSpPr/>
          <p:nvPr/>
        </p:nvSpPr>
        <p:spPr>
          <a:xfrm>
            <a:off x="4123200" y="4260576"/>
            <a:ext cx="648000" cy="64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10</a:t>
            </a: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10D3B591-858C-4F70-A968-6835D801C4EC}"/>
              </a:ext>
            </a:extLst>
          </p:cNvPr>
          <p:cNvSpPr/>
          <p:nvPr/>
        </p:nvSpPr>
        <p:spPr>
          <a:xfrm>
            <a:off x="10929764" y="2685488"/>
            <a:ext cx="432000" cy="43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9</a:t>
            </a:r>
          </a:p>
        </p:txBody>
      </p:sp>
      <p:sp>
        <p:nvSpPr>
          <p:cNvPr id="162" name="Text Box 151">
            <a:extLst>
              <a:ext uri="{FF2B5EF4-FFF2-40B4-BE49-F238E27FC236}">
                <a16:creationId xmlns:a16="http://schemas.microsoft.com/office/drawing/2014/main" id="{6C344FF0-94CC-4189-84E8-E1A185EC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032" y="2754107"/>
            <a:ext cx="519899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02</a:t>
            </a:r>
            <a:endParaRPr lang="es-ES" altLang="es-AR" sz="1800" dirty="0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1CE51484-315F-48DC-BA3B-9A13E0237697}"/>
              </a:ext>
            </a:extLst>
          </p:cNvPr>
          <p:cNvSpPr/>
          <p:nvPr/>
        </p:nvSpPr>
        <p:spPr>
          <a:xfrm>
            <a:off x="11365692" y="3134734"/>
            <a:ext cx="648000" cy="64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10</a:t>
            </a:r>
          </a:p>
        </p:txBody>
      </p:sp>
      <p:sp>
        <p:nvSpPr>
          <p:cNvPr id="152" name="Text Box 151">
            <a:extLst>
              <a:ext uri="{FF2B5EF4-FFF2-40B4-BE49-F238E27FC236}">
                <a16:creationId xmlns:a16="http://schemas.microsoft.com/office/drawing/2014/main" id="{2974D64F-3BCB-4452-BA7B-673FE10E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708" y="3279224"/>
            <a:ext cx="534819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08</a:t>
            </a:r>
            <a:endParaRPr lang="es-ES" altLang="es-AR" sz="1800" dirty="0"/>
          </a:p>
        </p:txBody>
      </p:sp>
    </p:spTree>
    <p:extLst>
      <p:ext uri="{BB962C8B-B14F-4D97-AF65-F5344CB8AC3E}">
        <p14:creationId xmlns:p14="http://schemas.microsoft.com/office/powerpoint/2010/main" val="22218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57" grpId="0" animBg="1"/>
      <p:bldP spid="158" grpId="0" animBg="1"/>
      <p:bldP spid="162" grpId="0" animBg="1"/>
      <p:bldP spid="163" grpId="0" animBg="1"/>
      <p:bldP spid="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BA4AA5-DB37-414E-B603-48BB3781FF4F}"/>
              </a:ext>
            </a:extLst>
          </p:cNvPr>
          <p:cNvSpPr/>
          <p:nvPr/>
        </p:nvSpPr>
        <p:spPr>
          <a:xfrm>
            <a:off x="768626" y="0"/>
            <a:ext cx="69971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ORG 1000H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TABLA    DB   2,4,6,8,10,12,14,16,18,20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           DB   ?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    DB   ?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MAX        DB   13  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ORG 2000H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AL,0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CL, OFFSET FIN -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MOV  BX, OFFSET TABLA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SUMA:    ADD  AL,[BX]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INC  BX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DEC  CL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JNZ  SUMA 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HLT</a:t>
            </a:r>
          </a:p>
          <a:p>
            <a:pPr>
              <a:spcAft>
                <a:spcPts val="0"/>
              </a:spcAft>
            </a:pPr>
            <a:r>
              <a:rPr lang="es-A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END</a:t>
            </a:r>
            <a:endParaRPr lang="es-AR" sz="2400" dirty="0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35BA63D1-2994-4CFF-9B94-279BFCBBA52D}"/>
              </a:ext>
            </a:extLst>
          </p:cNvPr>
          <p:cNvGrpSpPr/>
          <p:nvPr/>
        </p:nvGrpSpPr>
        <p:grpSpPr>
          <a:xfrm>
            <a:off x="8715257" y="2171598"/>
            <a:ext cx="2089150" cy="463524"/>
            <a:chOff x="7386795" y="2385218"/>
            <a:chExt cx="2089150" cy="463524"/>
          </a:xfrm>
        </p:grpSpPr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A08B162B-6B01-4971-B8E6-013B6D44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2385218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04" name="Text Box 140">
              <a:extLst>
                <a:ext uri="{FF2B5EF4-FFF2-40B4-BE49-F238E27FC236}">
                  <a16:creationId xmlns:a16="http://schemas.microsoft.com/office/drawing/2014/main" id="{24AB0E87-BBE7-40BD-B928-240C761D2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2385218"/>
              <a:ext cx="576262" cy="3667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AX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 Box 149">
              <a:extLst>
                <a:ext uri="{FF2B5EF4-FFF2-40B4-BE49-F238E27FC236}">
                  <a16:creationId xmlns:a16="http://schemas.microsoft.com/office/drawing/2014/main" id="{7F3ED1C6-1369-4D2E-9373-8DE47D34D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2385218"/>
              <a:ext cx="1368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5A</a:t>
              </a:r>
              <a:endParaRPr lang="es-ES" altLang="es-AR" sz="1800" dirty="0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897E6A18-AB25-4ED2-ACB3-5F536D4044BB}"/>
              </a:ext>
            </a:extLst>
          </p:cNvPr>
          <p:cNvGrpSpPr/>
          <p:nvPr/>
        </p:nvGrpSpPr>
        <p:grpSpPr>
          <a:xfrm>
            <a:off x="8738518" y="3247257"/>
            <a:ext cx="2089150" cy="463524"/>
            <a:chOff x="7386795" y="4027062"/>
            <a:chExt cx="2089150" cy="463524"/>
          </a:xfrm>
        </p:grpSpPr>
        <p:sp>
          <p:nvSpPr>
            <p:cNvPr id="107" name="Rectangle 42">
              <a:extLst>
                <a:ext uri="{FF2B5EF4-FFF2-40B4-BE49-F238E27FC236}">
                  <a16:creationId xmlns:a16="http://schemas.microsoft.com/office/drawing/2014/main" id="{E45431FC-CBA3-44AF-823A-96E389F8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795" y="4027062"/>
              <a:ext cx="2016125" cy="4635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AR" sz="1800"/>
            </a:p>
          </p:txBody>
        </p:sp>
        <p:sp>
          <p:nvSpPr>
            <p:cNvPr id="108" name="Text Box 141">
              <a:extLst>
                <a:ext uri="{FF2B5EF4-FFF2-40B4-BE49-F238E27FC236}">
                  <a16:creationId xmlns:a16="http://schemas.microsoft.com/office/drawing/2014/main" id="{C0E9E44A-7050-48D8-BC8B-BB10E329F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795" y="4061411"/>
              <a:ext cx="576262" cy="3667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>
                  <a:solidFill>
                    <a:schemeClr val="bg1"/>
                  </a:solidFill>
                </a:rPr>
                <a:t>CX</a:t>
              </a:r>
              <a:endParaRPr lang="es-ES" altLang="es-AR" sz="18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 Box 150">
              <a:extLst>
                <a:ext uri="{FF2B5EF4-FFF2-40B4-BE49-F238E27FC236}">
                  <a16:creationId xmlns:a16="http://schemas.microsoft.com/office/drawing/2014/main" id="{7F47BCBD-08F2-4110-8D77-C07E7BE03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520" y="4061411"/>
              <a:ext cx="1368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D78FBFD-B24F-487A-B5EA-98B3622BF6EF}"/>
              </a:ext>
            </a:extLst>
          </p:cNvPr>
          <p:cNvGrpSpPr/>
          <p:nvPr/>
        </p:nvGrpSpPr>
        <p:grpSpPr>
          <a:xfrm>
            <a:off x="8725266" y="3808146"/>
            <a:ext cx="1750132" cy="462346"/>
            <a:chOff x="8722575" y="4749669"/>
            <a:chExt cx="1750132" cy="462346"/>
          </a:xfrm>
        </p:grpSpPr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27243C7-BE1E-4208-AC94-08773B697E35}"/>
                </a:ext>
              </a:extLst>
            </p:cNvPr>
            <p:cNvGrpSpPr/>
            <p:nvPr/>
          </p:nvGrpSpPr>
          <p:grpSpPr>
            <a:xfrm>
              <a:off x="8722575" y="4755255"/>
              <a:ext cx="1750132" cy="456760"/>
              <a:chOff x="6151653" y="3893864"/>
              <a:chExt cx="1750132" cy="45676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02D0C727-BBA0-4BA0-8B06-0DE76B15D92A}"/>
                  </a:ext>
                </a:extLst>
              </p:cNvPr>
              <p:cNvGrpSpPr/>
              <p:nvPr/>
            </p:nvGrpSpPr>
            <p:grpSpPr>
              <a:xfrm>
                <a:off x="6151653" y="3893864"/>
                <a:ext cx="1731479" cy="456760"/>
                <a:chOff x="1184759" y="2928938"/>
                <a:chExt cx="1731479" cy="456760"/>
              </a:xfrm>
            </p:grpSpPr>
            <p:sp>
              <p:nvSpPr>
                <p:cNvPr id="117" name="Rectangle 48">
                  <a:extLst>
                    <a:ext uri="{FF2B5EF4-FFF2-40B4-BE49-F238E27FC236}">
                      <a16:creationId xmlns:a16="http://schemas.microsoft.com/office/drawing/2014/main" id="{7FAF9556-478D-499C-95CA-71248D9B0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450" y="2952310"/>
                  <a:ext cx="1728788" cy="4333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s-AR" altLang="es-AR" sz="1800"/>
                </a:p>
              </p:txBody>
            </p:sp>
            <p:sp>
              <p:nvSpPr>
                <p:cNvPr id="118" name="Text Box 87">
                  <a:extLst>
                    <a:ext uri="{FF2B5EF4-FFF2-40B4-BE49-F238E27FC236}">
                      <a16:creationId xmlns:a16="http://schemas.microsoft.com/office/drawing/2014/main" id="{4867FAD6-5B28-4155-A9F1-68FFD1616E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4759" y="2928938"/>
                  <a:ext cx="1003300" cy="3698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s-ES_tradnl" altLang="es-AR" sz="1800">
                      <a:solidFill>
                        <a:schemeClr val="bg1"/>
                      </a:solidFill>
                    </a:rPr>
                    <a:t>FLAGS</a:t>
                  </a:r>
                  <a:endParaRPr lang="es-ES" altLang="es-AR" sz="18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6" name="Text Box 152">
                <a:extLst>
                  <a:ext uri="{FF2B5EF4-FFF2-40B4-BE49-F238E27FC236}">
                    <a16:creationId xmlns:a16="http://schemas.microsoft.com/office/drawing/2014/main" id="{D67F5A01-BF02-4D6F-BBE4-0EAF4D0FB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4408" y="3899458"/>
                <a:ext cx="71737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/>
                  <a:t>Z=0</a:t>
                </a:r>
                <a:endParaRPr lang="es-ES" altLang="es-AR" sz="1800" dirty="0"/>
              </a:p>
            </p:txBody>
          </p:sp>
        </p:grpSp>
        <p:sp>
          <p:nvSpPr>
            <p:cNvPr id="121" name="Text Box 152">
              <a:extLst>
                <a:ext uri="{FF2B5EF4-FFF2-40B4-BE49-F238E27FC236}">
                  <a16:creationId xmlns:a16="http://schemas.microsoft.com/office/drawing/2014/main" id="{99C88EF8-736D-499C-958B-84FBDD6B7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5329" y="4749669"/>
              <a:ext cx="717377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Z=0</a:t>
              </a:r>
              <a:endParaRPr lang="es-ES" altLang="es-AR" sz="1800" dirty="0"/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F277676-22A2-4DE9-AA53-352A9944CB27}"/>
              </a:ext>
            </a:extLst>
          </p:cNvPr>
          <p:cNvGrpSpPr/>
          <p:nvPr/>
        </p:nvGrpSpPr>
        <p:grpSpPr>
          <a:xfrm>
            <a:off x="8725266" y="2711502"/>
            <a:ext cx="2089150" cy="471190"/>
            <a:chOff x="8738518" y="3552441"/>
            <a:chExt cx="2089150" cy="471190"/>
          </a:xfrm>
        </p:grpSpPr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F9D15E97-5FC3-4B28-A8F2-B250972DDD3F}"/>
                </a:ext>
              </a:extLst>
            </p:cNvPr>
            <p:cNvGrpSpPr/>
            <p:nvPr/>
          </p:nvGrpSpPr>
          <p:grpSpPr>
            <a:xfrm>
              <a:off x="8738518" y="3559071"/>
              <a:ext cx="2089150" cy="464560"/>
              <a:chOff x="7386795" y="4566236"/>
              <a:chExt cx="2089150" cy="464560"/>
            </a:xfrm>
          </p:grpSpPr>
          <p:sp>
            <p:nvSpPr>
              <p:cNvPr id="129" name="Rectangle 43">
                <a:extLst>
                  <a:ext uri="{FF2B5EF4-FFF2-40B4-BE49-F238E27FC236}">
                    <a16:creationId xmlns:a16="http://schemas.microsoft.com/office/drawing/2014/main" id="{ABC8390A-F234-4EAF-BFFB-FCA69B5FE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6795" y="4567272"/>
                <a:ext cx="2016125" cy="4635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AR" altLang="es-AR" sz="1800"/>
              </a:p>
            </p:txBody>
          </p:sp>
          <p:sp>
            <p:nvSpPr>
              <p:cNvPr id="130" name="Text Box 142">
                <a:extLst>
                  <a:ext uri="{FF2B5EF4-FFF2-40B4-BE49-F238E27FC236}">
                    <a16:creationId xmlns:a16="http://schemas.microsoft.com/office/drawing/2014/main" id="{44738105-B88F-4908-9827-A9FB3FB94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6795" y="4566236"/>
                <a:ext cx="576262" cy="36671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>
                    <a:solidFill>
                      <a:schemeClr val="bg1"/>
                    </a:solidFill>
                  </a:rPr>
                  <a:t>BX</a:t>
                </a:r>
                <a:endParaRPr lang="es-ES" altLang="es-AR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 Box 151">
                <a:extLst>
                  <a:ext uri="{FF2B5EF4-FFF2-40B4-BE49-F238E27FC236}">
                    <a16:creationId xmlns:a16="http://schemas.microsoft.com/office/drawing/2014/main" id="{0196A0D8-6BDC-4AA6-A82F-6FACF47D2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7520" y="4566236"/>
                <a:ext cx="13684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AR" sz="1800" dirty="0"/>
                  <a:t>0F   01</a:t>
                </a:r>
                <a:endParaRPr lang="es-ES" altLang="es-AR" sz="1800" dirty="0"/>
              </a:p>
            </p:txBody>
          </p:sp>
        </p:grpSp>
        <p:sp>
          <p:nvSpPr>
            <p:cNvPr id="126" name="Text Box 151">
              <a:extLst>
                <a:ext uri="{FF2B5EF4-FFF2-40B4-BE49-F238E27FC236}">
                  <a16:creationId xmlns:a16="http://schemas.microsoft.com/office/drawing/2014/main" id="{738FEE23-3E03-4F9B-96E8-CA5C64F91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5750" y="3562561"/>
              <a:ext cx="119937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02</a:t>
              </a:r>
              <a:endParaRPr lang="es-ES" altLang="es-AR" sz="1800" dirty="0"/>
            </a:p>
          </p:txBody>
        </p:sp>
        <p:sp>
          <p:nvSpPr>
            <p:cNvPr id="127" name="Text Box 151">
              <a:extLst>
                <a:ext uri="{FF2B5EF4-FFF2-40B4-BE49-F238E27FC236}">
                  <a16:creationId xmlns:a16="http://schemas.microsoft.com/office/drawing/2014/main" id="{793E3A96-B7B7-47F6-806E-045E3B4F5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2257" y="3552441"/>
              <a:ext cx="119937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0F   03</a:t>
              </a:r>
              <a:endParaRPr lang="es-ES" altLang="es-AR" sz="1800" dirty="0"/>
            </a:p>
          </p:txBody>
        </p:sp>
        <p:sp>
          <p:nvSpPr>
            <p:cNvPr id="128" name="Text Box 151">
              <a:extLst>
                <a:ext uri="{FF2B5EF4-FFF2-40B4-BE49-F238E27FC236}">
                  <a16:creationId xmlns:a16="http://schemas.microsoft.com/office/drawing/2014/main" id="{3540A77A-4FAD-4E32-BC5C-524DC9624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6610" y="3552441"/>
              <a:ext cx="1173593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1800" dirty="0"/>
                <a:t>00   00</a:t>
              </a:r>
              <a:endParaRPr lang="es-ES" altLang="es-AR" sz="1800" dirty="0"/>
            </a:p>
          </p:txBody>
        </p:sp>
      </p:grpSp>
      <p:sp>
        <p:nvSpPr>
          <p:cNvPr id="136" name="Text Box 151">
            <a:extLst>
              <a:ext uri="{FF2B5EF4-FFF2-40B4-BE49-F238E27FC236}">
                <a16:creationId xmlns:a16="http://schemas.microsoft.com/office/drawing/2014/main" id="{5022D16C-C094-4369-BB6B-E628089C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1046" y="3275378"/>
            <a:ext cx="5613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0A</a:t>
            </a:r>
            <a:endParaRPr lang="es-ES" altLang="es-AR" sz="1800" dirty="0"/>
          </a:p>
        </p:txBody>
      </p:sp>
      <p:sp>
        <p:nvSpPr>
          <p:cNvPr id="139" name="Text Box 151">
            <a:extLst>
              <a:ext uri="{FF2B5EF4-FFF2-40B4-BE49-F238E27FC236}">
                <a16:creationId xmlns:a16="http://schemas.microsoft.com/office/drawing/2014/main" id="{BF85CF10-741E-4E62-9977-7A41A09D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470" y="2753402"/>
            <a:ext cx="117359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10   00</a:t>
            </a:r>
            <a:endParaRPr lang="es-ES" altLang="es-AR" sz="1800" dirty="0"/>
          </a:p>
        </p:txBody>
      </p:sp>
      <p:sp>
        <p:nvSpPr>
          <p:cNvPr id="144" name="Text Box 151">
            <a:extLst>
              <a:ext uri="{FF2B5EF4-FFF2-40B4-BE49-F238E27FC236}">
                <a16:creationId xmlns:a16="http://schemas.microsoft.com/office/drawing/2014/main" id="{732B9F6D-D717-4364-AC24-859EF436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881" y="2173670"/>
            <a:ext cx="545562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6E  </a:t>
            </a:r>
            <a:endParaRPr lang="es-ES" altLang="es-AR" sz="1800" dirty="0"/>
          </a:p>
        </p:txBody>
      </p:sp>
      <p:sp>
        <p:nvSpPr>
          <p:cNvPr id="153" name="Text Box 151">
            <a:extLst>
              <a:ext uri="{FF2B5EF4-FFF2-40B4-BE49-F238E27FC236}">
                <a16:creationId xmlns:a16="http://schemas.microsoft.com/office/drawing/2014/main" id="{440A3144-1553-41C4-9D97-7B491867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928" y="2752652"/>
            <a:ext cx="554515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09</a:t>
            </a:r>
            <a:endParaRPr lang="es-ES" altLang="es-AR" sz="1800" dirty="0"/>
          </a:p>
        </p:txBody>
      </p:sp>
      <p:sp>
        <p:nvSpPr>
          <p:cNvPr id="154" name="Text Box 151">
            <a:extLst>
              <a:ext uri="{FF2B5EF4-FFF2-40B4-BE49-F238E27FC236}">
                <a16:creationId xmlns:a16="http://schemas.microsoft.com/office/drawing/2014/main" id="{B65D7974-B182-48C8-9396-383E0445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928" y="3281369"/>
            <a:ext cx="576263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01  </a:t>
            </a:r>
            <a:endParaRPr lang="es-ES" altLang="es-AR" sz="1800" dirty="0"/>
          </a:p>
        </p:txBody>
      </p:sp>
      <p:sp>
        <p:nvSpPr>
          <p:cNvPr id="162" name="Text Box 151">
            <a:extLst>
              <a:ext uri="{FF2B5EF4-FFF2-40B4-BE49-F238E27FC236}">
                <a16:creationId xmlns:a16="http://schemas.microsoft.com/office/drawing/2014/main" id="{6C344FF0-94CC-4189-84E8-E1A185EC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7167" y="2755227"/>
            <a:ext cx="519899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0A</a:t>
            </a:r>
            <a:endParaRPr lang="es-ES" altLang="es-AR" sz="1800" dirty="0"/>
          </a:p>
        </p:txBody>
      </p:sp>
      <p:sp>
        <p:nvSpPr>
          <p:cNvPr id="152" name="Text Box 151">
            <a:extLst>
              <a:ext uri="{FF2B5EF4-FFF2-40B4-BE49-F238E27FC236}">
                <a16:creationId xmlns:a16="http://schemas.microsoft.com/office/drawing/2014/main" id="{2974D64F-3BCB-4452-BA7B-673FE10E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172" y="3275378"/>
            <a:ext cx="534819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00</a:t>
            </a:r>
            <a:endParaRPr lang="es-ES" altLang="es-AR" sz="1800" dirty="0"/>
          </a:p>
        </p:txBody>
      </p:sp>
      <p:sp>
        <p:nvSpPr>
          <p:cNvPr id="59" name="Text Box 151">
            <a:extLst>
              <a:ext uri="{FF2B5EF4-FFF2-40B4-BE49-F238E27FC236}">
                <a16:creationId xmlns:a16="http://schemas.microsoft.com/office/drawing/2014/main" id="{7D248D5B-DF51-4709-A6E9-B67576EA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168" y="3837121"/>
            <a:ext cx="706325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1800" dirty="0"/>
              <a:t>Z=1</a:t>
            </a:r>
            <a:endParaRPr lang="es-ES" altLang="es-AR" sz="1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330A8C-D342-42C1-BA22-ACA48B58069A}"/>
              </a:ext>
            </a:extLst>
          </p:cNvPr>
          <p:cNvSpPr txBox="1"/>
          <p:nvPr/>
        </p:nvSpPr>
        <p:spPr>
          <a:xfrm>
            <a:off x="7120810" y="271582"/>
            <a:ext cx="4387940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Al final llegamos a ……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9EE3677-1501-4FD5-A47E-9D78A08364DA}"/>
              </a:ext>
            </a:extLst>
          </p:cNvPr>
          <p:cNvSpPr txBox="1"/>
          <p:nvPr/>
        </p:nvSpPr>
        <p:spPr>
          <a:xfrm>
            <a:off x="3999924" y="4783945"/>
            <a:ext cx="742345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Como Z=1, el salto no se ejecuta y el programa termina</a:t>
            </a:r>
          </a:p>
        </p:txBody>
      </p:sp>
    </p:spTree>
    <p:extLst>
      <p:ext uri="{BB962C8B-B14F-4D97-AF65-F5344CB8AC3E}">
        <p14:creationId xmlns:p14="http://schemas.microsoft.com/office/powerpoint/2010/main" val="17354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4" grpId="0" animBg="1"/>
      <p:bldP spid="162" grpId="0" animBg="1"/>
      <p:bldP spid="152" grpId="0" animBg="1"/>
      <p:bldP spid="59" grpId="0" animBg="1"/>
      <p:bldP spid="63" grpId="0" animBg="1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2742</TotalTime>
  <Words>404</Words>
  <Application>Microsoft Office PowerPoint</Application>
  <PresentationFormat>Panorámica</PresentationFormat>
  <Paragraphs>281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Times New Roman</vt:lpstr>
      <vt:lpstr>Verdana</vt:lpstr>
      <vt:lpstr>Galería</vt:lpstr>
      <vt:lpstr>Organización de computadoras</vt:lpstr>
      <vt:lpstr>¿Cómo empieza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Marcelo Runco</dc:creator>
  <cp:lastModifiedBy>Laura Lanzarini</cp:lastModifiedBy>
  <cp:revision>47</cp:revision>
  <dcterms:created xsi:type="dcterms:W3CDTF">2020-06-14T18:06:05Z</dcterms:created>
  <dcterms:modified xsi:type="dcterms:W3CDTF">2021-05-23T22:50:38Z</dcterms:modified>
</cp:coreProperties>
</file>