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Open Sans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OpenSansExtraBold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Extra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dc52f25ae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dc52f25ae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dc52f25ae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dc52f25ae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dc52f25ae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dc52f25ae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 lenguaje interpretado y las versiones más nuevas del lenguaje cuenta con compilación Justin time. Cada línea de código se convierte a machine codea medida que se ejecuta. Es un intermedio entre un lenguaje interpretado y un lenguaje compilado.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dc52f25a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dc52f25a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dc52f25ae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dc52f25ae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dc52f25a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dc52f25a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dc52f25ae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dc52f25ae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e61038a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e61038a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e61038a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e61038a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dc52f25a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dc52f25a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dc52f25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dc52f25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dc52f25a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dc52f25a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dc52f25a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dc52f25a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dc52f25a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dc52f25a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dc52f25ae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dc52f25ae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Ir escribiendo clientes, servidores, conexiones, …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dc52f25ae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dc52f25ae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https://developer.mozilla.org/es/docs/Learn/JavaScript/First_steps/What_is_JavaScript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dc52f25a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dc52f25a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dc52f25ae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dc52f25a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s/docs/conflicting/Web/JavaScript/JavaScript_technologies_overview" TargetMode="External"/><Relationship Id="rId4" Type="http://schemas.openxmlformats.org/officeDocument/2006/relationships/hyperlink" Target="https://tc39.es/ecma402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odecademy.com/article/javascript-version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js/tryit.asp?filename=tryjs_myfirst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hyperlink" Target="https://developer.mozilla.org/es/docs/Learn/JavaScript/First_steps/What_is_JavaScript#%C2%BFc%C3%B3mo_agregas_javascript_a_tu_p%C3%A1gin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s/docs/Web/JavaScript/Guide/Introduction#que_es_javascript" TargetMode="External"/><Relationship Id="rId4" Type="http://schemas.openxmlformats.org/officeDocument/2006/relationships/hyperlink" Target="https://www.ibm.com/docs/es/aix/7.1?topic=systems-client-serv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pamadeo@linti.unlp.edu.ar" TargetMode="External"/><Relationship Id="rId4" Type="http://schemas.openxmlformats.org/officeDocument/2006/relationships/hyperlink" Target="https://discord.gg/FtkbnWb6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mGG5o6vbKyQ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Seminario de Lenguajes - JavaScript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2023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250" y="2218700"/>
            <a:ext cx="4776125" cy="2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JavaScript? - 3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estándar para JavaScript es </a:t>
            </a:r>
            <a:r>
              <a:rPr lang="es-419" sz="1600" u="sng">
                <a:solidFill>
                  <a:schemeClr val="hlink"/>
                </a:solidFill>
                <a:hlinkClick r:id="rId3"/>
              </a:rPr>
              <a:t>ECMAScript 262</a:t>
            </a:r>
            <a:r>
              <a:rPr lang="es-419" sz="1600"/>
              <a:t> y </a:t>
            </a:r>
            <a:r>
              <a:rPr lang="es-419" sz="1600" u="sng">
                <a:solidFill>
                  <a:schemeClr val="hlink"/>
                </a:solidFill>
                <a:hlinkClick r:id="rId4"/>
              </a:rPr>
              <a:t>ECMA Script402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4643600" y="2078875"/>
            <a:ext cx="37743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núcleo de JavaScript se puede extender para interactuar con el navegador del lado del cliente, por ejemplo manipular el DOM 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Y se puede extender del lado del servidor, por ejemplo para interactuar con una base de datos, comunicarse a través de APIs.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historia..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325" y="1853850"/>
            <a:ext cx="81405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Su historia comenzó en los años 90, cuando Internet </a:t>
            </a:r>
            <a:r>
              <a:rPr lang="es-419" sz="1400"/>
              <a:t>impactó</a:t>
            </a:r>
            <a:r>
              <a:rPr lang="es-419" sz="1400"/>
              <a:t> en el mundo, comenzaron a desarrollarse las primeras aplicaciones Web y las páginas comenzaron a contar con elementos más complejos como los formularios. Por ejemplo, si un usuario ingresaba mal un dato, esa información iba y volvía con el error consumiendo recursos y tiempo de respuesta.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El programador BendanEichde Netscape Navigator ideo una solución a este problema, un lenguaje que se ejecutara en el navegador y lo llamo LiveScript, en 1995. Su competidor, IE de Microsoft libero Jscript para no tener problemas legales.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En 1997 Nestscape estandarizó el lenguaje Javascript en su versión 1.1 con el organismo ECMA (EuropeanComputerManufacturersAssociation) y el comité TC39 establecieron ECMAScript. Que sea multiplataforma e independiente de cualquier empresa.</a:t>
            </a:r>
            <a:endParaRPr sz="1400"/>
          </a:p>
        </p:txBody>
      </p:sp>
      <p:sp>
        <p:nvSpPr>
          <p:cNvPr id="161" name="Google Shape;161;p23"/>
          <p:cNvSpPr txBox="1"/>
          <p:nvPr/>
        </p:nvSpPr>
        <p:spPr>
          <a:xfrm>
            <a:off x="5379675" y="813500"/>
            <a:ext cx="3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JavaScript Versions: ES6 y anteriores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vs Java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325" y="2078875"/>
            <a:ext cx="37743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Compilación just-in-time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Sistema de ejecución basado en una pequeña cantidad de tipos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Modelo de objetos basado en prototipos, que permite herencia dinámica.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Las funciones pueden ser propiedades de objetos.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No es necesario declarar todas las variables y métodos, tipado dinámico y flexible.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68" name="Google Shape;168;p24"/>
          <p:cNvSpPr txBox="1"/>
          <p:nvPr>
            <p:ph idx="2" type="body"/>
          </p:nvPr>
        </p:nvSpPr>
        <p:spPr>
          <a:xfrm>
            <a:off x="4643600" y="2078875"/>
            <a:ext cx="37743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de clases en tiempo de compilación.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Fuertemente tipado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Modelo de objetos basados en clases y métodos.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Jerarquías de objetos.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Programación más compleja.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 más antiguo que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350" y="505000"/>
            <a:ext cx="1431075" cy="14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800" y="505000"/>
            <a:ext cx="1485050" cy="14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6006975" y="886350"/>
            <a:ext cx="106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latin typeface="Open Sans ExtraBold"/>
                <a:ea typeface="Open Sans ExtraBold"/>
                <a:cs typeface="Open Sans ExtraBold"/>
                <a:sym typeface="Open Sans ExtraBold"/>
              </a:rPr>
              <a:t>!=</a:t>
            </a:r>
            <a:endParaRPr sz="4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 - Elementos básicos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475" y="2292538"/>
            <a:ext cx="1431075" cy="14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867525" y="2329050"/>
            <a:ext cx="2440500" cy="485400"/>
          </a:xfrm>
          <a:prstGeom prst="flowChartAlternate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Estructuras de control</a:t>
            </a:r>
            <a:endParaRPr sz="1600"/>
          </a:p>
        </p:txBody>
      </p:sp>
      <p:sp>
        <p:nvSpPr>
          <p:cNvPr id="179" name="Google Shape;179;p25"/>
          <p:cNvSpPr/>
          <p:nvPr/>
        </p:nvSpPr>
        <p:spPr>
          <a:xfrm>
            <a:off x="1044675" y="3008075"/>
            <a:ext cx="2086200" cy="485400"/>
          </a:xfrm>
          <a:prstGeom prst="flowChartAlternateProcess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Variables</a:t>
            </a:r>
            <a:endParaRPr sz="1600"/>
          </a:p>
        </p:txBody>
      </p:sp>
      <p:sp>
        <p:nvSpPr>
          <p:cNvPr id="180" name="Google Shape;180;p25"/>
          <p:cNvSpPr/>
          <p:nvPr/>
        </p:nvSpPr>
        <p:spPr>
          <a:xfrm>
            <a:off x="5773475" y="1968575"/>
            <a:ext cx="2086200" cy="4854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Operadores</a:t>
            </a:r>
            <a:endParaRPr sz="1600"/>
          </a:p>
        </p:txBody>
      </p:sp>
      <p:sp>
        <p:nvSpPr>
          <p:cNvPr id="181" name="Google Shape;181;p25"/>
          <p:cNvSpPr/>
          <p:nvPr/>
        </p:nvSpPr>
        <p:spPr>
          <a:xfrm>
            <a:off x="5773475" y="2765363"/>
            <a:ext cx="2086200" cy="485400"/>
          </a:xfrm>
          <a:prstGeom prst="flowChartAlternate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Funciones</a:t>
            </a:r>
            <a:endParaRPr sz="1600"/>
          </a:p>
        </p:txBody>
      </p:sp>
      <p:sp>
        <p:nvSpPr>
          <p:cNvPr id="182" name="Google Shape;182;p25"/>
          <p:cNvSpPr/>
          <p:nvPr/>
        </p:nvSpPr>
        <p:spPr>
          <a:xfrm>
            <a:off x="5773475" y="3562175"/>
            <a:ext cx="2086200" cy="485400"/>
          </a:xfrm>
          <a:prstGeom prst="flowChartAlternateProcess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Operadores</a:t>
            </a:r>
            <a:endParaRPr sz="1600"/>
          </a:p>
        </p:txBody>
      </p:sp>
      <p:cxnSp>
        <p:nvCxnSpPr>
          <p:cNvPr id="183" name="Google Shape;183;p25"/>
          <p:cNvCxnSpPr>
            <a:stCxn id="177" idx="3"/>
          </p:cNvCxnSpPr>
          <p:nvPr/>
        </p:nvCxnSpPr>
        <p:spPr>
          <a:xfrm flipH="1" rot="10800000">
            <a:off x="5060550" y="2309375"/>
            <a:ext cx="791700" cy="698700"/>
          </a:xfrm>
          <a:prstGeom prst="bentConnector3">
            <a:avLst>
              <a:gd fmla="val 452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>
            <a:stCxn id="177" idx="3"/>
            <a:endCxn id="181" idx="1"/>
          </p:cNvCxnSpPr>
          <p:nvPr/>
        </p:nvCxnSpPr>
        <p:spPr>
          <a:xfrm>
            <a:off x="5060550" y="3008075"/>
            <a:ext cx="7128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>
            <a:stCxn id="177" idx="3"/>
            <a:endCxn id="182" idx="1"/>
          </p:cNvCxnSpPr>
          <p:nvPr/>
        </p:nvCxnSpPr>
        <p:spPr>
          <a:xfrm>
            <a:off x="5060550" y="3008075"/>
            <a:ext cx="712800" cy="796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5"/>
          <p:cNvCxnSpPr>
            <a:stCxn id="177" idx="1"/>
            <a:endCxn id="178" idx="3"/>
          </p:cNvCxnSpPr>
          <p:nvPr/>
        </p:nvCxnSpPr>
        <p:spPr>
          <a:xfrm rot="10800000">
            <a:off x="3308175" y="2571875"/>
            <a:ext cx="321300" cy="4362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>
            <a:stCxn id="179" idx="3"/>
            <a:endCxn id="177" idx="1"/>
          </p:cNvCxnSpPr>
          <p:nvPr/>
        </p:nvCxnSpPr>
        <p:spPr>
          <a:xfrm flipH="1" rot="10800000">
            <a:off x="3130875" y="3008075"/>
            <a:ext cx="498600" cy="242700"/>
          </a:xfrm>
          <a:prstGeom prst="bentConnector3">
            <a:avLst>
              <a:gd fmla="val 694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¿Probamos nuestro primer JavaScript?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Accedemos a W3 School </a:t>
            </a:r>
            <a:endParaRPr/>
          </a:p>
        </p:txBody>
      </p:sp>
      <p:sp>
        <p:nvSpPr>
          <p:cNvPr id="194" name="Google Shape;194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898" y="1853850"/>
            <a:ext cx="5816300" cy="29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sucede exactamente?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idx="2" type="body"/>
          </p:nvPr>
        </p:nvSpPr>
        <p:spPr>
          <a:xfrm>
            <a:off x="6639325" y="2078875"/>
            <a:ext cx="237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cargas una página en el navegador, el entorno de ejecución, se ejecuta el HTML, el CSS y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Es como una fábrica: a las materias primas las transforma en la pagina Web.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50" y="1853849"/>
            <a:ext cx="5998249" cy="2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6455625" y="813525"/>
            <a:ext cx="23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</a:t>
            </a:r>
            <a:r>
              <a:rPr lang="es-419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JavaScript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HTML - </a:t>
            </a:r>
            <a:r>
              <a:rPr b="0" lang="es-419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Hypertext Markup Language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729325" y="2078875"/>
            <a:ext cx="48078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 un texto que tiene links a otros textos.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Y hablamos de hipermedia porque no sólo linkea textos, también contiene imágenes,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04040"/>
                </a:solidFill>
              </a:rPr>
              <a:t>Describe la estructura de un documento HTML.</a:t>
            </a:r>
            <a:endParaRPr sz="18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04040"/>
                </a:solidFill>
              </a:rPr>
              <a:t>Una página Web contiene una serie de elementos, que indican al Web browser como mostrar el contenido: “Esto es un título”, “esto es un párrafo”, “esto es una imagen”.</a:t>
            </a:r>
            <a:endParaRPr sz="18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>
                <a:solidFill>
                  <a:srgbClr val="404040"/>
                </a:solidFill>
              </a:rPr>
              <a:t>Marcar significa indicar algo, por eso es lenguaje de marcado. Y también tiene semántica.</a:t>
            </a:r>
            <a:endParaRPr sz="1800"/>
          </a:p>
        </p:txBody>
      </p:sp>
      <p:sp>
        <p:nvSpPr>
          <p:cNvPr id="211" name="Google Shape;211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575" y="1110063"/>
            <a:ext cx="30099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HTML - Estructura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450" y="2078875"/>
            <a:ext cx="70675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900" y="600904"/>
            <a:ext cx="4618649" cy="147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Navegador Web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Interpreta el código HTML y lo presenta legible para las personas.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693175"/>
            <a:ext cx="40957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https://developer.mozilla.org/es/docs/Web/JavaScript/Guide/Introduction#que_es_javascript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https://www.ibm.com/docs/es/aix/7.1?topic=systems-client-server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https://www.ecma-international.org/</a:t>
            </a:r>
            <a:endParaRPr/>
          </a:p>
        </p:txBody>
      </p:sp>
      <p:sp>
        <p:nvSpPr>
          <p:cNvPr id="236" name="Google Shape;236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Guía básica de JS https://developer.mozilla.org/es/docs/Web/JavaScript/Guide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W3School https://www.w3schools.com/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Validadores de código de la W3C https://validator.w3.org/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CanIUsehttps://caniuse.com/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https://mauriciogc.medium.com/javascript-historia-est%C3%A1ndar-motores-aeb453d9d9e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https://en.wikipedia.org/wiki/Brendan_Eich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Días y Horarios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774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Teoría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Martes de 17:00 a 18:30 aula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Práctica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Martes de 18:30 a 20:00 aula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Jueves de 17:00 a 18:00 Sala de PC Grande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Jueves de 18:00 a 20:00 Aula 1-1</a:t>
            </a:r>
            <a:endParaRPr sz="160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Docentes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174225" y="564200"/>
            <a:ext cx="3630000" cy="4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Prof. Ana Paola Amadeo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pamadeo@linti.unlp.edu.ar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Ayudantes: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Federico Tello Gentile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Milton Sosa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Agustín Miño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Diego Haro Vivanco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https://discord.gg/FtkbnWb6</a:t>
            </a:r>
            <a:r>
              <a:rPr lang="es-419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seminariojs@linti.unlp.edu.ar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2428" y="2138751"/>
            <a:ext cx="807850" cy="8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4776" y="3261572"/>
            <a:ext cx="867850" cy="6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5174225" y="1352625"/>
            <a:ext cx="37350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teórico prácticas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Entrega de trabajos de aprobación obligatoria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Prácticas y correcciones en laboratorio de la Facultad.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Forma de Aprobación</a:t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Entregas de Trabajos Prácticos realizada y defendida en coloquio individual.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Trabajo Final Integrador realizado y defendido en coloquio individual.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Participación en las clases  y foros de la materia.</a:t>
            </a:r>
            <a:endParaRPr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Internet y la World Wide Web</a:t>
            </a:r>
            <a:endParaRPr/>
          </a:p>
        </p:txBody>
      </p:sp>
      <p:pic>
        <p:nvPicPr>
          <p:cNvPr descr="¡El 17 de mayo es el Día de Internet! Y para celebrarlo queremos contaros su historia. Internet nos ha cambiado la vida, ¿os imagináis un mundo sin él? Nosotros lo vemos complicado...&#10;&#10;#DrawMyLife&#10;&#10;Suscríbete para seguir disfrutando de nuestros vídeos: http://bit.ly/2D1h7NM&#10;&#10;Otros vídeos que no debes perderte en #DrawMyLife :&#10;&#10;SÍNDROME de TOURETTE: https://youtu.be/YuXhXtEmR7k&#10;EL PROYECTO ABIGAIL: EXPERIMENTO AREA 51: https://youtu.be/W0h2MSi6UxY&#10;BOKU No HERO Academia: https://youtu.be/kVcRBj9T1UU&#10;APEX LEGENDS: https://youtu.be/SJY-3CEb9r0&#10;Resumen ROMEO y JULIETA: https://youtu.be/NtmKgYHlB98&#10;&#10;Y si lo que te gustan son los vídeos creepy, no lo dudes y sigue el nuevo canal del Sr Oso, Creepy Club: http://bit.ly/CreepyClubChannel&#10;&#10;Descubre los vídeos de Draw My Life más creepy : https://www.youtube.com/watch?v=hdGEiEsbY6M&amp;list=PLPFIV4lhQ98pG_j7Sg2k77mIgY8LvfdZD&#10;&#10;☟ ¡SÍGUENOS AQUÍ! ☟&#10;&#10;☛ Facebook (@DrawMyLifeES): http://bit.ly/2C5kW2F&#10;☛ Twitter (@DrawMyLife_ES): http://bit.ly/2EOlNq4 &#10;☛ Instagram(@DrawMyLife_ES): http://bit.ly/2XB6hFm&#10;&#10;&#10;Producido por 2btube&#10;Contacto para consultas, peticiones o licencias: dml@2btalent.com&#10;&#10;Y si te gusta el fútbol suscríbete a CAMPEONES: http://bit.ly/1zVZfXc" id="124" name="Google Shape;124;p18" title="La HISTORIA de INTERNET #DiaDeInternet - Draw My Lif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838" y="1853850"/>
            <a:ext cx="5371625" cy="30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Tecnologías que controlan la Web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3449075"/>
            <a:ext cx="37743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HTML es el esqueleto y el contenido  de la página Web. </a:t>
            </a:r>
            <a:endParaRPr sz="1800"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643600" y="3448950"/>
            <a:ext cx="37743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CSS es la piel que define la apariencia.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29277" l="0" r="2562" t="25839"/>
          <a:stretch/>
        </p:blipFill>
        <p:spPr>
          <a:xfrm>
            <a:off x="117375" y="1857675"/>
            <a:ext cx="8909251" cy="15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2394825" y="4264375"/>
            <a:ext cx="3774300" cy="77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¡JavaScript es el cerebro!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JavaScript?  - 1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 un lenguaje de programación multiplataforma, orientado a objetos, con funciones de primera clase, basado en prototipos, que permite agregar interactividad a los sitios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643600" y="1853850"/>
            <a:ext cx="42525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/>
              <a:t>Es posible usar JS para:</a:t>
            </a:r>
            <a:endParaRPr sz="1850"/>
          </a:p>
          <a:p>
            <a:pPr indent="-3196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Cambiar imágenes, textos, ..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Abrir ventanas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Verificar o </a:t>
            </a:r>
            <a:r>
              <a:rPr lang="es-419" sz="1850"/>
              <a:t>modificar</a:t>
            </a:r>
            <a:r>
              <a:rPr lang="es-419" sz="1850"/>
              <a:t> el contenido de una página con formularios.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Manejar eventos.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Procesar datos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Incluir botones,  menús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Y funciones mucho más avanzadas para trabajar del lado del servidor como conectarse a bases de datos.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JavaScript? - 2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Conjunto de objetos estándar como Arrays, Date, Math.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Operadores, estructuras de control y declaraciones.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643600" y="2078875"/>
            <a:ext cx="37743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núcleo de JavaScript se puede extender para interactuar con el navegador del lado del cliente, por ejemplo manipular el DOM 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Y se puede extender del lado del servidor, por ejemplo para interactuar con una base de datos, comunicarse a través de APIs.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