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98" r:id="rId3"/>
    <p:sldId id="292" r:id="rId4"/>
    <p:sldId id="293" r:id="rId5"/>
    <p:sldId id="283" r:id="rId6"/>
    <p:sldId id="299" r:id="rId7"/>
    <p:sldId id="271" r:id="rId8"/>
    <p:sldId id="272" r:id="rId9"/>
    <p:sldId id="301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309" r:id="rId18"/>
    <p:sldId id="310" r:id="rId19"/>
    <p:sldId id="312" r:id="rId20"/>
    <p:sldId id="280" r:id="rId21"/>
    <p:sldId id="281" r:id="rId22"/>
    <p:sldId id="289" r:id="rId23"/>
    <p:sldId id="300" r:id="rId24"/>
    <p:sldId id="311" r:id="rId25"/>
    <p:sldId id="294" r:id="rId26"/>
    <p:sldId id="282" r:id="rId27"/>
    <p:sldId id="290" r:id="rId28"/>
    <p:sldId id="313" r:id="rId29"/>
    <p:sldId id="314" r:id="rId30"/>
    <p:sldId id="315" r:id="rId31"/>
    <p:sldId id="318" r:id="rId32"/>
    <p:sldId id="319" r:id="rId33"/>
    <p:sldId id="316" r:id="rId34"/>
    <p:sldId id="295" r:id="rId35"/>
    <p:sldId id="321" r:id="rId36"/>
    <p:sldId id="320" r:id="rId37"/>
    <p:sldId id="322" r:id="rId38"/>
    <p:sldId id="325" r:id="rId39"/>
    <p:sldId id="323" r:id="rId40"/>
    <p:sldId id="296" r:id="rId41"/>
    <p:sldId id="308" r:id="rId42"/>
    <p:sldId id="302" r:id="rId43"/>
    <p:sldId id="303" r:id="rId44"/>
    <p:sldId id="304" r:id="rId45"/>
    <p:sldId id="305" r:id="rId46"/>
    <p:sldId id="306" r:id="rId47"/>
    <p:sldId id="307" r:id="rId48"/>
    <p:sldId id="291" r:id="rId4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0" autoAdjust="0"/>
  </p:normalViewPr>
  <p:slideViewPr>
    <p:cSldViewPr showGuides="1">
      <p:cViewPr varScale="1">
        <p:scale>
          <a:sx n="108" d="100"/>
          <a:sy n="108" d="100"/>
        </p:scale>
        <p:origin x="-1068" y="-84"/>
      </p:cViewPr>
      <p:guideLst>
        <p:guide orient="horz" pos="799"/>
        <p:guide pos="295"/>
      </p:guideLst>
    </p:cSldViewPr>
  </p:slideViewPr>
  <p:outlineViewPr>
    <p:cViewPr>
      <p:scale>
        <a:sx n="33" d="100"/>
        <a:sy n="33" d="100"/>
      </p:scale>
      <p:origin x="0" y="952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A3638-C743-474B-BC91-69249B179277}" type="datetimeFigureOut">
              <a:rPr lang="de-DE" smtClean="0"/>
              <a:t>29.01.2015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16CC4-CBEA-49BB-BC87-EC73AB685B2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5026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5" y="2708922"/>
            <a:ext cx="3979650" cy="2232246"/>
          </a:xfrm>
          <a:prstGeom prst="rect">
            <a:avLst/>
          </a:prstGeom>
        </p:spPr>
      </p:pic>
      <p:sp>
        <p:nvSpPr>
          <p:cNvPr id="28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9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E0F5F-8E62-46DD-91F8-8128FC90F054}" type="datetimeFigureOut">
              <a:rPr lang="de-DE" smtClean="0"/>
              <a:t>29.01.2015</a:t>
            </a:fld>
            <a:endParaRPr lang="de-DE" dirty="0"/>
          </a:p>
        </p:txBody>
      </p:sp>
      <p:sp>
        <p:nvSpPr>
          <p:cNvPr id="3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163F4-4934-4E64-9BED-C23E2F1CB3E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32" name="Rechteck 31"/>
          <p:cNvSpPr/>
          <p:nvPr userDrawn="1"/>
        </p:nvSpPr>
        <p:spPr>
          <a:xfrm flipH="1">
            <a:off x="-1" y="0"/>
            <a:ext cx="9144000" cy="275996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prstClr val="white"/>
              </a:solidFill>
            </a:endParaRPr>
          </a:p>
        </p:txBody>
      </p:sp>
      <p:pic>
        <p:nvPicPr>
          <p:cNvPr id="33" name="Grafik 3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" t="14775"/>
          <a:stretch/>
        </p:blipFill>
        <p:spPr>
          <a:xfrm>
            <a:off x="4076490" y="2942186"/>
            <a:ext cx="2710265" cy="1614655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6" b="22376"/>
          <a:stretch/>
        </p:blipFill>
        <p:spPr>
          <a:xfrm>
            <a:off x="6804192" y="2942187"/>
            <a:ext cx="2340755" cy="1556955"/>
          </a:xfrm>
          <a:prstGeom prst="rect">
            <a:avLst/>
          </a:prstGeom>
        </p:spPr>
      </p:pic>
      <p:sp>
        <p:nvSpPr>
          <p:cNvPr id="35" name="Text Box 10"/>
          <p:cNvSpPr txBox="1">
            <a:spLocks noChangeArrowheads="1"/>
          </p:cNvSpPr>
          <p:nvPr userDrawn="1"/>
        </p:nvSpPr>
        <p:spPr bwMode="auto">
          <a:xfrm>
            <a:off x="179388" y="6621164"/>
            <a:ext cx="3168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sz="1000" dirty="0">
                <a:solidFill>
                  <a:schemeClr val="bg1"/>
                </a:solidFill>
                <a:latin typeface="Verdana" panose="020B0604030504040204" pitchFamily="34" charset="0"/>
              </a:rPr>
              <a:t>www.haus-der-edv.de</a:t>
            </a:r>
          </a:p>
        </p:txBody>
      </p:sp>
      <p:sp>
        <p:nvSpPr>
          <p:cNvPr id="36" name="Rechteck 35"/>
          <p:cNvSpPr/>
          <p:nvPr userDrawn="1"/>
        </p:nvSpPr>
        <p:spPr>
          <a:xfrm rot="10800000">
            <a:off x="0" y="4412728"/>
            <a:ext cx="9144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37" name="Rechteck 36"/>
          <p:cNvSpPr/>
          <p:nvPr userDrawn="1"/>
        </p:nvSpPr>
        <p:spPr>
          <a:xfrm rot="10800000">
            <a:off x="-3175" y="4869158"/>
            <a:ext cx="9144000" cy="19888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38" name="Text Box 8"/>
          <p:cNvSpPr txBox="1">
            <a:spLocks noChangeArrowheads="1"/>
          </p:cNvSpPr>
          <p:nvPr userDrawn="1"/>
        </p:nvSpPr>
        <p:spPr bwMode="auto">
          <a:xfrm>
            <a:off x="3354900" y="4450829"/>
            <a:ext cx="53386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de-DE" dirty="0" smtClean="0">
                <a:solidFill>
                  <a:schemeClr val="bg1"/>
                </a:solidFill>
                <a:latin typeface="Futura Md BT" panose="020B06020202040203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IHR KOMPETENTER IT-PARTNER</a:t>
            </a:r>
            <a:endParaRPr lang="de-DE" dirty="0">
              <a:solidFill>
                <a:schemeClr val="bg1"/>
              </a:solidFill>
              <a:latin typeface="Futura Md BT" panose="020B06020202040203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344" y="1268760"/>
            <a:ext cx="5219843" cy="5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0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26736" y="1844824"/>
            <a:ext cx="464972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itchFamily="2" charset="2"/>
              <a:buChar char="§"/>
              <a:tabLst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 indent="-173038">
              <a:buClr>
                <a:schemeClr val="tx1">
                  <a:lumMod val="75000"/>
                  <a:lumOff val="25000"/>
                </a:schemeClr>
              </a:buClr>
              <a:buSzPct val="80000"/>
              <a:buFont typeface="Symbol" panose="05050102010706020507" pitchFamily="18" charset="2"/>
              <a:buChar char="-"/>
              <a:tabLst>
                <a:tab pos="982663" algn="l"/>
              </a:tabLst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Century Gothic" pitchFamily="34" charset="0"/>
              </a:defRPr>
            </a:lvl3pPr>
            <a:lvl4pPr>
              <a:defRPr>
                <a:latin typeface="Century Gothic" pitchFamily="34" charset="0"/>
              </a:defRPr>
            </a:lvl4pPr>
            <a:lvl5pPr>
              <a:defRPr>
                <a:latin typeface="Century Gothic" pitchFamily="34" charset="0"/>
              </a:defRPr>
            </a:lvl5pPr>
            <a:extLst/>
          </a:lstStyle>
          <a:p>
            <a:pPr lvl="0" eaLnBrk="1" latinLnBrk="0" hangingPunct="1"/>
            <a:r>
              <a:rPr lang="de-DE" dirty="0" smtClean="0"/>
              <a:t>Inhalt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378284" y="589948"/>
            <a:ext cx="6305904" cy="94096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lang="en-US" sz="1800" b="1" cap="all" spc="0" baseline="0" dirty="0">
                <a:ln>
                  <a:noFill/>
                </a:ln>
                <a:solidFill>
                  <a:srgbClr val="C00000"/>
                </a:solidFill>
                <a:effectLst/>
                <a:latin typeface="Futura Md BT" panose="020B0602020204020303" pitchFamily="34" charset="0"/>
              </a:defRPr>
            </a:lvl1pPr>
            <a:extLst/>
          </a:lstStyle>
          <a:p>
            <a:r>
              <a:rPr kumimoji="0" lang="de-DE" dirty="0" smtClean="0"/>
              <a:t>Überschrift durch Klicken bearbeiten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9184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H="1">
            <a:off x="6660232" y="6488732"/>
            <a:ext cx="2473852" cy="37226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9" name="Rechteck 8"/>
          <p:cNvSpPr/>
          <p:nvPr userDrawn="1"/>
        </p:nvSpPr>
        <p:spPr>
          <a:xfrm flipH="1">
            <a:off x="1763688" y="-2258"/>
            <a:ext cx="7380312" cy="92845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0" name="Rechteck 9"/>
          <p:cNvSpPr/>
          <p:nvPr userDrawn="1"/>
        </p:nvSpPr>
        <p:spPr>
          <a:xfrm rot="10800000">
            <a:off x="0" y="6507781"/>
            <a:ext cx="6660232" cy="3532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>
          <a:xfrm rot="10800000">
            <a:off x="0" y="6441120"/>
            <a:ext cx="9144000" cy="555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5190" y="987076"/>
            <a:ext cx="9138810" cy="7064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5190" y="926196"/>
            <a:ext cx="9138810" cy="555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5377130" y="6557409"/>
            <a:ext cx="3359895" cy="271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lnSpc>
                <a:spcPts val="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solidFill>
                  <a:srgbClr val="C00000"/>
                </a:solidFill>
                <a:latin typeface="Futura Md BT" pitchFamily="34" charset="0"/>
              </a:rPr>
              <a:t>K&amp;W </a:t>
            </a:r>
            <a:r>
              <a:rPr lang="de-DE" sz="1000" b="1" dirty="0" smtClean="0">
                <a:solidFill>
                  <a:srgbClr val="C00000"/>
                </a:solidFill>
                <a:latin typeface="Futura Md BT" pitchFamily="34" charset="0"/>
              </a:rPr>
              <a:t>INFORMATIK GMBH</a:t>
            </a:r>
            <a:endParaRPr lang="de-DE" sz="1000" b="1" dirty="0">
              <a:solidFill>
                <a:srgbClr val="C00000"/>
              </a:solidFill>
              <a:latin typeface="Futura Md BT" pitchFamily="34" charset="0"/>
            </a:endParaRPr>
          </a:p>
          <a:p>
            <a:pPr algn="r" fontAlgn="auto">
              <a:lnSpc>
                <a:spcPts val="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utura Md BT" pitchFamily="34" charset="0"/>
              </a:rPr>
              <a:t>WWW.HAUS-DER-EDV.DE</a:t>
            </a:r>
            <a:endParaRPr lang="de-DE" sz="700" b="1" dirty="0">
              <a:solidFill>
                <a:schemeClr val="tx1">
                  <a:lumMod val="75000"/>
                  <a:lumOff val="25000"/>
                </a:schemeClr>
              </a:solidFill>
              <a:latin typeface="Futura Md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77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808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5"/>
          <p:cNvSpPr txBox="1">
            <a:spLocks noChangeArrowheads="1"/>
          </p:cNvSpPr>
          <p:nvPr/>
        </p:nvSpPr>
        <p:spPr bwMode="auto">
          <a:xfrm>
            <a:off x="323850" y="124743"/>
            <a:ext cx="23567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400" b="1" dirty="0" smtClean="0">
                <a:solidFill>
                  <a:prstClr val="white"/>
                </a:solidFill>
                <a:latin typeface="Futura Md BT" pitchFamily="34" charset="0"/>
              </a:rPr>
              <a:t>ALLGEMEINES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78284" y="589948"/>
            <a:ext cx="7578092" cy="940966"/>
          </a:xfrm>
        </p:spPr>
        <p:txBody>
          <a:bodyPr/>
          <a:lstStyle/>
          <a:p>
            <a:r>
              <a:rPr lang="de-DE" dirty="0" err="1"/>
              <a:t>Kreda</a:t>
            </a:r>
            <a:r>
              <a:rPr lang="de-DE" dirty="0"/>
              <a:t> </a:t>
            </a:r>
            <a:r>
              <a:rPr lang="de-DE" dirty="0" smtClean="0"/>
              <a:t>Professional – Meilensteine</a:t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sz="1600" dirty="0" smtClean="0">
                <a:solidFill>
                  <a:schemeClr val="bg1"/>
                </a:solidFill>
              </a:rPr>
              <a:t>10 </a:t>
            </a:r>
            <a:r>
              <a:rPr lang="de-DE" sz="1600" dirty="0">
                <a:solidFill>
                  <a:schemeClr val="bg1"/>
                </a:solidFill>
              </a:rPr>
              <a:t>/ 2014 - Quellcode-Analyse / Framework-Analyse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67544" y="2151223"/>
            <a:ext cx="8136904" cy="44730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sz="1400" u="sng" dirty="0" smtClean="0"/>
              <a:t>Umsetzung </a:t>
            </a:r>
            <a:r>
              <a:rPr lang="de-DE" sz="1400" u="sng" dirty="0"/>
              <a:t>/ Resultat</a:t>
            </a:r>
            <a:r>
              <a:rPr lang="de-DE" sz="1400" u="sng" dirty="0" smtClean="0"/>
              <a:t>:</a:t>
            </a:r>
            <a:endParaRPr lang="de-DE" sz="1400" u="sng" dirty="0"/>
          </a:p>
          <a:p>
            <a:pPr marL="342900" indent="-342900" eaLnBrk="1" hangingPunct="1">
              <a:lnSpc>
                <a:spcPct val="200000"/>
              </a:lnSpc>
              <a:buFont typeface="+mj-lt"/>
              <a:buAutoNum type="arabicPeriod" startAt="4"/>
            </a:pPr>
            <a:r>
              <a:rPr lang="de-DE" sz="1400" dirty="0" smtClean="0"/>
              <a:t>Framework (Frontend)</a:t>
            </a:r>
          </a:p>
          <a:p>
            <a:pPr marL="630238" lvl="3" indent="-180975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en-US" sz="1400" dirty="0"/>
              <a:t>Bootstrap (CSS-Framework)</a:t>
            </a:r>
            <a:endParaRPr lang="de-DE" sz="1400" dirty="0"/>
          </a:p>
          <a:p>
            <a:pPr marL="1182687" lvl="2" indent="-285750">
              <a:lnSpc>
                <a:spcPct val="150000"/>
              </a:lnSpc>
              <a:buFont typeface="Symbol" panose="05050102010706020507" pitchFamily="18" charset="2"/>
              <a:buChar char="-"/>
              <a:tabLst/>
            </a:pPr>
            <a:r>
              <a:rPr lang="de-DE" sz="1400" dirty="0" smtClean="0"/>
              <a:t>HTML </a:t>
            </a:r>
            <a:r>
              <a:rPr lang="de-DE" sz="1400" dirty="0"/>
              <a:t>und CSS </a:t>
            </a:r>
            <a:r>
              <a:rPr lang="de-DE" sz="1400" dirty="0" smtClean="0"/>
              <a:t>basierte Gestaltungsvorlagen </a:t>
            </a:r>
            <a:r>
              <a:rPr lang="de-DE" sz="1400" dirty="0"/>
              <a:t>für Typografie, Formulare, Buttons, Tabellen, </a:t>
            </a:r>
            <a:r>
              <a:rPr lang="de-DE" sz="1400" dirty="0" err="1"/>
              <a:t>Grid</a:t>
            </a:r>
            <a:r>
              <a:rPr lang="de-DE" sz="1400" dirty="0"/>
              <a:t>-System, Navigations- und andere Oberflächengestaltungselemente </a:t>
            </a:r>
          </a:p>
          <a:p>
            <a:pPr marL="1182687" lvl="2" indent="-285750">
              <a:lnSpc>
                <a:spcPct val="150000"/>
              </a:lnSpc>
              <a:buFont typeface="Symbol" panose="05050102010706020507" pitchFamily="18" charset="2"/>
              <a:buChar char="-"/>
              <a:tabLst/>
            </a:pPr>
            <a:r>
              <a:rPr lang="de-DE" sz="1400" dirty="0" smtClean="0"/>
              <a:t>Optionale </a:t>
            </a:r>
            <a:r>
              <a:rPr lang="de-DE" sz="1400" dirty="0"/>
              <a:t>JavaScript-Erweiterungen</a:t>
            </a:r>
          </a:p>
          <a:p>
            <a:pPr marL="1182687" lvl="2" indent="-285750">
              <a:lnSpc>
                <a:spcPct val="150000"/>
              </a:lnSpc>
              <a:buFont typeface="Symbol" panose="05050102010706020507" pitchFamily="18" charset="2"/>
              <a:buChar char="-"/>
              <a:tabLst/>
            </a:pPr>
            <a:r>
              <a:rPr lang="de-DE" sz="1400" dirty="0"/>
              <a:t>RWD fähig (</a:t>
            </a:r>
            <a:r>
              <a:rPr lang="de-DE" sz="1400" dirty="0" err="1"/>
              <a:t>Responsive</a:t>
            </a:r>
            <a:r>
              <a:rPr lang="de-DE" sz="1400" dirty="0"/>
              <a:t> Webdesign)</a:t>
            </a:r>
          </a:p>
          <a:p>
            <a:pPr marL="735013" lvl="0" indent="-285750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err="1"/>
              <a:t>Bootflat</a:t>
            </a:r>
            <a:r>
              <a:rPr lang="de-DE" sz="1400" dirty="0"/>
              <a:t> (Komponenten-Framework)</a:t>
            </a:r>
          </a:p>
          <a:p>
            <a:pPr marL="1182687" lvl="1">
              <a:lnSpc>
                <a:spcPct val="150000"/>
              </a:lnSpc>
              <a:buFont typeface="Symbol" panose="05050102010706020507" pitchFamily="18" charset="2"/>
              <a:buChar char="-"/>
              <a:tabLst/>
            </a:pPr>
            <a:r>
              <a:rPr lang="de-DE" sz="1400" dirty="0"/>
              <a:t>Erweiterung basierend auf Bootstrap </a:t>
            </a:r>
            <a:r>
              <a:rPr lang="de-DE" sz="1400" dirty="0" smtClean="0"/>
              <a:t>(enthält </a:t>
            </a:r>
            <a:r>
              <a:rPr lang="de-DE" sz="1400" dirty="0"/>
              <a:t>zusätzliche </a:t>
            </a:r>
            <a:r>
              <a:rPr lang="de-DE" sz="1400" dirty="0" smtClean="0"/>
              <a:t>Style-Komponenten)</a:t>
            </a:r>
            <a:endParaRPr lang="de-DE" sz="1400" dirty="0"/>
          </a:p>
          <a:p>
            <a:pPr marL="735013" lvl="0" indent="-285750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Entscheidung </a:t>
            </a:r>
            <a:r>
              <a:rPr lang="en-US" sz="1400" dirty="0"/>
              <a:t>Bootstrap </a:t>
            </a:r>
            <a:r>
              <a:rPr lang="en-US" sz="1400" dirty="0" smtClean="0"/>
              <a:t>/ </a:t>
            </a:r>
            <a:r>
              <a:rPr lang="de-DE" sz="1400" dirty="0" err="1"/>
              <a:t>Bootflat</a:t>
            </a:r>
            <a:r>
              <a:rPr lang="de-DE" sz="1400" dirty="0"/>
              <a:t> </a:t>
            </a:r>
          </a:p>
          <a:p>
            <a:pPr marL="1182687" lvl="1">
              <a:lnSpc>
                <a:spcPct val="150000"/>
              </a:lnSpc>
              <a:buFont typeface="Symbol" panose="05050102010706020507" pitchFamily="18" charset="2"/>
              <a:buChar char="-"/>
              <a:tabLst/>
            </a:pPr>
            <a:r>
              <a:rPr lang="de-DE" sz="1400" dirty="0" smtClean="0"/>
              <a:t>Zeitersparnis durch Einsatz von vorgefertigten </a:t>
            </a:r>
            <a:r>
              <a:rPr lang="de-DE" sz="1400" dirty="0"/>
              <a:t>Gestaltungsvorlagen </a:t>
            </a:r>
            <a:endParaRPr lang="de-DE" sz="1400" dirty="0" smtClean="0"/>
          </a:p>
          <a:p>
            <a:pPr marL="1182687" lvl="1">
              <a:lnSpc>
                <a:spcPct val="150000"/>
              </a:lnSpc>
              <a:buFont typeface="Symbol" panose="05050102010706020507" pitchFamily="18" charset="2"/>
              <a:buChar char="-"/>
              <a:tabLst/>
            </a:pPr>
            <a:r>
              <a:rPr lang="de-DE" sz="1400" dirty="0" smtClean="0"/>
              <a:t>Automatische RWD - Fähigkeit</a:t>
            </a:r>
            <a:endParaRPr lang="de-DE" sz="1400" dirty="0"/>
          </a:p>
          <a:p>
            <a:pPr marL="439737">
              <a:lnSpc>
                <a:spcPct val="150000"/>
              </a:lnSpc>
              <a:tabLst/>
            </a:pPr>
            <a:endParaRPr lang="de-DE" sz="1400" dirty="0" smtClean="0"/>
          </a:p>
          <a:p>
            <a:pPr eaLnBrk="1" hangingPunct="1">
              <a:lnSpc>
                <a:spcPts val="1400"/>
              </a:lnSpc>
            </a:pPr>
            <a:endParaRPr lang="de-DE" sz="100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22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5"/>
          <p:cNvSpPr txBox="1">
            <a:spLocks noChangeArrowheads="1"/>
          </p:cNvSpPr>
          <p:nvPr/>
        </p:nvSpPr>
        <p:spPr bwMode="auto">
          <a:xfrm>
            <a:off x="323850" y="124743"/>
            <a:ext cx="23567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400" b="1" dirty="0" smtClean="0">
                <a:solidFill>
                  <a:prstClr val="white"/>
                </a:solidFill>
                <a:latin typeface="Futura Md BT" pitchFamily="34" charset="0"/>
              </a:rPr>
              <a:t>ALLGEMEINES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78284" y="589948"/>
            <a:ext cx="7578092" cy="940966"/>
          </a:xfrm>
        </p:spPr>
        <p:txBody>
          <a:bodyPr/>
          <a:lstStyle/>
          <a:p>
            <a:r>
              <a:rPr lang="de-DE" dirty="0" err="1"/>
              <a:t>Kreda</a:t>
            </a:r>
            <a:r>
              <a:rPr lang="de-DE" dirty="0"/>
              <a:t> </a:t>
            </a:r>
            <a:r>
              <a:rPr lang="de-DE" dirty="0" smtClean="0"/>
              <a:t>Professional – Meilensteine</a:t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sz="1600" dirty="0" smtClean="0">
                <a:solidFill>
                  <a:schemeClr val="bg1"/>
                </a:solidFill>
              </a:rPr>
              <a:t>12 </a:t>
            </a:r>
            <a:r>
              <a:rPr lang="de-DE" sz="1600" dirty="0">
                <a:solidFill>
                  <a:schemeClr val="bg1"/>
                </a:solidFill>
              </a:rPr>
              <a:t>/ 2014 - Planung Systemarchitektur / Module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67544" y="2151223"/>
            <a:ext cx="8136904" cy="3323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sz="1400" u="sng" dirty="0" smtClean="0"/>
              <a:t>Ziel</a:t>
            </a:r>
            <a:r>
              <a:rPr lang="de-DE" sz="1400" dirty="0" smtClean="0"/>
              <a:t>:</a:t>
            </a:r>
            <a:endParaRPr lang="de-DE" sz="1400" dirty="0"/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de-DE" sz="1400" dirty="0"/>
              <a:t>Codereview </a:t>
            </a:r>
            <a:r>
              <a:rPr lang="de-DE" sz="1400" dirty="0" smtClean="0"/>
              <a:t>KREDA </a:t>
            </a:r>
            <a:r>
              <a:rPr lang="de-DE" sz="1400" dirty="0"/>
              <a:t>(Quellcodeanalyse)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de-DE" sz="1400" dirty="0"/>
              <a:t>Grundlegende Planung Serverstruktur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de-DE" sz="1400" dirty="0"/>
              <a:t>Grundlegende </a:t>
            </a:r>
            <a:r>
              <a:rPr lang="de-DE" sz="1400" dirty="0" smtClean="0"/>
              <a:t>Planung </a:t>
            </a:r>
            <a:r>
              <a:rPr lang="de-DE" sz="1400" dirty="0"/>
              <a:t>Systemarchitektur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de-DE" sz="1400" dirty="0" smtClean="0"/>
              <a:t>Funktionsdokumentation des übergebenen / übernommenen KREDA - Standes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de-DE" sz="1400" dirty="0" smtClean="0"/>
              <a:t>Grundlegende </a:t>
            </a:r>
            <a:r>
              <a:rPr lang="de-DE" sz="1400" dirty="0"/>
              <a:t>Planung / Prioritäten von Programmlogik / Features / </a:t>
            </a:r>
            <a:r>
              <a:rPr lang="de-DE" sz="1400" dirty="0" smtClean="0"/>
              <a:t>Rechte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de-DE" sz="1400" dirty="0">
                <a:solidFill>
                  <a:srgbClr val="FF0000"/>
                </a:solidFill>
              </a:rPr>
              <a:t>Machbarkeitsstudie </a:t>
            </a:r>
            <a:r>
              <a:rPr lang="de-DE" sz="1400" dirty="0" smtClean="0">
                <a:solidFill>
                  <a:srgbClr val="FF0000"/>
                </a:solidFill>
              </a:rPr>
              <a:t>- Entwicklung eines Prototyps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de-DE" sz="1400" dirty="0" smtClean="0">
                <a:solidFill>
                  <a:srgbClr val="FF0000"/>
                </a:solidFill>
              </a:rPr>
              <a:t>Qualitätsmanagement</a:t>
            </a:r>
            <a:endParaRPr lang="de-DE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29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5"/>
          <p:cNvSpPr txBox="1">
            <a:spLocks noChangeArrowheads="1"/>
          </p:cNvSpPr>
          <p:nvPr/>
        </p:nvSpPr>
        <p:spPr bwMode="auto">
          <a:xfrm>
            <a:off x="323850" y="124743"/>
            <a:ext cx="23567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400" b="1" dirty="0" smtClean="0">
                <a:solidFill>
                  <a:prstClr val="white"/>
                </a:solidFill>
                <a:latin typeface="Futura Md BT" pitchFamily="34" charset="0"/>
              </a:rPr>
              <a:t>ALLGEMEINES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78284" y="589948"/>
            <a:ext cx="7578092" cy="940966"/>
          </a:xfrm>
        </p:spPr>
        <p:txBody>
          <a:bodyPr/>
          <a:lstStyle/>
          <a:p>
            <a:r>
              <a:rPr lang="de-DE" dirty="0" err="1"/>
              <a:t>Kreda</a:t>
            </a:r>
            <a:r>
              <a:rPr lang="de-DE" dirty="0"/>
              <a:t> </a:t>
            </a:r>
            <a:r>
              <a:rPr lang="de-DE" dirty="0" smtClean="0"/>
              <a:t>Professional – Meilensteine</a:t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sz="1600" dirty="0" smtClean="0">
                <a:solidFill>
                  <a:schemeClr val="bg1"/>
                </a:solidFill>
              </a:rPr>
              <a:t>12 </a:t>
            </a:r>
            <a:r>
              <a:rPr lang="de-DE" sz="1600" dirty="0">
                <a:solidFill>
                  <a:schemeClr val="bg1"/>
                </a:solidFill>
              </a:rPr>
              <a:t>/ 2014 - Planung Systemarchitektur / Module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67544" y="2151223"/>
            <a:ext cx="8136904" cy="2893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sz="1400" u="sng" dirty="0" smtClean="0"/>
              <a:t>Umsetzung </a:t>
            </a:r>
            <a:r>
              <a:rPr lang="de-DE" sz="1400" u="sng" dirty="0"/>
              <a:t>/ Resultat</a:t>
            </a:r>
            <a:r>
              <a:rPr lang="de-DE" sz="1400" u="sng" dirty="0" smtClean="0"/>
              <a:t>:</a:t>
            </a:r>
          </a:p>
          <a:p>
            <a:pPr eaLnBrk="1" hangingPunct="1"/>
            <a:endParaRPr lang="de-DE" sz="1400" u="sng" dirty="0"/>
          </a:p>
          <a:p>
            <a:pPr marL="342900" lvl="0" indent="-342900">
              <a:buFont typeface="+mj-lt"/>
              <a:buAutoNum type="arabicPeriod"/>
            </a:pPr>
            <a:r>
              <a:rPr lang="de-DE" sz="1400" dirty="0"/>
              <a:t>Codereview </a:t>
            </a:r>
            <a:r>
              <a:rPr lang="de-DE" sz="1400" dirty="0" smtClean="0"/>
              <a:t>KREDA</a:t>
            </a:r>
            <a:endParaRPr lang="de-DE" sz="1400" dirty="0"/>
          </a:p>
          <a:p>
            <a:pPr marL="630238" lvl="1" indent="-173038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/>
              <a:t>Quellcode </a:t>
            </a:r>
            <a:r>
              <a:rPr lang="de-DE" sz="1400" dirty="0" smtClean="0"/>
              <a:t>prozedural, </a:t>
            </a:r>
            <a:r>
              <a:rPr lang="de-DE" sz="1400" dirty="0"/>
              <a:t>teilweise sehr komplex</a:t>
            </a:r>
          </a:p>
          <a:p>
            <a:pPr marL="630238" lvl="1" indent="-173038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Modularisierung nicht möglich, Modernisierung extrem zeitaufwendig</a:t>
            </a:r>
          </a:p>
          <a:p>
            <a:pPr marL="630238" lvl="1" indent="-173038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Direkte Übernahme von </a:t>
            </a:r>
            <a:r>
              <a:rPr lang="de-DE" sz="1400" dirty="0"/>
              <a:t>bestehendem </a:t>
            </a:r>
            <a:r>
              <a:rPr lang="de-DE" sz="1400" dirty="0" smtClean="0"/>
              <a:t>Quellcode </a:t>
            </a:r>
            <a:br>
              <a:rPr lang="de-DE" sz="1400" dirty="0" smtClean="0"/>
            </a:br>
            <a:r>
              <a:rPr lang="de-DE" sz="1400" dirty="0" smtClean="0"/>
              <a:t>auf </a:t>
            </a:r>
            <a:r>
              <a:rPr lang="de-DE" sz="1400" dirty="0"/>
              <a:t>neuer Basis </a:t>
            </a:r>
            <a:r>
              <a:rPr lang="de-DE" sz="1400" dirty="0" smtClean="0"/>
              <a:t>nur in wenigen Bereichen möglich</a:t>
            </a:r>
            <a:endParaRPr lang="de-DE" sz="1400" dirty="0"/>
          </a:p>
          <a:p>
            <a:pPr marL="630238" lvl="1" indent="-173038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fehlende RWD-Fähigkeit</a:t>
            </a:r>
            <a:endParaRPr lang="de-DE" sz="100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86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5"/>
          <p:cNvSpPr txBox="1">
            <a:spLocks noChangeArrowheads="1"/>
          </p:cNvSpPr>
          <p:nvPr/>
        </p:nvSpPr>
        <p:spPr bwMode="auto">
          <a:xfrm>
            <a:off x="323850" y="124743"/>
            <a:ext cx="23567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400" b="1" dirty="0" smtClean="0">
                <a:solidFill>
                  <a:prstClr val="white"/>
                </a:solidFill>
                <a:latin typeface="Futura Md BT" pitchFamily="34" charset="0"/>
              </a:rPr>
              <a:t>ALLGEMEINES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78284" y="589948"/>
            <a:ext cx="7578092" cy="940966"/>
          </a:xfrm>
        </p:spPr>
        <p:txBody>
          <a:bodyPr/>
          <a:lstStyle/>
          <a:p>
            <a:r>
              <a:rPr lang="de-DE" dirty="0" err="1"/>
              <a:t>Kreda</a:t>
            </a:r>
            <a:r>
              <a:rPr lang="de-DE" dirty="0"/>
              <a:t> </a:t>
            </a:r>
            <a:r>
              <a:rPr lang="de-DE" dirty="0" smtClean="0"/>
              <a:t>Professional – Meilensteine</a:t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sz="1600" dirty="0" smtClean="0">
                <a:solidFill>
                  <a:schemeClr val="bg1"/>
                </a:solidFill>
              </a:rPr>
              <a:t>12 </a:t>
            </a:r>
            <a:r>
              <a:rPr lang="de-DE" sz="1600" dirty="0">
                <a:solidFill>
                  <a:schemeClr val="bg1"/>
                </a:solidFill>
              </a:rPr>
              <a:t>/ 2014 - Planung Systemarchitektur / Module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67544" y="2151223"/>
            <a:ext cx="8136904" cy="41857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sz="1400" u="sng" dirty="0" smtClean="0"/>
              <a:t>Umsetzung </a:t>
            </a:r>
            <a:r>
              <a:rPr lang="de-DE" sz="1400" u="sng" dirty="0"/>
              <a:t>/ Resultat</a:t>
            </a:r>
            <a:r>
              <a:rPr lang="de-DE" sz="1400" u="sng" dirty="0" smtClean="0"/>
              <a:t>:</a:t>
            </a:r>
          </a:p>
          <a:p>
            <a:pPr eaLnBrk="1" hangingPunct="1"/>
            <a:endParaRPr lang="de-DE" sz="1400" u="sng" dirty="0"/>
          </a:p>
          <a:p>
            <a:pPr marL="342900" lvl="0" indent="-342900">
              <a:buFont typeface="+mj-lt"/>
              <a:buAutoNum type="arabicPeriod" startAt="2"/>
            </a:pPr>
            <a:r>
              <a:rPr lang="de-DE" sz="1400" dirty="0"/>
              <a:t>Grundlegende vorläufige Planung Serverstruktur</a:t>
            </a:r>
          </a:p>
          <a:p>
            <a:pPr marL="630238" lvl="0" indent="-180975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/>
              <a:t>Datenbankserver, Anzahl und eingesetzte Engine variabel (MySQL / </a:t>
            </a:r>
            <a:r>
              <a:rPr lang="de-DE" sz="1400" dirty="0" err="1" smtClean="0"/>
              <a:t>PostgreSQL</a:t>
            </a:r>
            <a:r>
              <a:rPr lang="de-DE" sz="1400" dirty="0" smtClean="0"/>
              <a:t>)</a:t>
            </a:r>
            <a:endParaRPr lang="de-DE" sz="1400" dirty="0"/>
          </a:p>
          <a:p>
            <a:pPr marL="630238" lvl="0" indent="-180975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r>
              <a:rPr lang="en-US" sz="1400" dirty="0" smtClean="0"/>
              <a:t>Load-Balancer </a:t>
            </a:r>
            <a:r>
              <a:rPr lang="en-US" sz="1400" dirty="0"/>
              <a:t>(Routing/SSL), Upstream-Server (Content)</a:t>
            </a:r>
            <a:endParaRPr lang="de-DE" sz="1400" dirty="0"/>
          </a:p>
          <a:p>
            <a:pPr marL="630238" lvl="0" indent="-180975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Betriebssystem</a:t>
            </a:r>
            <a:r>
              <a:rPr lang="de-DE" sz="1400" dirty="0"/>
              <a:t>: Ubuntu 64bit 14.04.1 LTS</a:t>
            </a:r>
          </a:p>
          <a:p>
            <a:pPr marL="630238" lvl="0" indent="-180975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Webserver-Software</a:t>
            </a:r>
            <a:r>
              <a:rPr lang="de-DE" sz="1400" dirty="0"/>
              <a:t>: Apache 2.4, PHP </a:t>
            </a:r>
            <a:r>
              <a:rPr lang="de-DE" sz="1400" dirty="0" smtClean="0"/>
              <a:t>5.6</a:t>
            </a:r>
          </a:p>
          <a:p>
            <a:pPr marL="630238" lvl="0" indent="-180975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Serveranzahl</a:t>
            </a:r>
            <a:r>
              <a:rPr lang="de-DE" sz="1400" dirty="0"/>
              <a:t>: min. 1x Datenbankserver, min. 2</a:t>
            </a:r>
            <a:r>
              <a:rPr lang="de-DE" sz="1400" dirty="0" smtClean="0"/>
              <a:t>x </a:t>
            </a:r>
            <a:r>
              <a:rPr lang="de-DE" sz="1400" dirty="0"/>
              <a:t>Webserver</a:t>
            </a:r>
          </a:p>
          <a:p>
            <a:pPr marL="630238" lvl="0" indent="-180975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Backuplösung</a:t>
            </a:r>
          </a:p>
          <a:p>
            <a:pPr marL="630238" indent="-180975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>
                <a:solidFill>
                  <a:srgbClr val="FF0000"/>
                </a:solidFill>
              </a:rPr>
              <a:t>Finalisierung Planung Serverstruktur, Hosting, Domainregistrierung, </a:t>
            </a:r>
            <a:r>
              <a:rPr lang="de-DE" sz="1400" dirty="0" smtClean="0">
                <a:solidFill>
                  <a:srgbClr val="FF0000"/>
                </a:solidFill>
              </a:rPr>
              <a:t/>
            </a:r>
            <a:br>
              <a:rPr lang="de-DE" sz="1400" dirty="0" smtClean="0">
                <a:solidFill>
                  <a:srgbClr val="FF0000"/>
                </a:solidFill>
              </a:rPr>
            </a:br>
            <a:r>
              <a:rPr lang="de-DE" sz="1400" dirty="0" smtClean="0">
                <a:solidFill>
                  <a:srgbClr val="FF0000"/>
                </a:solidFill>
              </a:rPr>
              <a:t>SSL Zertifikate erfolgt bis 04 / 2015</a:t>
            </a:r>
            <a:endParaRPr lang="de-DE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43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5"/>
          <p:cNvSpPr txBox="1">
            <a:spLocks noChangeArrowheads="1"/>
          </p:cNvSpPr>
          <p:nvPr/>
        </p:nvSpPr>
        <p:spPr bwMode="auto">
          <a:xfrm>
            <a:off x="323850" y="124743"/>
            <a:ext cx="23567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400" b="1" dirty="0" smtClean="0">
                <a:solidFill>
                  <a:prstClr val="white"/>
                </a:solidFill>
                <a:latin typeface="Futura Md BT" pitchFamily="34" charset="0"/>
              </a:rPr>
              <a:t>ALLGEMEINES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78284" y="589948"/>
            <a:ext cx="7866124" cy="940966"/>
          </a:xfrm>
        </p:spPr>
        <p:txBody>
          <a:bodyPr/>
          <a:lstStyle/>
          <a:p>
            <a:r>
              <a:rPr lang="de-DE" dirty="0" err="1"/>
              <a:t>Kreda</a:t>
            </a:r>
            <a:r>
              <a:rPr lang="de-DE" dirty="0"/>
              <a:t> </a:t>
            </a:r>
            <a:r>
              <a:rPr lang="de-DE" dirty="0" smtClean="0"/>
              <a:t>Professional – Meilensteine</a:t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sz="1600" dirty="0" smtClean="0">
                <a:solidFill>
                  <a:schemeClr val="bg1"/>
                </a:solidFill>
              </a:rPr>
              <a:t>12 </a:t>
            </a:r>
            <a:r>
              <a:rPr lang="de-DE" sz="1600" dirty="0">
                <a:solidFill>
                  <a:schemeClr val="bg1"/>
                </a:solidFill>
              </a:rPr>
              <a:t>/ 2014 - Planung Systemarchitektur / Module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67544" y="2151223"/>
            <a:ext cx="8136904" cy="3323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sz="1400" u="sng" dirty="0" smtClean="0"/>
              <a:t>Umsetzung </a:t>
            </a:r>
            <a:r>
              <a:rPr lang="de-DE" sz="1400" u="sng" dirty="0"/>
              <a:t>/ Resultat</a:t>
            </a:r>
            <a:r>
              <a:rPr lang="de-DE" sz="1400" u="sng" dirty="0" smtClean="0"/>
              <a:t>:</a:t>
            </a:r>
          </a:p>
          <a:p>
            <a:pPr eaLnBrk="1" hangingPunct="1"/>
            <a:endParaRPr lang="de-DE" sz="1400" u="sng" dirty="0"/>
          </a:p>
          <a:p>
            <a:pPr marL="342900" lvl="0" indent="-342900">
              <a:buFont typeface="+mj-lt"/>
              <a:buAutoNum type="arabicPeriod" startAt="3"/>
            </a:pPr>
            <a:r>
              <a:rPr lang="de-DE" sz="1400" dirty="0"/>
              <a:t>Grundlegende Planung </a:t>
            </a:r>
            <a:r>
              <a:rPr lang="de-DE" sz="1400" dirty="0" smtClean="0"/>
              <a:t>Systemarchitektur</a:t>
            </a:r>
            <a:endParaRPr lang="de-DE" sz="1400" dirty="0"/>
          </a:p>
          <a:p>
            <a:pPr marL="630238" lvl="1" indent="-173038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Programm-Logik </a:t>
            </a:r>
            <a:r>
              <a:rPr lang="de-DE" sz="1400" dirty="0"/>
              <a:t>des bestehenden </a:t>
            </a:r>
            <a:r>
              <a:rPr lang="de-DE" sz="1400" dirty="0" smtClean="0"/>
              <a:t>KREDA ist Basis der Modularisierung</a:t>
            </a:r>
          </a:p>
          <a:p>
            <a:pPr marL="630238" lvl="1" indent="-173038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/>
              <a:t>Neustrukturierung der </a:t>
            </a:r>
            <a:r>
              <a:rPr lang="de-DE" sz="1400" dirty="0" smtClean="0"/>
              <a:t>Systemarchitektur (</a:t>
            </a:r>
            <a:r>
              <a:rPr lang="de-DE" sz="1400" dirty="0" err="1" smtClean="0"/>
              <a:t>Refactoring</a:t>
            </a:r>
            <a:r>
              <a:rPr lang="de-DE" sz="1400" dirty="0"/>
              <a:t>) </a:t>
            </a:r>
            <a:r>
              <a:rPr lang="de-DE" sz="1400" dirty="0" smtClean="0"/>
              <a:t>in Abstimmung mit </a:t>
            </a:r>
            <a:br>
              <a:rPr lang="de-DE" sz="1400" dirty="0" smtClean="0"/>
            </a:br>
            <a:r>
              <a:rPr lang="de-DE" sz="1400" dirty="0" smtClean="0"/>
              <a:t>Herrn Spangenberg (FREY </a:t>
            </a:r>
            <a:r>
              <a:rPr lang="de-DE" sz="1400" dirty="0"/>
              <a:t>ADV </a:t>
            </a:r>
            <a:r>
              <a:rPr lang="de-DE" sz="1400" dirty="0" smtClean="0"/>
              <a:t>GmbH) notwendig im Hinblick auf:</a:t>
            </a:r>
          </a:p>
          <a:p>
            <a:pPr marL="1200150" lvl="2" indent="-285750">
              <a:lnSpc>
                <a:spcPct val="150000"/>
              </a:lnSpc>
              <a:buFont typeface="Symbol" panose="05050102010706020507" pitchFamily="18" charset="2"/>
              <a:buChar char="-"/>
              <a:tabLst/>
            </a:pPr>
            <a:r>
              <a:rPr lang="de-DE" sz="1400" dirty="0" smtClean="0"/>
              <a:t>Sicherheit</a:t>
            </a:r>
          </a:p>
          <a:p>
            <a:pPr marL="1200150" lvl="2" indent="-285750">
              <a:lnSpc>
                <a:spcPct val="150000"/>
              </a:lnSpc>
              <a:buFont typeface="Symbol" panose="05050102010706020507" pitchFamily="18" charset="2"/>
              <a:buChar char="-"/>
              <a:tabLst/>
            </a:pPr>
            <a:r>
              <a:rPr lang="de-DE" sz="1400" dirty="0" smtClean="0"/>
              <a:t>Skalierung /</a:t>
            </a:r>
            <a:r>
              <a:rPr lang="de-DE" sz="1400" dirty="0"/>
              <a:t> Schnittstellen</a:t>
            </a:r>
          </a:p>
          <a:p>
            <a:pPr marL="1200150" lvl="2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400" dirty="0" smtClean="0"/>
              <a:t>Verfügbarkeit / Effizienz</a:t>
            </a:r>
          </a:p>
          <a:p>
            <a:pPr marL="1200150" lvl="2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400" dirty="0" smtClean="0"/>
              <a:t>Wartung / Support</a:t>
            </a:r>
          </a:p>
          <a:p>
            <a:pPr marL="630238" lvl="1" indent="-173038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Kopplung (Synergie) mit weiterführenden externen Systemen</a:t>
            </a:r>
          </a:p>
        </p:txBody>
      </p:sp>
    </p:spTree>
    <p:extLst>
      <p:ext uri="{BB962C8B-B14F-4D97-AF65-F5344CB8AC3E}">
        <p14:creationId xmlns:p14="http://schemas.microsoft.com/office/powerpoint/2010/main" val="283058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5"/>
          <p:cNvSpPr txBox="1">
            <a:spLocks noChangeArrowheads="1"/>
          </p:cNvSpPr>
          <p:nvPr/>
        </p:nvSpPr>
        <p:spPr bwMode="auto">
          <a:xfrm>
            <a:off x="323850" y="124743"/>
            <a:ext cx="23567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400" b="1" dirty="0" smtClean="0">
                <a:solidFill>
                  <a:prstClr val="white"/>
                </a:solidFill>
                <a:latin typeface="Futura Md BT" pitchFamily="34" charset="0"/>
              </a:rPr>
              <a:t>ALLGEMEINES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78284" y="589948"/>
            <a:ext cx="7434076" cy="940966"/>
          </a:xfrm>
        </p:spPr>
        <p:txBody>
          <a:bodyPr/>
          <a:lstStyle/>
          <a:p>
            <a:r>
              <a:rPr lang="de-DE" dirty="0" err="1"/>
              <a:t>Kreda</a:t>
            </a:r>
            <a:r>
              <a:rPr lang="de-DE" dirty="0"/>
              <a:t> </a:t>
            </a:r>
            <a:r>
              <a:rPr lang="de-DE" dirty="0" smtClean="0"/>
              <a:t>Professional – Meilensteine</a:t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sz="1600" dirty="0" smtClean="0">
                <a:solidFill>
                  <a:schemeClr val="bg1"/>
                </a:solidFill>
              </a:rPr>
              <a:t>12 </a:t>
            </a:r>
            <a:r>
              <a:rPr lang="de-DE" sz="1600" dirty="0">
                <a:solidFill>
                  <a:schemeClr val="bg1"/>
                </a:solidFill>
              </a:rPr>
              <a:t>/ 2014 - Planung Systemarchitektur / Module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67544" y="2151223"/>
            <a:ext cx="8136904" cy="39703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sz="1400" u="sng" dirty="0" smtClean="0"/>
              <a:t>Umsetzung </a:t>
            </a:r>
            <a:r>
              <a:rPr lang="de-DE" sz="1400" u="sng" dirty="0"/>
              <a:t>/ Resultat</a:t>
            </a:r>
            <a:r>
              <a:rPr lang="de-DE" sz="1400" u="sng" dirty="0" smtClean="0"/>
              <a:t>:</a:t>
            </a:r>
          </a:p>
          <a:p>
            <a:pPr eaLnBrk="1" hangingPunct="1"/>
            <a:endParaRPr lang="de-DE" sz="1400" u="sng" dirty="0"/>
          </a:p>
          <a:p>
            <a:pPr marL="342900" lvl="0" indent="-342900">
              <a:buFont typeface="+mj-lt"/>
              <a:buAutoNum type="arabicPeriod" startAt="3"/>
            </a:pPr>
            <a:r>
              <a:rPr lang="de-DE" sz="1400" dirty="0"/>
              <a:t>Grundlegende Planung </a:t>
            </a:r>
            <a:r>
              <a:rPr lang="de-DE" sz="1400" dirty="0" smtClean="0"/>
              <a:t>Systemarchitektur</a:t>
            </a:r>
            <a:endParaRPr lang="de-DE" sz="1400" dirty="0"/>
          </a:p>
          <a:p>
            <a:pPr marL="630238" lvl="1" indent="-173038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Splittung / Modularisierung </a:t>
            </a:r>
            <a:r>
              <a:rPr lang="de-DE" sz="1400" dirty="0"/>
              <a:t>der Datenbankstruktur unter Beachtung der bestehenden Datenbank-Logik zu Gunsten von: </a:t>
            </a:r>
          </a:p>
          <a:p>
            <a:pPr marL="1162050" lvl="2" indent="-2476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400" dirty="0" smtClean="0"/>
              <a:t>Sicherheit</a:t>
            </a:r>
            <a:endParaRPr lang="de-DE" sz="1400" dirty="0"/>
          </a:p>
          <a:p>
            <a:pPr marL="1162050" lvl="2" indent="-2476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400" dirty="0" smtClean="0"/>
              <a:t>Skalierung</a:t>
            </a:r>
            <a:endParaRPr lang="de-DE" sz="1400" dirty="0"/>
          </a:p>
          <a:p>
            <a:pPr marL="1162050" lvl="2" indent="-2476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400" dirty="0" smtClean="0"/>
              <a:t>Verfügbarkeit</a:t>
            </a:r>
          </a:p>
          <a:p>
            <a:pPr marL="1162050" lvl="2" indent="-2476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400" dirty="0"/>
              <a:t>Wartung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400" dirty="0" smtClean="0"/>
              <a:t>Datenbank – Adapter</a:t>
            </a:r>
          </a:p>
          <a:p>
            <a:pPr marL="1162050" lvl="2" indent="-2476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400" dirty="0" smtClean="0"/>
              <a:t>Unidirektionaler </a:t>
            </a:r>
            <a:r>
              <a:rPr lang="de-DE" sz="1400" dirty="0"/>
              <a:t>Datenfluss zum bestehenden KREDA </a:t>
            </a:r>
            <a:r>
              <a:rPr lang="de-DE" sz="1400" dirty="0" smtClean="0"/>
              <a:t>EGE Annaberg</a:t>
            </a:r>
          </a:p>
          <a:p>
            <a:pPr marL="1162050" lvl="2" indent="-2476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400" dirty="0" smtClean="0"/>
              <a:t>Parallelbetrieb </a:t>
            </a:r>
            <a:r>
              <a:rPr lang="de-DE" sz="1400" dirty="0"/>
              <a:t>noch nicht übertragener </a:t>
            </a:r>
            <a:r>
              <a:rPr lang="de-DE" sz="1400" dirty="0" smtClean="0"/>
              <a:t>Features möglich</a:t>
            </a:r>
          </a:p>
          <a:p>
            <a:pPr marL="1162050" lvl="2" indent="-2476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400" dirty="0" smtClean="0"/>
              <a:t>Weitere Planung / Analyse notwendig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9695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5"/>
          <p:cNvSpPr txBox="1">
            <a:spLocks noChangeArrowheads="1"/>
          </p:cNvSpPr>
          <p:nvPr/>
        </p:nvSpPr>
        <p:spPr bwMode="auto">
          <a:xfrm>
            <a:off x="323850" y="124743"/>
            <a:ext cx="23567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400" b="1" dirty="0" smtClean="0">
                <a:solidFill>
                  <a:prstClr val="white"/>
                </a:solidFill>
                <a:latin typeface="Futura Md BT" pitchFamily="34" charset="0"/>
              </a:rPr>
              <a:t>ALLGEMEINES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78284" y="589948"/>
            <a:ext cx="7722108" cy="940966"/>
          </a:xfrm>
        </p:spPr>
        <p:txBody>
          <a:bodyPr/>
          <a:lstStyle/>
          <a:p>
            <a:r>
              <a:rPr lang="de-DE" dirty="0" err="1"/>
              <a:t>Kreda</a:t>
            </a:r>
            <a:r>
              <a:rPr lang="de-DE" dirty="0"/>
              <a:t> </a:t>
            </a:r>
            <a:r>
              <a:rPr lang="de-DE" dirty="0" smtClean="0"/>
              <a:t>Professional – Meilensteine</a:t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sz="1600" dirty="0" smtClean="0">
                <a:solidFill>
                  <a:schemeClr val="bg1"/>
                </a:solidFill>
              </a:rPr>
              <a:t>12 </a:t>
            </a:r>
            <a:r>
              <a:rPr lang="de-DE" sz="1600" dirty="0">
                <a:solidFill>
                  <a:schemeClr val="bg1"/>
                </a:solidFill>
              </a:rPr>
              <a:t>/ 2014 - Planung Systemarchitektur / Module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67544" y="2151223"/>
            <a:ext cx="8136904" cy="40934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sz="1400" u="sng" dirty="0" smtClean="0"/>
              <a:t>Umsetzung </a:t>
            </a:r>
            <a:r>
              <a:rPr lang="de-DE" sz="1400" u="sng" dirty="0"/>
              <a:t>/ Resultat</a:t>
            </a:r>
            <a:r>
              <a:rPr lang="de-DE" sz="1400" u="sng" dirty="0" smtClean="0"/>
              <a:t>:</a:t>
            </a:r>
          </a:p>
          <a:p>
            <a:pPr eaLnBrk="1" hangingPunct="1"/>
            <a:endParaRPr lang="de-DE" sz="1400" u="sng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de-DE" sz="1400" dirty="0"/>
              <a:t>Funktionsdokumentation des übergebenen / übernommenen </a:t>
            </a:r>
            <a:r>
              <a:rPr lang="de-DE" sz="1400" dirty="0" smtClean="0"/>
              <a:t>KREDA - Standes</a:t>
            </a:r>
          </a:p>
          <a:p>
            <a:pPr marL="630238" lvl="1" indent="-182563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Verantwortlich: Herr Schubert</a:t>
            </a:r>
          </a:p>
          <a:p>
            <a:pPr marL="630238" lvl="1" indent="-182563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>
                <a:solidFill>
                  <a:srgbClr val="FF0000"/>
                </a:solidFill>
              </a:rPr>
              <a:t>Übergeben: an Herr Herold (EVLKS) am 12.12.2014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de-DE" sz="1400" dirty="0" smtClean="0"/>
              <a:t>Grundlegende </a:t>
            </a:r>
            <a:r>
              <a:rPr lang="de-DE" sz="1400" dirty="0"/>
              <a:t>Planung Programmlogik / Features / Rechte</a:t>
            </a:r>
          </a:p>
          <a:p>
            <a:pPr marL="630238" lvl="1" indent="-180975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/>
              <a:t>Programmfunktionen in 4 Prioritätsstufen </a:t>
            </a:r>
            <a:r>
              <a:rPr lang="de-DE" sz="1400" dirty="0" smtClean="0"/>
              <a:t>gliedern</a:t>
            </a:r>
          </a:p>
          <a:p>
            <a:pPr marL="630238" lvl="1" indent="-180975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Vorschlag </a:t>
            </a:r>
            <a:r>
              <a:rPr lang="de-DE" sz="1400" dirty="0"/>
              <a:t>von K&amp;W und </a:t>
            </a:r>
            <a:r>
              <a:rPr lang="de-DE" sz="1400" dirty="0" smtClean="0"/>
              <a:t>Herrn Schubert </a:t>
            </a:r>
            <a:r>
              <a:rPr lang="de-DE" sz="1400" dirty="0"/>
              <a:t>an </a:t>
            </a:r>
            <a:r>
              <a:rPr lang="de-DE" sz="1400" dirty="0" smtClean="0"/>
              <a:t>Schulstiftung (nach Erhalt der Funktionsdokumentation des </a:t>
            </a:r>
            <a:r>
              <a:rPr lang="de-DE" sz="1400" dirty="0"/>
              <a:t>übergebenen / übernommenen </a:t>
            </a:r>
            <a:r>
              <a:rPr lang="de-DE" sz="1400" dirty="0" smtClean="0"/>
              <a:t>KREDA - Standes)</a:t>
            </a:r>
          </a:p>
          <a:p>
            <a:pPr marL="630238" lvl="1" indent="-180975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Stufen 1-3 verbindlich umsetzen bis 08 / 2015</a:t>
            </a:r>
          </a:p>
          <a:p>
            <a:pPr marL="630238" lvl="1" indent="-180975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Stufe 4 mit Fertigstellungsterminen versehen</a:t>
            </a:r>
          </a:p>
        </p:txBody>
      </p:sp>
    </p:spTree>
    <p:extLst>
      <p:ext uri="{BB962C8B-B14F-4D97-AF65-F5344CB8AC3E}">
        <p14:creationId xmlns:p14="http://schemas.microsoft.com/office/powerpoint/2010/main" val="136701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5"/>
          <p:cNvSpPr txBox="1">
            <a:spLocks noChangeArrowheads="1"/>
          </p:cNvSpPr>
          <p:nvPr/>
        </p:nvSpPr>
        <p:spPr bwMode="auto">
          <a:xfrm>
            <a:off x="323850" y="124743"/>
            <a:ext cx="23567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400" b="1" dirty="0" smtClean="0">
                <a:solidFill>
                  <a:prstClr val="white"/>
                </a:solidFill>
                <a:latin typeface="Futura Md BT" pitchFamily="34" charset="0"/>
              </a:rPr>
              <a:t>ALLGEMEINES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78284" y="589948"/>
            <a:ext cx="7506084" cy="940966"/>
          </a:xfrm>
        </p:spPr>
        <p:txBody>
          <a:bodyPr/>
          <a:lstStyle/>
          <a:p>
            <a:r>
              <a:rPr lang="de-DE" dirty="0" err="1"/>
              <a:t>Kreda</a:t>
            </a:r>
            <a:r>
              <a:rPr lang="de-DE" dirty="0"/>
              <a:t> </a:t>
            </a:r>
            <a:r>
              <a:rPr lang="de-DE" dirty="0" smtClean="0"/>
              <a:t>Professional – Meilensteine</a:t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sz="1600" dirty="0" smtClean="0">
                <a:solidFill>
                  <a:schemeClr val="bg1"/>
                </a:solidFill>
              </a:rPr>
              <a:t>12 </a:t>
            </a:r>
            <a:r>
              <a:rPr lang="de-DE" sz="1600" dirty="0">
                <a:solidFill>
                  <a:schemeClr val="bg1"/>
                </a:solidFill>
              </a:rPr>
              <a:t>/ 2014 - Planung Systemarchitektur / Module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67544" y="2151223"/>
            <a:ext cx="8136904" cy="31085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sz="1400" u="sng" dirty="0" smtClean="0">
                <a:solidFill>
                  <a:srgbClr val="FF0000"/>
                </a:solidFill>
              </a:rPr>
              <a:t>Umsetzung </a:t>
            </a:r>
            <a:r>
              <a:rPr lang="de-DE" sz="1400" u="sng" dirty="0">
                <a:solidFill>
                  <a:srgbClr val="FF0000"/>
                </a:solidFill>
              </a:rPr>
              <a:t>/ Resultat</a:t>
            </a:r>
            <a:r>
              <a:rPr lang="de-DE" sz="1400" u="sng" dirty="0" smtClean="0"/>
              <a:t>:</a:t>
            </a:r>
          </a:p>
          <a:p>
            <a:pPr eaLnBrk="1" hangingPunct="1"/>
            <a:endParaRPr lang="de-DE" sz="1400" u="sng" dirty="0"/>
          </a:p>
          <a:p>
            <a:pPr marL="630238" lvl="1" indent="-180975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Prioritätsstufe 1 - Systemfunktionen</a:t>
            </a:r>
          </a:p>
          <a:p>
            <a:pPr marL="1030288" lvl="2" indent="-180975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Systembasis </a:t>
            </a:r>
            <a:r>
              <a:rPr lang="de-DE" sz="1400" dirty="0"/>
              <a:t>KREDA (z.B. Login-Funktionalität, Protokollierung)</a:t>
            </a:r>
          </a:p>
          <a:p>
            <a:pPr marL="1030288" lvl="2" indent="-180975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Umsetzung bis 02 / 2015</a:t>
            </a:r>
          </a:p>
          <a:p>
            <a:pPr marL="630238" lvl="1" indent="-180975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/>
              <a:t>Prioritätsstufe 2 - </a:t>
            </a:r>
            <a:r>
              <a:rPr lang="de-DE" sz="1400" dirty="0" smtClean="0"/>
              <a:t>Voraussetzung </a:t>
            </a:r>
            <a:r>
              <a:rPr lang="de-DE" sz="1400" dirty="0"/>
              <a:t>für alle weiteren Module</a:t>
            </a:r>
          </a:p>
          <a:p>
            <a:pPr marL="1030288" lvl="2" indent="-180975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Stammdatenverwaltung </a:t>
            </a:r>
          </a:p>
          <a:p>
            <a:pPr marL="1030288" lvl="2" indent="-180975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Umsetzung </a:t>
            </a:r>
            <a:r>
              <a:rPr lang="de-DE" sz="1400" dirty="0"/>
              <a:t>bis </a:t>
            </a:r>
            <a:r>
              <a:rPr lang="de-DE" sz="1400" dirty="0" smtClean="0"/>
              <a:t>04 </a:t>
            </a:r>
            <a:r>
              <a:rPr lang="de-DE" sz="1400" dirty="0"/>
              <a:t>/ </a:t>
            </a:r>
            <a:r>
              <a:rPr lang="de-DE" sz="1400" dirty="0" smtClean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209468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5"/>
          <p:cNvSpPr txBox="1">
            <a:spLocks noChangeArrowheads="1"/>
          </p:cNvSpPr>
          <p:nvPr/>
        </p:nvSpPr>
        <p:spPr bwMode="auto">
          <a:xfrm>
            <a:off x="323850" y="124743"/>
            <a:ext cx="23567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400" b="1" dirty="0" smtClean="0">
                <a:solidFill>
                  <a:prstClr val="white"/>
                </a:solidFill>
                <a:latin typeface="Futura Md BT" pitchFamily="34" charset="0"/>
              </a:rPr>
              <a:t>ALLGEMEINES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78284" y="589948"/>
            <a:ext cx="7650100" cy="940966"/>
          </a:xfrm>
        </p:spPr>
        <p:txBody>
          <a:bodyPr/>
          <a:lstStyle/>
          <a:p>
            <a:r>
              <a:rPr lang="de-DE" dirty="0" err="1"/>
              <a:t>Kreda</a:t>
            </a:r>
            <a:r>
              <a:rPr lang="de-DE" dirty="0"/>
              <a:t> </a:t>
            </a:r>
            <a:r>
              <a:rPr lang="de-DE" dirty="0" smtClean="0"/>
              <a:t>Professional – Meilensteine</a:t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sz="1600" dirty="0" smtClean="0">
                <a:solidFill>
                  <a:schemeClr val="bg1"/>
                </a:solidFill>
              </a:rPr>
              <a:t>12 </a:t>
            </a:r>
            <a:r>
              <a:rPr lang="de-DE" sz="1600" dirty="0">
                <a:solidFill>
                  <a:schemeClr val="bg1"/>
                </a:solidFill>
              </a:rPr>
              <a:t>/ 2014 - Planung Systemarchitektur / Module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67544" y="2151223"/>
            <a:ext cx="8136904" cy="39703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sz="1400" u="sng" dirty="0">
                <a:solidFill>
                  <a:srgbClr val="FF0000"/>
                </a:solidFill>
              </a:rPr>
              <a:t>Umsetzung / Resultat:</a:t>
            </a:r>
          </a:p>
          <a:p>
            <a:pPr eaLnBrk="1" hangingPunct="1"/>
            <a:endParaRPr lang="de-DE" sz="1400" u="sng" dirty="0"/>
          </a:p>
          <a:p>
            <a:pPr marL="630238" lvl="1" indent="-180975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Prioritätsstufe 3 – gefordert durch AG-IT</a:t>
            </a:r>
            <a:endParaRPr lang="de-DE" sz="1400" dirty="0"/>
          </a:p>
          <a:p>
            <a:pPr marL="1030288" lvl="2" indent="-180975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Modul Zensuren (inkl. Zeugnisdruck)</a:t>
            </a:r>
          </a:p>
          <a:p>
            <a:pPr marL="1487488" lvl="3" indent="-180975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/>
              <a:t>Zeugnisvorlage erfordert Zuarbeit von </a:t>
            </a:r>
            <a:r>
              <a:rPr lang="de-DE" sz="1400" dirty="0" smtClean="0"/>
              <a:t>EVLKS</a:t>
            </a:r>
            <a:endParaRPr lang="de-DE" sz="1400" dirty="0"/>
          </a:p>
          <a:p>
            <a:pPr marL="1487488" lvl="3" indent="-180975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/>
              <a:t>Umsetzung bis </a:t>
            </a:r>
            <a:r>
              <a:rPr lang="de-DE" sz="1400" dirty="0" smtClean="0"/>
              <a:t>06 </a:t>
            </a:r>
            <a:r>
              <a:rPr lang="de-DE" sz="1400" dirty="0"/>
              <a:t>/ </a:t>
            </a:r>
            <a:r>
              <a:rPr lang="de-DE" sz="1400" dirty="0" smtClean="0"/>
              <a:t>2015</a:t>
            </a:r>
          </a:p>
          <a:p>
            <a:pPr marL="1030288" lvl="2" indent="-180975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/>
              <a:t>Modul </a:t>
            </a:r>
            <a:r>
              <a:rPr lang="de-DE" sz="1400" dirty="0" smtClean="0"/>
              <a:t>Fakturierung </a:t>
            </a:r>
          </a:p>
          <a:p>
            <a:pPr marL="1487488" lvl="3" indent="-180975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Funktionsumfang erfordert Zuarbeit </a:t>
            </a:r>
            <a:r>
              <a:rPr lang="de-DE" sz="1400" dirty="0"/>
              <a:t>von EVLKS</a:t>
            </a:r>
          </a:p>
          <a:p>
            <a:pPr marL="1487488" lvl="3" indent="-180975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Angestrebte Umsetzung </a:t>
            </a:r>
            <a:r>
              <a:rPr lang="de-DE" sz="1400" dirty="0"/>
              <a:t>bis </a:t>
            </a:r>
            <a:r>
              <a:rPr lang="de-DE" sz="1400" dirty="0" smtClean="0"/>
              <a:t>08 </a:t>
            </a:r>
            <a:r>
              <a:rPr lang="de-DE" sz="1400" dirty="0"/>
              <a:t>/ 2015</a:t>
            </a:r>
          </a:p>
          <a:p>
            <a:pPr marL="1030288" lvl="2" indent="-180975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08883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5"/>
          <p:cNvSpPr txBox="1">
            <a:spLocks noChangeArrowheads="1"/>
          </p:cNvSpPr>
          <p:nvPr/>
        </p:nvSpPr>
        <p:spPr bwMode="auto">
          <a:xfrm>
            <a:off x="323850" y="124743"/>
            <a:ext cx="23567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400" b="1" dirty="0" smtClean="0">
                <a:solidFill>
                  <a:prstClr val="white"/>
                </a:solidFill>
                <a:latin typeface="Futura Md BT" pitchFamily="34" charset="0"/>
              </a:rPr>
              <a:t>ALLGEMEINES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78284" y="589948"/>
            <a:ext cx="7506084" cy="940966"/>
          </a:xfrm>
        </p:spPr>
        <p:txBody>
          <a:bodyPr/>
          <a:lstStyle/>
          <a:p>
            <a:r>
              <a:rPr lang="de-DE" dirty="0" err="1"/>
              <a:t>Kreda</a:t>
            </a:r>
            <a:r>
              <a:rPr lang="de-DE" dirty="0"/>
              <a:t> </a:t>
            </a:r>
            <a:r>
              <a:rPr lang="de-DE" dirty="0" smtClean="0"/>
              <a:t>Professional – Meilensteine</a:t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sz="1600" dirty="0" smtClean="0">
                <a:solidFill>
                  <a:schemeClr val="bg1"/>
                </a:solidFill>
              </a:rPr>
              <a:t>12 </a:t>
            </a:r>
            <a:r>
              <a:rPr lang="de-DE" sz="1600" dirty="0">
                <a:solidFill>
                  <a:schemeClr val="bg1"/>
                </a:solidFill>
              </a:rPr>
              <a:t>/ 2014 - Planung Systemarchitektur / Module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67544" y="2151223"/>
            <a:ext cx="8136904" cy="35394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sz="1400" u="sng" dirty="0">
                <a:solidFill>
                  <a:srgbClr val="FF0000"/>
                </a:solidFill>
              </a:rPr>
              <a:t>Umsetzung / Resultat:</a:t>
            </a:r>
          </a:p>
          <a:p>
            <a:pPr eaLnBrk="1" hangingPunct="1"/>
            <a:endParaRPr lang="de-DE" sz="1400" u="sng" dirty="0"/>
          </a:p>
          <a:p>
            <a:pPr marL="630238" lvl="1" indent="-180975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Prioritätsstufe 4 </a:t>
            </a:r>
            <a:r>
              <a:rPr lang="de-DE" sz="1400" dirty="0"/>
              <a:t>- noch nicht übertragender KREDA - Module</a:t>
            </a:r>
          </a:p>
          <a:p>
            <a:pPr marL="1030288" lvl="2" indent="-180975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Planung ab </a:t>
            </a:r>
            <a:r>
              <a:rPr lang="de-DE" sz="1400" dirty="0"/>
              <a:t>08 / 2015 in Abstimmung mit </a:t>
            </a:r>
            <a:r>
              <a:rPr lang="de-DE" sz="1400" dirty="0" smtClean="0"/>
              <a:t>AG-IT</a:t>
            </a:r>
          </a:p>
          <a:p>
            <a:pPr marL="1030288" lvl="2" indent="-180975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Modul </a:t>
            </a:r>
            <a:r>
              <a:rPr lang="de-DE" sz="1400" dirty="0" smtClean="0"/>
              <a:t>Stundenpläne und Zeitmanagement</a:t>
            </a:r>
          </a:p>
          <a:p>
            <a:pPr marL="1487488" lvl="3" indent="-180975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Stundenplanimport aus </a:t>
            </a:r>
            <a:r>
              <a:rPr lang="de-DE" sz="1400" dirty="0" err="1" smtClean="0"/>
              <a:t>Indiware</a:t>
            </a:r>
            <a:endParaRPr lang="de-DE" sz="1400" dirty="0" smtClean="0"/>
          </a:p>
          <a:p>
            <a:pPr marL="1487488" lvl="3" indent="-180975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Stundenplanverwaltung, Ferien- und Fehltageverwaltung</a:t>
            </a:r>
          </a:p>
          <a:p>
            <a:pPr marL="1030288" lvl="2" indent="-180975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Modul Sitzpläne</a:t>
            </a:r>
            <a:endParaRPr lang="de-DE" sz="1400" dirty="0"/>
          </a:p>
          <a:p>
            <a:pPr marL="1030288" lvl="2" indent="-180975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Modul Lehrstoffplanung (speziell für EGE Annaberg)</a:t>
            </a:r>
          </a:p>
        </p:txBody>
      </p:sp>
    </p:spTree>
    <p:extLst>
      <p:ext uri="{BB962C8B-B14F-4D97-AF65-F5344CB8AC3E}">
        <p14:creationId xmlns:p14="http://schemas.microsoft.com/office/powerpoint/2010/main" val="106825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Kreda Professional </a:t>
            </a:r>
            <a:r>
              <a:rPr lang="de-DE" dirty="0" smtClean="0"/>
              <a:t> - Agenda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4346975" y="2071006"/>
            <a:ext cx="441049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de-DE" sz="1400" dirty="0"/>
              <a:t>Datum: 	</a:t>
            </a:r>
            <a:r>
              <a:rPr lang="de-DE" sz="1400" dirty="0" smtClean="0"/>
              <a:t>30.01.2015</a:t>
            </a:r>
          </a:p>
          <a:p>
            <a:pPr eaLnBrk="1" hangingPunct="1">
              <a:spcBef>
                <a:spcPct val="50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de-DE" sz="1400" dirty="0" smtClean="0"/>
              <a:t>Lokation: 	K&amp;W Informatik GmbH</a:t>
            </a:r>
          </a:p>
          <a:p>
            <a:pPr eaLnBrk="1" hangingPunct="1">
              <a:spcBef>
                <a:spcPct val="50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de-DE" sz="1400" dirty="0" smtClean="0"/>
              <a:t>Teilnehmer:</a:t>
            </a:r>
          </a:p>
          <a:p>
            <a:pPr marL="285750" indent="-285750" eaLnBrk="1" hangingPunct="1">
              <a:spcBef>
                <a:spcPct val="50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sz="1400" dirty="0"/>
              <a:t>Evangelische </a:t>
            </a:r>
            <a:r>
              <a:rPr lang="de-DE" sz="1400" dirty="0" smtClean="0"/>
              <a:t>Schulstiftung</a:t>
            </a:r>
          </a:p>
          <a:p>
            <a:pPr marL="742950" lvl="1" indent="-285750" eaLnBrk="1" hangingPunct="1">
              <a:spcBef>
                <a:spcPct val="50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1400" dirty="0" smtClean="0"/>
              <a:t>Herr Schmidt</a:t>
            </a:r>
          </a:p>
          <a:p>
            <a:pPr marL="742950" lvl="1" indent="-285750" eaLnBrk="1" hangingPunct="1">
              <a:spcBef>
                <a:spcPct val="50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1400" dirty="0" smtClean="0"/>
              <a:t>Herr Herold</a:t>
            </a:r>
          </a:p>
          <a:p>
            <a:pPr marL="285750" indent="-285750" eaLnBrk="1" hangingPunct="1">
              <a:spcBef>
                <a:spcPct val="50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sz="1400" dirty="0" smtClean="0"/>
              <a:t>K&amp;W Informatik GmbH</a:t>
            </a:r>
          </a:p>
          <a:p>
            <a:pPr marL="742950" lvl="1" indent="-285750" eaLnBrk="1" hangingPunct="1">
              <a:spcBef>
                <a:spcPct val="50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1400" dirty="0"/>
              <a:t>Herr </a:t>
            </a:r>
            <a:r>
              <a:rPr lang="de-DE" sz="1400" dirty="0" smtClean="0"/>
              <a:t>Ernst</a:t>
            </a:r>
            <a:endParaRPr lang="de-DE" sz="1400" dirty="0"/>
          </a:p>
          <a:p>
            <a:pPr marL="742950" lvl="1" indent="-285750" eaLnBrk="1" hangingPunct="1">
              <a:spcBef>
                <a:spcPct val="50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1400" dirty="0"/>
              <a:t>Herr </a:t>
            </a:r>
            <a:r>
              <a:rPr lang="de-DE" sz="1400" dirty="0" smtClean="0"/>
              <a:t>Gärtner</a:t>
            </a:r>
          </a:p>
          <a:p>
            <a:pPr marL="742950" lvl="1" indent="-285750" eaLnBrk="1" hangingPunct="1">
              <a:spcBef>
                <a:spcPct val="50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1400" dirty="0" smtClean="0"/>
              <a:t>Herr Kmiezik</a:t>
            </a:r>
          </a:p>
          <a:p>
            <a:pPr marL="742950" lvl="1" indent="-285750" eaLnBrk="1" hangingPunct="1">
              <a:spcBef>
                <a:spcPct val="50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1400" dirty="0" smtClean="0"/>
              <a:t>Herr Kunze</a:t>
            </a:r>
            <a:endParaRPr lang="de-DE" sz="1400" dirty="0"/>
          </a:p>
        </p:txBody>
      </p:sp>
      <p:pic>
        <p:nvPicPr>
          <p:cNvPr id="1027" name="Picture 3" descr="C:\Users\Kmiezik\Desktop\Neuer Ordner\BS234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01" y="1263601"/>
            <a:ext cx="2876400" cy="410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1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5"/>
          <p:cNvSpPr txBox="1">
            <a:spLocks noChangeArrowheads="1"/>
          </p:cNvSpPr>
          <p:nvPr/>
        </p:nvSpPr>
        <p:spPr bwMode="auto">
          <a:xfrm>
            <a:off x="323850" y="124743"/>
            <a:ext cx="23567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400" b="1" dirty="0" smtClean="0">
                <a:solidFill>
                  <a:prstClr val="white"/>
                </a:solidFill>
                <a:latin typeface="Futura Md BT" pitchFamily="34" charset="0"/>
              </a:rPr>
              <a:t>ALLGEMEINES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78284" y="589948"/>
            <a:ext cx="6930020" cy="940966"/>
          </a:xfrm>
        </p:spPr>
        <p:txBody>
          <a:bodyPr/>
          <a:lstStyle/>
          <a:p>
            <a:r>
              <a:rPr lang="de-DE" dirty="0"/>
              <a:t>Kreda </a:t>
            </a:r>
            <a:r>
              <a:rPr lang="de-DE" dirty="0" smtClean="0"/>
              <a:t>Professional – Meilensteine</a:t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sz="1600" dirty="0" smtClean="0">
                <a:solidFill>
                  <a:schemeClr val="bg1"/>
                </a:solidFill>
              </a:rPr>
              <a:t>02 </a:t>
            </a:r>
            <a:r>
              <a:rPr lang="de-DE" sz="1600" dirty="0">
                <a:solidFill>
                  <a:schemeClr val="bg1"/>
                </a:solidFill>
              </a:rPr>
              <a:t>/ </a:t>
            </a:r>
            <a:r>
              <a:rPr lang="de-DE" sz="1600" dirty="0" smtClean="0">
                <a:solidFill>
                  <a:schemeClr val="bg1"/>
                </a:solidFill>
              </a:rPr>
              <a:t>2015 </a:t>
            </a:r>
            <a:r>
              <a:rPr lang="de-DE" sz="1600" dirty="0">
                <a:solidFill>
                  <a:schemeClr val="bg1"/>
                </a:solidFill>
              </a:rPr>
              <a:t>- Entwicklung </a:t>
            </a:r>
            <a:r>
              <a:rPr lang="de-DE" sz="1600" dirty="0" smtClean="0">
                <a:solidFill>
                  <a:schemeClr val="bg1"/>
                </a:solidFill>
              </a:rPr>
              <a:t>Minimaler Anwendung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67544" y="2151223"/>
            <a:ext cx="8136904" cy="2462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sz="1400" u="sng" dirty="0" smtClean="0"/>
              <a:t>Ziel:</a:t>
            </a:r>
          </a:p>
          <a:p>
            <a:pPr eaLnBrk="1" hangingPunct="1"/>
            <a:endParaRPr lang="de-DE" sz="1400" u="sng" dirty="0"/>
          </a:p>
          <a:p>
            <a:pPr marL="342900" lvl="0" indent="-342900">
              <a:buFont typeface="+mj-lt"/>
              <a:buAutoNum type="arabicPeriod"/>
            </a:pPr>
            <a:r>
              <a:rPr lang="de-DE" sz="1400" dirty="0" smtClean="0"/>
              <a:t>Entwicklung Minimaler Anwendung</a:t>
            </a:r>
            <a:endParaRPr lang="de-DE" sz="1400" dirty="0"/>
          </a:p>
          <a:p>
            <a:pPr marL="630238" lvl="1" indent="-173038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Serverarchitektur</a:t>
            </a:r>
            <a:endParaRPr lang="de-DE" sz="1400" dirty="0"/>
          </a:p>
          <a:p>
            <a:pPr marL="630238" lvl="1" indent="-173038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Systemarchitektur</a:t>
            </a:r>
          </a:p>
          <a:p>
            <a:pPr marL="630238" lvl="1" indent="-173038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Integration </a:t>
            </a:r>
            <a:r>
              <a:rPr lang="de-DE" sz="1400" dirty="0"/>
              <a:t>einzelner </a:t>
            </a:r>
            <a:r>
              <a:rPr lang="de-DE" sz="1400" dirty="0" smtClean="0"/>
              <a:t>Systemkomponenten (z.B</a:t>
            </a:r>
            <a:r>
              <a:rPr lang="de-DE" sz="1400" dirty="0"/>
              <a:t>.: Login, etc</a:t>
            </a:r>
            <a:r>
              <a:rPr lang="de-DE" sz="1400" dirty="0" smtClean="0"/>
              <a:t>.)</a:t>
            </a:r>
          </a:p>
          <a:p>
            <a:pPr marL="57150" lvl="0" indent="-342900">
              <a:lnSpc>
                <a:spcPct val="200000"/>
              </a:lnSpc>
              <a:buFont typeface="+mj-lt"/>
              <a:buAutoNum type="arabicPeriod"/>
              <a:tabLst/>
            </a:pPr>
            <a:r>
              <a:rPr lang="de-DE" sz="1400" dirty="0" smtClean="0"/>
              <a:t>Systemtest durch K&amp;W Informatik GmbH</a:t>
            </a:r>
            <a:endParaRPr lang="de-DE" sz="100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97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5"/>
          <p:cNvSpPr txBox="1">
            <a:spLocks noChangeArrowheads="1"/>
          </p:cNvSpPr>
          <p:nvPr/>
        </p:nvSpPr>
        <p:spPr bwMode="auto">
          <a:xfrm>
            <a:off x="323850" y="124743"/>
            <a:ext cx="23567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400" b="1" dirty="0" smtClean="0">
                <a:solidFill>
                  <a:prstClr val="white"/>
                </a:solidFill>
                <a:latin typeface="Futura Md BT" pitchFamily="34" charset="0"/>
              </a:rPr>
              <a:t>ALLGEMEINES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Kreda </a:t>
            </a:r>
            <a:r>
              <a:rPr lang="de-DE" dirty="0" smtClean="0"/>
              <a:t>Professional – Meilensteine</a:t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sz="1600" dirty="0" smtClean="0">
                <a:solidFill>
                  <a:schemeClr val="bg1"/>
                </a:solidFill>
              </a:rPr>
              <a:t>04 </a:t>
            </a:r>
            <a:r>
              <a:rPr lang="de-DE" sz="1600" dirty="0">
                <a:solidFill>
                  <a:schemeClr val="bg1"/>
                </a:solidFill>
              </a:rPr>
              <a:t>/ </a:t>
            </a:r>
            <a:r>
              <a:rPr lang="de-DE" sz="1600" dirty="0" smtClean="0">
                <a:solidFill>
                  <a:schemeClr val="bg1"/>
                </a:solidFill>
              </a:rPr>
              <a:t>2015 </a:t>
            </a:r>
            <a:r>
              <a:rPr lang="de-DE" sz="1600" dirty="0">
                <a:solidFill>
                  <a:schemeClr val="bg1"/>
                </a:solidFill>
              </a:rPr>
              <a:t>- Entwicklung Modulbasis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67544" y="2151223"/>
            <a:ext cx="8136904" cy="26417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sz="1400" u="sng" dirty="0" smtClean="0"/>
              <a:t>Ziel:</a:t>
            </a:r>
          </a:p>
          <a:p>
            <a:pPr eaLnBrk="1" hangingPunct="1"/>
            <a:endParaRPr lang="de-DE" sz="1400" u="sng" dirty="0"/>
          </a:p>
          <a:p>
            <a:pPr marL="342900" lvl="0" indent="-342900">
              <a:buFont typeface="+mj-lt"/>
              <a:buAutoNum type="arabicPeriod"/>
            </a:pPr>
            <a:r>
              <a:rPr lang="de-DE" sz="1400" dirty="0" smtClean="0"/>
              <a:t>Entwicklung Modulbasis</a:t>
            </a:r>
            <a:endParaRPr lang="de-DE" sz="1400" dirty="0"/>
          </a:p>
          <a:p>
            <a:pPr marL="630238" lvl="1" indent="-173038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Erweiterung der Minimalen Anwendung um Verwaltungskomponenten</a:t>
            </a:r>
          </a:p>
          <a:p>
            <a:pPr marL="630238" lvl="1" indent="-173038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>
                <a:solidFill>
                  <a:srgbClr val="FF0000"/>
                </a:solidFill>
              </a:rPr>
              <a:t>Fertigstellung Modul Stammdatenverwaltung</a:t>
            </a:r>
            <a:endParaRPr lang="de-DE" sz="1400" dirty="0">
              <a:solidFill>
                <a:srgbClr val="FF0000"/>
              </a:solidFill>
            </a:endParaRPr>
          </a:p>
          <a:p>
            <a:pPr marL="57150" lvl="0" indent="-342900">
              <a:lnSpc>
                <a:spcPct val="200000"/>
              </a:lnSpc>
              <a:buFont typeface="+mj-lt"/>
              <a:buAutoNum type="arabicPeriod"/>
              <a:tabLst/>
            </a:pPr>
            <a:r>
              <a:rPr lang="de-DE" sz="1400" dirty="0" smtClean="0"/>
              <a:t>Komponententest / </a:t>
            </a:r>
            <a:r>
              <a:rPr lang="de-DE" sz="1400" dirty="0"/>
              <a:t>Stresstest </a:t>
            </a:r>
            <a:r>
              <a:rPr lang="de-DE" sz="1400" dirty="0" smtClean="0"/>
              <a:t>durch K&amp;W </a:t>
            </a:r>
            <a:r>
              <a:rPr lang="de-DE" sz="1400" dirty="0"/>
              <a:t>Informatik </a:t>
            </a:r>
            <a:r>
              <a:rPr lang="de-DE" sz="1400" dirty="0" smtClean="0"/>
              <a:t>GmbH</a:t>
            </a:r>
          </a:p>
          <a:p>
            <a:pPr marL="57150" lvl="0" indent="-342900">
              <a:lnSpc>
                <a:spcPct val="200000"/>
              </a:lnSpc>
              <a:buFont typeface="+mj-lt"/>
              <a:buAutoNum type="arabicPeriod"/>
              <a:tabLst/>
            </a:pPr>
            <a:r>
              <a:rPr lang="de-DE" sz="1400" dirty="0" smtClean="0">
                <a:solidFill>
                  <a:srgbClr val="FF0000"/>
                </a:solidFill>
              </a:rPr>
              <a:t>Finalisierung </a:t>
            </a:r>
            <a:r>
              <a:rPr lang="de-DE" sz="1400" dirty="0">
                <a:solidFill>
                  <a:srgbClr val="FF0000"/>
                </a:solidFill>
              </a:rPr>
              <a:t>Planung </a:t>
            </a:r>
            <a:r>
              <a:rPr lang="de-DE" sz="1400" dirty="0" smtClean="0">
                <a:solidFill>
                  <a:srgbClr val="FF0000"/>
                </a:solidFill>
              </a:rPr>
              <a:t>Serverstruktur, Hosting, Domainregistrierung, SSL Zertifikate</a:t>
            </a:r>
          </a:p>
          <a:p>
            <a:pPr eaLnBrk="1" hangingPunct="1">
              <a:lnSpc>
                <a:spcPts val="1400"/>
              </a:lnSpc>
            </a:pPr>
            <a:endParaRPr lang="de-DE" sz="100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45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5"/>
          <p:cNvSpPr txBox="1">
            <a:spLocks noChangeArrowheads="1"/>
          </p:cNvSpPr>
          <p:nvPr/>
        </p:nvSpPr>
        <p:spPr bwMode="auto">
          <a:xfrm>
            <a:off x="323850" y="124743"/>
            <a:ext cx="23567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400" b="1" dirty="0" smtClean="0">
                <a:solidFill>
                  <a:prstClr val="white"/>
                </a:solidFill>
                <a:latin typeface="Futura Md BT" pitchFamily="34" charset="0"/>
              </a:rPr>
              <a:t>ALLGEMEINES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Kreda </a:t>
            </a:r>
            <a:r>
              <a:rPr lang="de-DE" dirty="0" smtClean="0"/>
              <a:t>Professional – Meilensteine</a:t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sz="1600" dirty="0" smtClean="0">
                <a:solidFill>
                  <a:schemeClr val="bg1"/>
                </a:solidFill>
              </a:rPr>
              <a:t>06 </a:t>
            </a:r>
            <a:r>
              <a:rPr lang="de-DE" sz="1600" dirty="0">
                <a:solidFill>
                  <a:schemeClr val="bg1"/>
                </a:solidFill>
              </a:rPr>
              <a:t>/ </a:t>
            </a:r>
            <a:r>
              <a:rPr lang="de-DE" sz="1600" dirty="0" smtClean="0">
                <a:solidFill>
                  <a:schemeClr val="bg1"/>
                </a:solidFill>
              </a:rPr>
              <a:t>2015 </a:t>
            </a:r>
            <a:r>
              <a:rPr lang="de-DE" sz="1600" dirty="0">
                <a:solidFill>
                  <a:schemeClr val="bg1"/>
                </a:solidFill>
              </a:rPr>
              <a:t>- Entwicklung </a:t>
            </a:r>
            <a:r>
              <a:rPr lang="de-DE" sz="1600" dirty="0" smtClean="0">
                <a:solidFill>
                  <a:schemeClr val="bg1"/>
                </a:solidFill>
              </a:rPr>
              <a:t>Pilot-Anwendung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67544" y="2151223"/>
            <a:ext cx="8136904" cy="41857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sz="1400" u="sng" dirty="0" smtClean="0"/>
              <a:t>Ziel:</a:t>
            </a:r>
          </a:p>
          <a:p>
            <a:pPr eaLnBrk="1" hangingPunct="1"/>
            <a:endParaRPr lang="de-DE" sz="1400" u="sng" dirty="0"/>
          </a:p>
          <a:p>
            <a:pPr marL="342900" lvl="0" indent="-342900">
              <a:buFont typeface="+mj-lt"/>
              <a:buAutoNum type="arabicPeriod"/>
            </a:pPr>
            <a:r>
              <a:rPr lang="de-DE" sz="1400" dirty="0" smtClean="0"/>
              <a:t>Entwicklung Pilot-Anwendung</a:t>
            </a:r>
            <a:endParaRPr lang="de-DE" sz="1400" dirty="0"/>
          </a:p>
          <a:p>
            <a:pPr marL="630238" lvl="1" indent="-173038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Erweiterung auf priorisierte Module</a:t>
            </a:r>
          </a:p>
          <a:p>
            <a:pPr marL="630238" lvl="1" indent="-173038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>
                <a:solidFill>
                  <a:srgbClr val="FF0000"/>
                </a:solidFill>
              </a:rPr>
              <a:t>Fertigstellung Modul Zensuren (inkl. Zeugnisdruck)</a:t>
            </a:r>
          </a:p>
          <a:p>
            <a:pPr marL="630238" lvl="1" indent="-173038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>
                <a:solidFill>
                  <a:srgbClr val="FF0000"/>
                </a:solidFill>
              </a:rPr>
              <a:t>Beginn Modul Fakturierung</a:t>
            </a:r>
            <a:endParaRPr lang="de-DE" sz="1400" dirty="0">
              <a:solidFill>
                <a:srgbClr val="FF0000"/>
              </a:solidFill>
            </a:endParaRPr>
          </a:p>
          <a:p>
            <a:pPr marL="57150" lvl="0" indent="-342900">
              <a:lnSpc>
                <a:spcPct val="200000"/>
              </a:lnSpc>
              <a:buFont typeface="+mj-lt"/>
              <a:buAutoNum type="arabicPeriod"/>
              <a:tabLst/>
            </a:pPr>
            <a:r>
              <a:rPr lang="de-DE" sz="1400" dirty="0" smtClean="0"/>
              <a:t>Modultest durch </a:t>
            </a:r>
            <a:r>
              <a:rPr lang="de-DE" sz="1400" dirty="0"/>
              <a:t>K&amp;W Informatik </a:t>
            </a:r>
            <a:r>
              <a:rPr lang="de-DE" sz="1400" dirty="0" smtClean="0"/>
              <a:t>GmbH</a:t>
            </a:r>
          </a:p>
          <a:p>
            <a:pPr marL="57150" indent="-342900">
              <a:lnSpc>
                <a:spcPct val="200000"/>
              </a:lnSpc>
              <a:buFont typeface="+mj-lt"/>
              <a:buAutoNum type="arabicPeriod"/>
              <a:tabLst/>
            </a:pPr>
            <a:r>
              <a:rPr lang="de-DE" sz="1400" dirty="0">
                <a:solidFill>
                  <a:srgbClr val="FF0000"/>
                </a:solidFill>
              </a:rPr>
              <a:t>Fertigstellung Datenbank – Adapter für EGE Annaberg</a:t>
            </a:r>
          </a:p>
          <a:p>
            <a:pPr marL="630238" lvl="1" indent="-173038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>
                <a:solidFill>
                  <a:srgbClr val="FF0000"/>
                </a:solidFill>
              </a:rPr>
              <a:t>Unidirektionaler Datenfluss zum bestehenden KREDA EGE Annaberg </a:t>
            </a:r>
            <a:endParaRPr lang="de-DE" sz="1400" dirty="0" smtClean="0">
              <a:solidFill>
                <a:srgbClr val="FF0000"/>
              </a:solidFill>
            </a:endParaRPr>
          </a:p>
          <a:p>
            <a:pPr marL="57150" indent="-342900">
              <a:lnSpc>
                <a:spcPct val="200000"/>
              </a:lnSpc>
              <a:buFont typeface="+mj-lt"/>
              <a:buAutoNum type="arabicPeriod"/>
              <a:tabLst/>
            </a:pPr>
            <a:r>
              <a:rPr lang="de-DE" sz="1400" dirty="0">
                <a:solidFill>
                  <a:srgbClr val="FF0000"/>
                </a:solidFill>
              </a:rPr>
              <a:t>Möglichkeit Freischaltung </a:t>
            </a:r>
            <a:r>
              <a:rPr lang="de-DE" sz="1400" dirty="0" smtClean="0">
                <a:solidFill>
                  <a:srgbClr val="FF0000"/>
                </a:solidFill>
              </a:rPr>
              <a:t>Demoversion </a:t>
            </a:r>
            <a:r>
              <a:rPr lang="de-DE" sz="1400" dirty="0">
                <a:solidFill>
                  <a:srgbClr val="FF0000"/>
                </a:solidFill>
              </a:rPr>
              <a:t>ab </a:t>
            </a:r>
            <a:r>
              <a:rPr lang="de-DE" sz="1400" dirty="0" smtClean="0">
                <a:solidFill>
                  <a:srgbClr val="FF0000"/>
                </a:solidFill>
              </a:rPr>
              <a:t>Beginn 05 </a:t>
            </a:r>
            <a:r>
              <a:rPr lang="de-DE" sz="1400" dirty="0">
                <a:solidFill>
                  <a:srgbClr val="FF0000"/>
                </a:solidFill>
              </a:rPr>
              <a:t>/ 2015 </a:t>
            </a:r>
            <a:endParaRPr lang="de-DE" sz="1400" dirty="0" smtClean="0"/>
          </a:p>
          <a:p>
            <a:pPr marL="57150" lvl="0" indent="-342900">
              <a:lnSpc>
                <a:spcPct val="200000"/>
              </a:lnSpc>
              <a:buFont typeface="+mj-lt"/>
              <a:buAutoNum type="arabicPeriod"/>
              <a:tabLst/>
            </a:pPr>
            <a:r>
              <a:rPr lang="de-DE" sz="1400" dirty="0" smtClean="0">
                <a:solidFill>
                  <a:srgbClr val="FF0000"/>
                </a:solidFill>
              </a:rPr>
              <a:t>Festlegung welche Schulen an Pilotphase ab Ende 06 / 2015 teilnehmen</a:t>
            </a:r>
            <a:endParaRPr lang="de-DE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5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5"/>
          <p:cNvSpPr txBox="1">
            <a:spLocks noChangeArrowheads="1"/>
          </p:cNvSpPr>
          <p:nvPr/>
        </p:nvSpPr>
        <p:spPr bwMode="auto">
          <a:xfrm>
            <a:off x="323850" y="124743"/>
            <a:ext cx="23567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400" b="1" dirty="0" smtClean="0">
                <a:solidFill>
                  <a:prstClr val="white"/>
                </a:solidFill>
                <a:latin typeface="Futura Md BT" pitchFamily="34" charset="0"/>
              </a:rPr>
              <a:t>ALLGEMEINES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Kreda </a:t>
            </a:r>
            <a:r>
              <a:rPr lang="de-DE" dirty="0" smtClean="0"/>
              <a:t>Professional – Meilensteine</a:t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sz="1600" dirty="0" smtClean="0">
                <a:solidFill>
                  <a:schemeClr val="bg1"/>
                </a:solidFill>
              </a:rPr>
              <a:t>08 </a:t>
            </a:r>
            <a:r>
              <a:rPr lang="de-DE" sz="1600" dirty="0">
                <a:solidFill>
                  <a:schemeClr val="bg1"/>
                </a:solidFill>
              </a:rPr>
              <a:t>/ </a:t>
            </a:r>
            <a:r>
              <a:rPr lang="de-DE" sz="1600" dirty="0" smtClean="0">
                <a:solidFill>
                  <a:schemeClr val="bg1"/>
                </a:solidFill>
              </a:rPr>
              <a:t>2015 </a:t>
            </a:r>
            <a:r>
              <a:rPr lang="de-DE" sz="1600" dirty="0">
                <a:solidFill>
                  <a:schemeClr val="bg1"/>
                </a:solidFill>
              </a:rPr>
              <a:t>- </a:t>
            </a:r>
            <a:r>
              <a:rPr lang="de-DE" sz="1600" dirty="0" err="1">
                <a:solidFill>
                  <a:schemeClr val="bg1"/>
                </a:solidFill>
              </a:rPr>
              <a:t>Kreda</a:t>
            </a:r>
            <a:r>
              <a:rPr lang="de-DE" sz="1600" dirty="0">
                <a:solidFill>
                  <a:schemeClr val="bg1"/>
                </a:solidFill>
              </a:rPr>
              <a:t> Professional </a:t>
            </a:r>
            <a:r>
              <a:rPr lang="de-DE" sz="1600" dirty="0" smtClean="0">
                <a:solidFill>
                  <a:schemeClr val="bg1"/>
                </a:solidFill>
              </a:rPr>
              <a:t>v1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67544" y="2151223"/>
            <a:ext cx="8136904" cy="19954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sz="1400" u="sng" dirty="0" smtClean="0"/>
              <a:t>Ziel:</a:t>
            </a:r>
          </a:p>
          <a:p>
            <a:endParaRPr lang="de-DE" sz="1400" dirty="0"/>
          </a:p>
          <a:p>
            <a:pPr marL="57150" indent="-342900">
              <a:lnSpc>
                <a:spcPct val="200000"/>
              </a:lnSpc>
              <a:buFont typeface="+mj-lt"/>
              <a:buAutoNum type="arabicPeriod"/>
              <a:tabLst/>
            </a:pPr>
            <a:r>
              <a:rPr lang="de-DE" sz="1400" dirty="0" smtClean="0"/>
              <a:t>Fertigstellung KREDA </a:t>
            </a:r>
            <a:r>
              <a:rPr lang="de-DE" sz="1400" dirty="0"/>
              <a:t>Professional v1 mit priorisierten Modulen</a:t>
            </a:r>
          </a:p>
          <a:p>
            <a:pPr marL="630238" lvl="1" indent="-173038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>
                <a:solidFill>
                  <a:srgbClr val="FF0000"/>
                </a:solidFill>
              </a:rPr>
              <a:t>Angestrebte Fertigstellung Modul Fakturierung</a:t>
            </a:r>
          </a:p>
          <a:p>
            <a:pPr marL="57150" indent="-342900">
              <a:lnSpc>
                <a:spcPct val="200000"/>
              </a:lnSpc>
              <a:buFont typeface="+mj-lt"/>
              <a:buAutoNum type="arabicPeriod"/>
              <a:tabLst/>
            </a:pPr>
            <a:r>
              <a:rPr lang="de-DE" sz="1400" dirty="0" smtClean="0"/>
              <a:t>Test </a:t>
            </a:r>
            <a:r>
              <a:rPr lang="de-DE" sz="1400" dirty="0"/>
              <a:t>durch K&amp;W Informatik GmbH  sowie durch ausgewählte </a:t>
            </a:r>
            <a:r>
              <a:rPr lang="de-DE" sz="1400" dirty="0" smtClean="0"/>
              <a:t>Schulen</a:t>
            </a:r>
          </a:p>
          <a:p>
            <a:pPr eaLnBrk="1" hangingPunct="1">
              <a:lnSpc>
                <a:spcPts val="1400"/>
              </a:lnSpc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27888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Kreda</a:t>
            </a:r>
            <a:r>
              <a:rPr lang="de-DE" dirty="0"/>
              <a:t> </a:t>
            </a:r>
            <a:r>
              <a:rPr lang="de-DE" dirty="0" smtClean="0"/>
              <a:t>Professional</a:t>
            </a:r>
            <a:endParaRPr lang="de-DE" dirty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691999" y="5733256"/>
            <a:ext cx="5807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de-DE" sz="2400" dirty="0">
                <a:solidFill>
                  <a:srgbClr val="5F5F5F"/>
                </a:solidFill>
              </a:rPr>
              <a:t>Diskussion</a:t>
            </a:r>
          </a:p>
        </p:txBody>
      </p:sp>
      <p:pic>
        <p:nvPicPr>
          <p:cNvPr id="4099" name="Picture 3" descr="C:\Users\Kmiezik\Desktop\Bilder\MEV77004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000" y="1263600"/>
            <a:ext cx="5807075" cy="406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90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Kreda</a:t>
            </a:r>
            <a:r>
              <a:rPr lang="de-DE" dirty="0"/>
              <a:t> </a:t>
            </a:r>
            <a:r>
              <a:rPr lang="de-DE" dirty="0" smtClean="0"/>
              <a:t>Professional</a:t>
            </a:r>
            <a:endParaRPr lang="de-DE" dirty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692000" y="5733256"/>
            <a:ext cx="58062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de-DE" sz="2400" dirty="0" err="1" smtClean="0">
                <a:solidFill>
                  <a:srgbClr val="5F5F5F"/>
                </a:solidFill>
              </a:rPr>
              <a:t>Refactoring</a:t>
            </a:r>
            <a:r>
              <a:rPr lang="de-DE" sz="2400" dirty="0" smtClean="0">
                <a:solidFill>
                  <a:srgbClr val="5F5F5F"/>
                </a:solidFill>
              </a:rPr>
              <a:t> / technische Planung </a:t>
            </a:r>
            <a:endParaRPr lang="de-DE" sz="2400" dirty="0">
              <a:solidFill>
                <a:srgbClr val="5F5F5F"/>
              </a:solidFill>
            </a:endParaRPr>
          </a:p>
        </p:txBody>
      </p:sp>
      <p:pic>
        <p:nvPicPr>
          <p:cNvPr id="3076" name="Picture 4" descr="C:\Users\Kmiezik\Desktop\Bilder\BV18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000" y="1263600"/>
            <a:ext cx="5806286" cy="40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57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5"/>
          <p:cNvSpPr txBox="1">
            <a:spLocks noChangeArrowheads="1"/>
          </p:cNvSpPr>
          <p:nvPr/>
        </p:nvSpPr>
        <p:spPr bwMode="auto">
          <a:xfrm>
            <a:off x="323850" y="124743"/>
            <a:ext cx="23567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400" b="1" dirty="0" smtClean="0">
                <a:solidFill>
                  <a:prstClr val="white"/>
                </a:solidFill>
                <a:latin typeface="Futura Md BT" pitchFamily="34" charset="0"/>
              </a:rPr>
              <a:t>ALLGEMEINES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78284" y="589948"/>
            <a:ext cx="7866124" cy="940966"/>
          </a:xfrm>
        </p:spPr>
        <p:txBody>
          <a:bodyPr/>
          <a:lstStyle/>
          <a:p>
            <a:r>
              <a:rPr lang="de-DE" dirty="0" err="1"/>
              <a:t>Kreda</a:t>
            </a:r>
            <a:r>
              <a:rPr lang="de-DE" dirty="0"/>
              <a:t> </a:t>
            </a:r>
            <a:r>
              <a:rPr lang="de-DE" dirty="0" smtClean="0"/>
              <a:t>Professional – </a:t>
            </a:r>
            <a:r>
              <a:rPr lang="de-DE" dirty="0" err="1" smtClean="0"/>
              <a:t>Refactoring</a:t>
            </a:r>
            <a:r>
              <a:rPr lang="de-DE" dirty="0" smtClean="0"/>
              <a:t> </a:t>
            </a:r>
            <a:r>
              <a:rPr lang="de-DE" dirty="0"/>
              <a:t>/ technische Planung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sz="1600" dirty="0">
                <a:solidFill>
                  <a:schemeClr val="bg1"/>
                </a:solidFill>
              </a:rPr>
              <a:t>Neustrukturierung / Modularisierung 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67544" y="2151223"/>
            <a:ext cx="8136904" cy="39703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400" dirty="0" smtClean="0"/>
              <a:t>Sicherheit</a:t>
            </a:r>
            <a:endParaRPr lang="de-DE" sz="1400" dirty="0"/>
          </a:p>
          <a:p>
            <a:pPr marL="630238" lvl="1" indent="-180975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Kapselung der Datenbestände auf </a:t>
            </a:r>
            <a:r>
              <a:rPr lang="de-DE" sz="1400" dirty="0"/>
              <a:t>Basis Mandant und </a:t>
            </a:r>
            <a:r>
              <a:rPr lang="de-DE" sz="1400" dirty="0" smtClean="0"/>
              <a:t>Modul</a:t>
            </a:r>
          </a:p>
          <a:p>
            <a:pPr marL="630238" lvl="1" indent="-180975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Kommunikation einzelner </a:t>
            </a:r>
            <a:r>
              <a:rPr lang="de-DE" sz="1400" dirty="0"/>
              <a:t>Module </a:t>
            </a:r>
            <a:r>
              <a:rPr lang="de-DE" sz="1400" dirty="0" smtClean="0"/>
              <a:t>untereinander </a:t>
            </a:r>
            <a:r>
              <a:rPr lang="de-DE" sz="1400" dirty="0"/>
              <a:t>nur über definierte Schnittstellen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400" dirty="0" smtClean="0"/>
              <a:t>Skalierbarkeit</a:t>
            </a:r>
          </a:p>
          <a:p>
            <a:pPr marL="630238" lvl="1" indent="-180975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/>
              <a:t>Entwicklung neuer Module erfolgt ohne Auswirkung auf das Gesamtsystem</a:t>
            </a:r>
          </a:p>
          <a:p>
            <a:pPr marL="630238" lvl="1" indent="-180975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Es besteht die Möglichkeit angepasste Modulversionen für verschieden Schulen zu entwickeln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400" dirty="0" smtClean="0"/>
              <a:t>Verfügbarkeit </a:t>
            </a:r>
            <a:r>
              <a:rPr lang="de-DE" sz="1400" dirty="0"/>
              <a:t>des </a:t>
            </a:r>
            <a:r>
              <a:rPr lang="de-DE" sz="1400" dirty="0" smtClean="0"/>
              <a:t>Gesamtsystems</a:t>
            </a:r>
          </a:p>
          <a:p>
            <a:pPr marL="630238" lvl="1" indent="-180975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Unerwartete Programmstörungen nur auf Modul- / Mandantenebene, ohne Beeinträchtigung des Gesamtsystems</a:t>
            </a:r>
          </a:p>
          <a:p>
            <a:pPr marL="630238" lvl="1" indent="-180975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Performancegewinn durch Verteilung von Datenbankinhalten und Webanwendungen über mehrere Server (auch nachträglich) möglich</a:t>
            </a:r>
          </a:p>
        </p:txBody>
      </p:sp>
    </p:spTree>
    <p:extLst>
      <p:ext uri="{BB962C8B-B14F-4D97-AF65-F5344CB8AC3E}">
        <p14:creationId xmlns:p14="http://schemas.microsoft.com/office/powerpoint/2010/main" val="273791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5"/>
          <p:cNvSpPr txBox="1">
            <a:spLocks noChangeArrowheads="1"/>
          </p:cNvSpPr>
          <p:nvPr/>
        </p:nvSpPr>
        <p:spPr bwMode="auto">
          <a:xfrm>
            <a:off x="323850" y="124743"/>
            <a:ext cx="23567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400" b="1" dirty="0" smtClean="0">
                <a:solidFill>
                  <a:prstClr val="white"/>
                </a:solidFill>
                <a:latin typeface="Futura Md BT" pitchFamily="34" charset="0"/>
              </a:rPr>
              <a:t>ALLGEMEINES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78284" y="589948"/>
            <a:ext cx="8154156" cy="940966"/>
          </a:xfrm>
        </p:spPr>
        <p:txBody>
          <a:bodyPr/>
          <a:lstStyle/>
          <a:p>
            <a:r>
              <a:rPr lang="de-DE" dirty="0" err="1"/>
              <a:t>Kreda</a:t>
            </a:r>
            <a:r>
              <a:rPr lang="de-DE" dirty="0"/>
              <a:t> </a:t>
            </a:r>
            <a:r>
              <a:rPr lang="de-DE" dirty="0" smtClean="0"/>
              <a:t>Professional – </a:t>
            </a:r>
            <a:r>
              <a:rPr lang="de-DE" dirty="0" err="1"/>
              <a:t>Refactoring</a:t>
            </a:r>
            <a:r>
              <a:rPr lang="de-DE" dirty="0"/>
              <a:t> / technische Planung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sz="1600" dirty="0">
                <a:solidFill>
                  <a:schemeClr val="bg1"/>
                </a:solidFill>
              </a:rPr>
              <a:t>Neustrukturierung / Modularisierung 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67544" y="2151223"/>
            <a:ext cx="8136904" cy="39703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de-DE" sz="1400" dirty="0" smtClean="0"/>
              <a:t>Wartung</a:t>
            </a:r>
            <a:endParaRPr lang="de-DE" sz="1400" dirty="0"/>
          </a:p>
          <a:p>
            <a:pPr marL="630238" lvl="1" indent="-180975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Wartung des Quellcode </a:t>
            </a:r>
            <a:r>
              <a:rPr lang="de-DE" sz="1400" dirty="0"/>
              <a:t>durch </a:t>
            </a:r>
            <a:r>
              <a:rPr lang="de-DE" sz="1400" dirty="0" smtClean="0"/>
              <a:t>Modularisierung effizient</a:t>
            </a:r>
          </a:p>
          <a:p>
            <a:pPr marL="630238" lvl="1" indent="-180975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Anpassungsaufwand durch Kapselung der Daten minimal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de-DE" sz="1400" dirty="0" smtClean="0"/>
              <a:t>RWD – Fähigkeit</a:t>
            </a:r>
          </a:p>
          <a:p>
            <a:pPr marL="630238" lvl="1" indent="-180975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err="1" smtClean="0"/>
              <a:t>Responsive</a:t>
            </a:r>
            <a:r>
              <a:rPr lang="de-DE" sz="1400" dirty="0" smtClean="0"/>
              <a:t> Webdesign ermöglicht Einsatz einer einzigen </a:t>
            </a:r>
            <a:r>
              <a:rPr lang="de-DE" sz="1400" dirty="0"/>
              <a:t>Version </a:t>
            </a:r>
            <a:r>
              <a:rPr lang="de-DE" sz="1400" dirty="0" smtClean="0"/>
              <a:t>des Webinterfaces </a:t>
            </a:r>
          </a:p>
          <a:p>
            <a:pPr marL="630238" lvl="1" indent="-180975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Anpassung erfolgt selbstständig an verfügbare Umgebung (Smartphone, Tablet, PC)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de-DE" sz="1400" dirty="0" smtClean="0">
                <a:solidFill>
                  <a:srgbClr val="FF0000"/>
                </a:solidFill>
              </a:rPr>
              <a:t>Darstellung</a:t>
            </a:r>
            <a:endParaRPr lang="de-DE" sz="1400" dirty="0">
              <a:solidFill>
                <a:srgbClr val="FF0000"/>
              </a:solidFill>
            </a:endParaRPr>
          </a:p>
          <a:p>
            <a:pPr marL="630238" lvl="1" indent="-180975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>
                <a:solidFill>
                  <a:srgbClr val="FF0000"/>
                </a:solidFill>
              </a:rPr>
              <a:t>Einheitliches Frontend in allen Modulen (Tabellen, Formulare, Buttons)</a:t>
            </a:r>
            <a:endParaRPr lang="de-DE" sz="1400" dirty="0">
              <a:solidFill>
                <a:srgbClr val="FF0000"/>
              </a:solidFill>
            </a:endParaRPr>
          </a:p>
          <a:p>
            <a:pPr marL="630238" lvl="1" indent="-180975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>
                <a:solidFill>
                  <a:srgbClr val="FF0000"/>
                </a:solidFill>
              </a:rPr>
              <a:t>Systemunterstützte </a:t>
            </a:r>
            <a:r>
              <a:rPr lang="de-DE" sz="1400" dirty="0" smtClean="0">
                <a:solidFill>
                  <a:srgbClr val="FF0000"/>
                </a:solidFill>
              </a:rPr>
              <a:t>Benutzereingaben </a:t>
            </a:r>
          </a:p>
          <a:p>
            <a:pPr marL="1030288" lvl="2" indent="-180975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>
                <a:solidFill>
                  <a:srgbClr val="FF0000"/>
                </a:solidFill>
              </a:rPr>
              <a:t>Tabellenfilterung</a:t>
            </a:r>
          </a:p>
          <a:p>
            <a:pPr marL="1030288" lvl="2" indent="-180975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>
                <a:solidFill>
                  <a:srgbClr val="FF0000"/>
                </a:solidFill>
              </a:rPr>
              <a:t>Autovervollständigung</a:t>
            </a:r>
          </a:p>
          <a:p>
            <a:pPr marL="1030288" lvl="2" indent="-180975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>
                <a:solidFill>
                  <a:srgbClr val="FF0000"/>
                </a:solidFill>
              </a:rPr>
              <a:t>Kalender</a:t>
            </a:r>
            <a:endParaRPr lang="de-DE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09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5"/>
          <p:cNvSpPr txBox="1">
            <a:spLocks noChangeArrowheads="1"/>
          </p:cNvSpPr>
          <p:nvPr/>
        </p:nvSpPr>
        <p:spPr bwMode="auto">
          <a:xfrm>
            <a:off x="323850" y="124743"/>
            <a:ext cx="23567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400" b="1" dirty="0" smtClean="0">
                <a:solidFill>
                  <a:prstClr val="white"/>
                </a:solidFill>
                <a:latin typeface="Futura Md BT" pitchFamily="34" charset="0"/>
              </a:rPr>
              <a:t>ALLGEMEINES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78284" y="589948"/>
            <a:ext cx="8154156" cy="940966"/>
          </a:xfrm>
        </p:spPr>
        <p:txBody>
          <a:bodyPr/>
          <a:lstStyle/>
          <a:p>
            <a:r>
              <a:rPr lang="de-DE" dirty="0" err="1"/>
              <a:t>Kreda</a:t>
            </a:r>
            <a:r>
              <a:rPr lang="de-DE" dirty="0"/>
              <a:t> </a:t>
            </a:r>
            <a:r>
              <a:rPr lang="de-DE" dirty="0" smtClean="0"/>
              <a:t>Professional – </a:t>
            </a:r>
            <a:r>
              <a:rPr lang="de-DE" dirty="0" err="1"/>
              <a:t>Refactoring</a:t>
            </a:r>
            <a:r>
              <a:rPr lang="de-DE" dirty="0"/>
              <a:t> / technische Planung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sz="1600" dirty="0" smtClean="0">
                <a:solidFill>
                  <a:schemeClr val="bg1"/>
                </a:solidFill>
              </a:rPr>
              <a:t>KREDA - Struktur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67544" y="2151223"/>
            <a:ext cx="8136904" cy="294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endParaRPr lang="de-DE" sz="1000" dirty="0">
              <a:solidFill>
                <a:srgbClr val="5F5F5F"/>
              </a:solidFill>
            </a:endParaRPr>
          </a:p>
        </p:txBody>
      </p:sp>
      <p:pic>
        <p:nvPicPr>
          <p:cNvPr id="1026" name="Picture 2" descr="D:\WebProject\KREDA-Sphere\KREDA-Plattform-Do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18" y="1700808"/>
            <a:ext cx="8116030" cy="465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30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5"/>
          <p:cNvSpPr txBox="1">
            <a:spLocks noChangeArrowheads="1"/>
          </p:cNvSpPr>
          <p:nvPr/>
        </p:nvSpPr>
        <p:spPr bwMode="auto">
          <a:xfrm>
            <a:off x="323850" y="124743"/>
            <a:ext cx="23567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400" b="1" dirty="0" smtClean="0">
                <a:solidFill>
                  <a:prstClr val="white"/>
                </a:solidFill>
                <a:latin typeface="Futura Md BT" pitchFamily="34" charset="0"/>
              </a:rPr>
              <a:t>ALLGEMEINES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78284" y="589948"/>
            <a:ext cx="8154156" cy="940966"/>
          </a:xfrm>
        </p:spPr>
        <p:txBody>
          <a:bodyPr/>
          <a:lstStyle/>
          <a:p>
            <a:r>
              <a:rPr lang="de-DE" dirty="0" err="1"/>
              <a:t>Kreda</a:t>
            </a:r>
            <a:r>
              <a:rPr lang="de-DE" dirty="0"/>
              <a:t> </a:t>
            </a:r>
            <a:r>
              <a:rPr lang="de-DE" dirty="0" smtClean="0"/>
              <a:t>Professional – </a:t>
            </a:r>
            <a:r>
              <a:rPr lang="de-DE" dirty="0" err="1"/>
              <a:t>Refactoring</a:t>
            </a:r>
            <a:r>
              <a:rPr lang="de-DE" dirty="0"/>
              <a:t> / technische Planung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sz="1600" dirty="0">
                <a:solidFill>
                  <a:schemeClr val="bg1"/>
                </a:solidFill>
              </a:rPr>
              <a:t>KREDA </a:t>
            </a:r>
            <a:r>
              <a:rPr lang="de-DE" sz="1600" dirty="0" smtClean="0">
                <a:solidFill>
                  <a:schemeClr val="bg1"/>
                </a:solidFill>
              </a:rPr>
              <a:t>– Plattform - Basis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67544" y="2151223"/>
            <a:ext cx="8136904" cy="30008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400" dirty="0" smtClean="0"/>
              <a:t>Frameworks/Bibliotheken </a:t>
            </a:r>
            <a:r>
              <a:rPr lang="de-DE" sz="1400" dirty="0" smtClean="0"/>
              <a:t>- Frontend </a:t>
            </a:r>
            <a:r>
              <a:rPr lang="de-DE" sz="1400" dirty="0"/>
              <a:t>und </a:t>
            </a:r>
            <a:r>
              <a:rPr lang="de-DE" sz="1400" dirty="0" smtClean="0"/>
              <a:t>Backend</a:t>
            </a:r>
            <a:endParaRPr lang="de-DE" sz="1400" dirty="0"/>
          </a:p>
          <a:p>
            <a:pPr marL="630238" lvl="1" indent="-180975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MOV-V (liefert </a:t>
            </a:r>
            <a:r>
              <a:rPr lang="de-DE" sz="1400" dirty="0"/>
              <a:t>vorgefertigte </a:t>
            </a:r>
            <a:r>
              <a:rPr lang="de-DE" sz="1400" dirty="0" smtClean="0"/>
              <a:t>Programmfunktionalitäten</a:t>
            </a:r>
            <a:r>
              <a:rPr lang="de-DE" sz="1400" dirty="0" smtClean="0"/>
              <a:t>)</a:t>
            </a:r>
            <a:endParaRPr lang="de-DE" sz="1400" dirty="0"/>
          </a:p>
          <a:p>
            <a:pPr marL="630238" lvl="1" indent="-180975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en-US" sz="1400" dirty="0" smtClean="0"/>
              <a:t>Bootstrap </a:t>
            </a:r>
            <a:r>
              <a:rPr lang="en-US" sz="1400" dirty="0"/>
              <a:t>/ </a:t>
            </a:r>
            <a:r>
              <a:rPr lang="de-DE" sz="1400" dirty="0" err="1"/>
              <a:t>Bootflat</a:t>
            </a:r>
            <a:r>
              <a:rPr lang="de-DE" sz="1400" dirty="0"/>
              <a:t> </a:t>
            </a:r>
            <a:r>
              <a:rPr lang="de-DE" sz="1400" dirty="0" smtClean="0"/>
              <a:t>(vorgefertigte </a:t>
            </a:r>
            <a:r>
              <a:rPr lang="de-DE" sz="1400" dirty="0" err="1" smtClean="0"/>
              <a:t>Stylekomponenten</a:t>
            </a:r>
            <a:r>
              <a:rPr lang="de-DE" sz="1400" dirty="0" smtClean="0"/>
              <a:t>)</a:t>
            </a:r>
          </a:p>
          <a:p>
            <a:pPr marL="630238" lvl="1" indent="-180975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Moment.js (vorgefertigte </a:t>
            </a:r>
            <a:r>
              <a:rPr lang="de-DE" sz="1400" dirty="0" err="1" smtClean="0"/>
              <a:t>Javascript</a:t>
            </a:r>
            <a:r>
              <a:rPr lang="de-DE" sz="1400" dirty="0" smtClean="0"/>
              <a:t> Datumsfunktionalitäten)</a:t>
            </a:r>
            <a:endParaRPr lang="de-DE" sz="1400" dirty="0"/>
          </a:p>
          <a:p>
            <a:pPr marL="630238" lvl="1" indent="-180975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err="1" smtClean="0"/>
              <a:t>jQuery</a:t>
            </a:r>
            <a:r>
              <a:rPr lang="de-DE" sz="1400" dirty="0" smtClean="0"/>
              <a:t> </a:t>
            </a:r>
            <a:r>
              <a:rPr lang="de-DE" sz="1400" dirty="0" err="1" smtClean="0"/>
              <a:t>DataTables</a:t>
            </a:r>
            <a:r>
              <a:rPr lang="de-DE" sz="1400" dirty="0" smtClean="0"/>
              <a:t> (vorgefertigte </a:t>
            </a:r>
            <a:r>
              <a:rPr lang="de-DE" sz="1400" dirty="0" err="1" smtClean="0"/>
              <a:t>Javascript</a:t>
            </a:r>
            <a:r>
              <a:rPr lang="de-DE" sz="1400" dirty="0" smtClean="0"/>
              <a:t> Tabellen- und Filterfunktionalität)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400" dirty="0" smtClean="0"/>
              <a:t>Modul-Development-Kit (MDK)</a:t>
            </a:r>
            <a:endParaRPr lang="de-DE" sz="1400" dirty="0" smtClean="0"/>
          </a:p>
          <a:p>
            <a:pPr marL="630238" lvl="1" indent="-180975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Schnittstellen für Datenbank, Module und Systemfunktionalitäten</a:t>
            </a:r>
            <a:endParaRPr lang="de-DE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400" dirty="0" smtClean="0"/>
              <a:t>Web-Oberfläche</a:t>
            </a:r>
          </a:p>
          <a:p>
            <a:pPr marL="630238" lvl="1" indent="-180975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Manager für </a:t>
            </a:r>
            <a:r>
              <a:rPr lang="de-DE" sz="1400" dirty="0" err="1" smtClean="0"/>
              <a:t>Javascript</a:t>
            </a:r>
            <a:r>
              <a:rPr lang="de-DE" sz="1400" dirty="0" smtClean="0"/>
              <a:t>- und CSS- Einbindung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05589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Kreda Professional </a:t>
            </a:r>
            <a:r>
              <a:rPr lang="de-DE" dirty="0" smtClean="0"/>
              <a:t> - Agenda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4346975" y="2071006"/>
            <a:ext cx="4410490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de-DE" sz="1400" dirty="0" smtClean="0"/>
              <a:t>Anlass / Ziel:</a:t>
            </a:r>
          </a:p>
          <a:p>
            <a:pPr marL="285750" indent="-285750" eaLnBrk="1" hangingPunct="1">
              <a:spcBef>
                <a:spcPct val="50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sz="1400" dirty="0" smtClean="0"/>
              <a:t>Erläuterung </a:t>
            </a:r>
            <a:r>
              <a:rPr lang="de-DE" sz="1400" dirty="0"/>
              <a:t>Meilensteinplanung </a:t>
            </a:r>
            <a:r>
              <a:rPr lang="de-DE" sz="1400" dirty="0" smtClean="0"/>
              <a:t>durch K&amp;W</a:t>
            </a:r>
          </a:p>
          <a:p>
            <a:pPr marL="285750" indent="-285750" eaLnBrk="1" hangingPunct="1">
              <a:spcBef>
                <a:spcPct val="50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sz="1400" dirty="0" smtClean="0"/>
              <a:t>Erläuterung techn. Planung </a:t>
            </a:r>
            <a:r>
              <a:rPr lang="de-DE" sz="1400" dirty="0"/>
              <a:t>durch </a:t>
            </a:r>
            <a:r>
              <a:rPr lang="de-DE" sz="1400" dirty="0" smtClean="0"/>
              <a:t>K&amp;W</a:t>
            </a:r>
          </a:p>
          <a:p>
            <a:pPr marL="285750" indent="-285750" eaLnBrk="1" hangingPunct="1">
              <a:spcBef>
                <a:spcPct val="50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sz="1400" dirty="0" smtClean="0"/>
              <a:t>Finalisierung der Meilensteinplanung</a:t>
            </a:r>
          </a:p>
          <a:p>
            <a:pPr eaLnBrk="1" hangingPunct="1">
              <a:spcBef>
                <a:spcPct val="50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de-DE" sz="1400" dirty="0" smtClean="0"/>
              <a:t>Zeitplan:</a:t>
            </a:r>
          </a:p>
          <a:p>
            <a:pPr marL="285750" indent="-285750" eaLnBrk="1" hangingPunct="1">
              <a:spcBef>
                <a:spcPct val="50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sz="1400" dirty="0" smtClean="0"/>
              <a:t>10:00 Uhr: Zeitplan und Meilensteine</a:t>
            </a:r>
          </a:p>
          <a:p>
            <a:pPr marL="285750" indent="-285750" eaLnBrk="1" hangingPunct="1">
              <a:spcBef>
                <a:spcPct val="50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sz="1400" dirty="0" smtClean="0"/>
              <a:t>10:30 </a:t>
            </a:r>
            <a:r>
              <a:rPr lang="de-DE" sz="1400" dirty="0"/>
              <a:t>Uhr: Diskussion</a:t>
            </a:r>
            <a:endParaRPr lang="de-DE" sz="1400" dirty="0" smtClean="0"/>
          </a:p>
          <a:p>
            <a:pPr marL="285750" indent="-285750" eaLnBrk="1" hangingPunct="1">
              <a:spcBef>
                <a:spcPct val="50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sz="1400" dirty="0" smtClean="0"/>
              <a:t>10:45 Uhr: </a:t>
            </a:r>
            <a:r>
              <a:rPr lang="de-DE" sz="1400" dirty="0" err="1" smtClean="0"/>
              <a:t>Refactoring</a:t>
            </a:r>
            <a:r>
              <a:rPr lang="de-DE" sz="1400" dirty="0" smtClean="0"/>
              <a:t> / technische Planung</a:t>
            </a:r>
          </a:p>
          <a:p>
            <a:pPr marL="285750" indent="-285750" eaLnBrk="1" hangingPunct="1">
              <a:spcBef>
                <a:spcPct val="50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sz="1400" dirty="0" smtClean="0"/>
              <a:t>11:15 Uhr: Machbarkeitsstudie - </a:t>
            </a:r>
            <a:r>
              <a:rPr lang="de-DE" sz="1400" dirty="0"/>
              <a:t>Prototyp </a:t>
            </a:r>
            <a:endParaRPr lang="de-DE" sz="1400" dirty="0" smtClean="0"/>
          </a:p>
          <a:p>
            <a:pPr marL="285750" indent="-285750" eaLnBrk="1" hangingPunct="1">
              <a:spcBef>
                <a:spcPct val="50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sz="1400" dirty="0" smtClean="0"/>
              <a:t>11:30 </a:t>
            </a:r>
            <a:r>
              <a:rPr lang="de-DE" sz="1400" dirty="0"/>
              <a:t>Uhr: </a:t>
            </a:r>
            <a:r>
              <a:rPr lang="de-DE" sz="1400" dirty="0" smtClean="0"/>
              <a:t>Qualitätsmanagement  </a:t>
            </a:r>
            <a:endParaRPr lang="de-DE" sz="1400" dirty="0"/>
          </a:p>
          <a:p>
            <a:pPr marL="285750" indent="-285750" eaLnBrk="1" hangingPunct="1">
              <a:spcBef>
                <a:spcPct val="50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sz="1400" dirty="0" smtClean="0"/>
              <a:t>11:45 Uhr: Hosting</a:t>
            </a:r>
          </a:p>
          <a:p>
            <a:pPr marL="285750" indent="-285750" eaLnBrk="1" hangingPunct="1">
              <a:spcBef>
                <a:spcPct val="50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sz="1400" dirty="0" smtClean="0"/>
              <a:t>12:00 </a:t>
            </a:r>
            <a:r>
              <a:rPr lang="de-DE" sz="1400" dirty="0"/>
              <a:t>Uhr: </a:t>
            </a:r>
            <a:r>
              <a:rPr lang="de-DE" sz="1400" dirty="0" smtClean="0"/>
              <a:t>Diskussion</a:t>
            </a:r>
            <a:endParaRPr lang="de-DE" sz="1400" dirty="0"/>
          </a:p>
          <a:p>
            <a:pPr marL="285750" indent="-285750" eaLnBrk="1" hangingPunct="1">
              <a:spcBef>
                <a:spcPct val="50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sz="1400" dirty="0" smtClean="0"/>
              <a:t>12:30 </a:t>
            </a:r>
            <a:r>
              <a:rPr lang="de-DE" sz="1400" dirty="0"/>
              <a:t>Uhr: </a:t>
            </a:r>
            <a:r>
              <a:rPr lang="de-DE" sz="1400" dirty="0" smtClean="0"/>
              <a:t>Ende</a:t>
            </a:r>
          </a:p>
        </p:txBody>
      </p:sp>
      <p:pic>
        <p:nvPicPr>
          <p:cNvPr id="5123" name="Picture 3" descr="C:\Users\Kmiezik\Desktop\Bilder\BS23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3601"/>
            <a:ext cx="2876731" cy="410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60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5"/>
          <p:cNvSpPr txBox="1">
            <a:spLocks noChangeArrowheads="1"/>
          </p:cNvSpPr>
          <p:nvPr/>
        </p:nvSpPr>
        <p:spPr bwMode="auto">
          <a:xfrm>
            <a:off x="323850" y="124743"/>
            <a:ext cx="23567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400" b="1" dirty="0" smtClean="0">
                <a:solidFill>
                  <a:prstClr val="white"/>
                </a:solidFill>
                <a:latin typeface="Futura Md BT" pitchFamily="34" charset="0"/>
              </a:rPr>
              <a:t>ALLGEMEINES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78284" y="589948"/>
            <a:ext cx="8154156" cy="940966"/>
          </a:xfrm>
        </p:spPr>
        <p:txBody>
          <a:bodyPr/>
          <a:lstStyle/>
          <a:p>
            <a:r>
              <a:rPr lang="de-DE" dirty="0" err="1"/>
              <a:t>Kreda</a:t>
            </a:r>
            <a:r>
              <a:rPr lang="de-DE" dirty="0"/>
              <a:t> </a:t>
            </a:r>
            <a:r>
              <a:rPr lang="de-DE" dirty="0" smtClean="0"/>
              <a:t>Professional – </a:t>
            </a:r>
            <a:r>
              <a:rPr lang="de-DE" dirty="0" err="1"/>
              <a:t>Refactoring</a:t>
            </a:r>
            <a:r>
              <a:rPr lang="de-DE" dirty="0"/>
              <a:t> / technische Planung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sz="1600" dirty="0">
                <a:solidFill>
                  <a:schemeClr val="bg1"/>
                </a:solidFill>
              </a:rPr>
              <a:t>KREDA </a:t>
            </a:r>
            <a:r>
              <a:rPr lang="de-DE" sz="1600" dirty="0" smtClean="0">
                <a:solidFill>
                  <a:schemeClr val="bg1"/>
                </a:solidFill>
              </a:rPr>
              <a:t>– Modul - Basis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67544" y="2151223"/>
            <a:ext cx="8136904" cy="32840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400" dirty="0"/>
              <a:t>Systemmodule</a:t>
            </a:r>
          </a:p>
          <a:p>
            <a:pPr marL="630238" lvl="1" indent="-180975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/>
              <a:t>System (z.B. Datenbank-Protokollierung, Update-Verarbeitung)</a:t>
            </a:r>
          </a:p>
          <a:p>
            <a:pPr marL="630238" lvl="1" indent="-180975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/>
              <a:t>Assistance (z.B. Hilfe-Funktionalität, Unterstützung für K&amp;W-Online-Supportsystem)</a:t>
            </a:r>
          </a:p>
          <a:p>
            <a:pPr marL="630238" lvl="1" indent="-180975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/>
              <a:t>Gatekeeper (z.B. Zugangskontrolle, Mandanten- und Rechte-Verwaltung)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400" dirty="0" smtClean="0"/>
              <a:t>Basismodule</a:t>
            </a:r>
            <a:endParaRPr lang="de-DE" sz="1400" dirty="0"/>
          </a:p>
          <a:p>
            <a:pPr marL="630238" lvl="1" indent="-180975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Daten-Import / Export</a:t>
            </a:r>
            <a:endParaRPr lang="de-DE" sz="1400" dirty="0"/>
          </a:p>
          <a:p>
            <a:pPr marL="630238" lvl="1" indent="-180975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Modul Verwaltung (Stammdaten)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400" dirty="0" smtClean="0"/>
              <a:t>Anwendungsmodule</a:t>
            </a:r>
            <a:endParaRPr lang="de-DE" sz="1400" dirty="0" smtClean="0"/>
          </a:p>
          <a:p>
            <a:pPr marL="630238" lvl="1" indent="-180975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Zensuren (inkl. Zeugnisdruck)</a:t>
            </a:r>
          </a:p>
          <a:p>
            <a:pPr marL="630238" lvl="1" indent="-180975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Fakturierung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8063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5"/>
          <p:cNvSpPr txBox="1">
            <a:spLocks noChangeArrowheads="1"/>
          </p:cNvSpPr>
          <p:nvPr/>
        </p:nvSpPr>
        <p:spPr bwMode="auto">
          <a:xfrm>
            <a:off x="323850" y="124743"/>
            <a:ext cx="23567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400" b="1" dirty="0" smtClean="0">
                <a:solidFill>
                  <a:prstClr val="white"/>
                </a:solidFill>
                <a:latin typeface="Futura Md BT" pitchFamily="34" charset="0"/>
              </a:rPr>
              <a:t>ALLGEMEINES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78284" y="589948"/>
            <a:ext cx="8154156" cy="940966"/>
          </a:xfrm>
        </p:spPr>
        <p:txBody>
          <a:bodyPr/>
          <a:lstStyle/>
          <a:p>
            <a:r>
              <a:rPr lang="de-DE" dirty="0"/>
              <a:t>Kreda </a:t>
            </a:r>
            <a:r>
              <a:rPr lang="de-DE" dirty="0" smtClean="0"/>
              <a:t>Professional – </a:t>
            </a:r>
            <a:r>
              <a:rPr lang="de-DE" dirty="0" err="1"/>
              <a:t>Refactoring</a:t>
            </a:r>
            <a:r>
              <a:rPr lang="de-DE" dirty="0"/>
              <a:t> / technische Planung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sz="1600" dirty="0">
                <a:solidFill>
                  <a:schemeClr val="bg1"/>
                </a:solidFill>
              </a:rPr>
              <a:t>KREDA </a:t>
            </a:r>
            <a:r>
              <a:rPr lang="de-DE" sz="1600" dirty="0" smtClean="0">
                <a:solidFill>
                  <a:schemeClr val="bg1"/>
                </a:solidFill>
              </a:rPr>
              <a:t>– </a:t>
            </a:r>
            <a:r>
              <a:rPr lang="de-DE" sz="1600" dirty="0" smtClean="0">
                <a:solidFill>
                  <a:schemeClr val="bg1"/>
                </a:solidFill>
              </a:rPr>
              <a:t>AUSZUG Formularverarbeitung</a:t>
            </a: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3075" name="Picture 3" descr="D:\WebProject\KREDA-Sphere\KREDA-Application Flow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51" y="2420888"/>
            <a:ext cx="8437538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5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5"/>
          <p:cNvSpPr txBox="1">
            <a:spLocks noChangeArrowheads="1"/>
          </p:cNvSpPr>
          <p:nvPr/>
        </p:nvSpPr>
        <p:spPr bwMode="auto">
          <a:xfrm>
            <a:off x="323850" y="124743"/>
            <a:ext cx="23567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400" b="1" dirty="0" smtClean="0">
                <a:solidFill>
                  <a:prstClr val="white"/>
                </a:solidFill>
                <a:latin typeface="Futura Md BT" pitchFamily="34" charset="0"/>
              </a:rPr>
              <a:t>ALLGEMEINES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78284" y="589948"/>
            <a:ext cx="8154156" cy="940966"/>
          </a:xfrm>
        </p:spPr>
        <p:txBody>
          <a:bodyPr/>
          <a:lstStyle/>
          <a:p>
            <a:r>
              <a:rPr lang="de-DE" dirty="0"/>
              <a:t>Kreda </a:t>
            </a:r>
            <a:r>
              <a:rPr lang="de-DE" dirty="0" smtClean="0"/>
              <a:t>Professional – </a:t>
            </a:r>
            <a:r>
              <a:rPr lang="de-DE" dirty="0" err="1"/>
              <a:t>Refactoring</a:t>
            </a:r>
            <a:r>
              <a:rPr lang="de-DE" dirty="0"/>
              <a:t> / technische Planung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sz="1600" dirty="0">
                <a:solidFill>
                  <a:schemeClr val="bg1"/>
                </a:solidFill>
              </a:rPr>
              <a:t>KREDA </a:t>
            </a:r>
            <a:r>
              <a:rPr lang="de-DE" sz="1600" dirty="0" smtClean="0">
                <a:solidFill>
                  <a:schemeClr val="bg1"/>
                </a:solidFill>
              </a:rPr>
              <a:t>– Auszug </a:t>
            </a:r>
            <a:r>
              <a:rPr lang="de-DE" sz="1600" dirty="0" smtClean="0">
                <a:solidFill>
                  <a:schemeClr val="bg1"/>
                </a:solidFill>
              </a:rPr>
              <a:t>Datenbank-Cluster</a:t>
            </a: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00" r="8381" b="-1387"/>
          <a:stretch/>
        </p:blipFill>
        <p:spPr>
          <a:xfrm>
            <a:off x="353414" y="1844824"/>
            <a:ext cx="8482542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4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5"/>
          <p:cNvSpPr txBox="1">
            <a:spLocks noChangeArrowheads="1"/>
          </p:cNvSpPr>
          <p:nvPr/>
        </p:nvSpPr>
        <p:spPr bwMode="auto">
          <a:xfrm>
            <a:off x="323850" y="124743"/>
            <a:ext cx="23567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400" b="1" dirty="0" smtClean="0">
                <a:solidFill>
                  <a:prstClr val="white"/>
                </a:solidFill>
                <a:latin typeface="Futura Md BT" pitchFamily="34" charset="0"/>
              </a:rPr>
              <a:t>ALLGEMEINES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78284" y="589948"/>
            <a:ext cx="8154156" cy="940966"/>
          </a:xfrm>
        </p:spPr>
        <p:txBody>
          <a:bodyPr/>
          <a:lstStyle/>
          <a:p>
            <a:r>
              <a:rPr lang="de-DE" dirty="0" err="1"/>
              <a:t>Kreda</a:t>
            </a:r>
            <a:r>
              <a:rPr lang="de-DE" dirty="0"/>
              <a:t> </a:t>
            </a:r>
            <a:r>
              <a:rPr lang="de-DE" dirty="0" smtClean="0"/>
              <a:t>Professional – </a:t>
            </a:r>
            <a:r>
              <a:rPr lang="de-DE" dirty="0" err="1"/>
              <a:t>Refactoring</a:t>
            </a:r>
            <a:r>
              <a:rPr lang="de-DE" dirty="0"/>
              <a:t> / technische Planung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sz="1600" dirty="0">
                <a:solidFill>
                  <a:schemeClr val="bg1"/>
                </a:solidFill>
              </a:rPr>
              <a:t>KREDA </a:t>
            </a:r>
            <a:r>
              <a:rPr lang="de-DE" sz="1600" dirty="0" smtClean="0">
                <a:solidFill>
                  <a:schemeClr val="bg1"/>
                </a:solidFill>
              </a:rPr>
              <a:t>– Modul - Funktionalitäten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67544" y="2151223"/>
            <a:ext cx="8136904" cy="40780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400" dirty="0" smtClean="0"/>
              <a:t>Modul - Stammdatenverwaltung</a:t>
            </a:r>
            <a:endParaRPr lang="de-DE" sz="1400" dirty="0"/>
          </a:p>
          <a:p>
            <a:pPr marL="630238" lvl="1" indent="-180975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Personendaten (Basisdaten)</a:t>
            </a:r>
            <a:endParaRPr lang="de-DE" sz="1400" dirty="0"/>
          </a:p>
          <a:p>
            <a:pPr marL="630238" lvl="1" indent="-180975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Metadaten </a:t>
            </a:r>
            <a:r>
              <a:rPr lang="de-DE" sz="1400" dirty="0" smtClean="0"/>
              <a:t>(Adresse, Kontakt, Beziehung…)</a:t>
            </a:r>
          </a:p>
          <a:p>
            <a:pPr marL="630238" lvl="1" indent="-180975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Klassen (Räume, Personen, Zusammensetzung…)</a:t>
            </a:r>
          </a:p>
          <a:p>
            <a:pPr marL="630238" lvl="1" indent="-180975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Fächer (Definition, Mitarbeiter...)</a:t>
            </a:r>
            <a:endParaRPr lang="de-DE" sz="1400" dirty="0" smtClean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400" dirty="0" smtClean="0"/>
              <a:t>Modul - Zensuren</a:t>
            </a:r>
          </a:p>
          <a:p>
            <a:pPr marL="630238" lvl="1" indent="-180975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Erfassung Zensuren (Punkte, Note)</a:t>
            </a:r>
          </a:p>
          <a:p>
            <a:pPr marL="630238" lvl="1" indent="-180975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Regelwerk / Zensur-Typen (Gewichtung)</a:t>
            </a:r>
          </a:p>
          <a:p>
            <a:pPr marL="630238" lvl="1" indent="-180975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Notenberechnung (Stichtags-/Kopfnoten, Zeugnis…)</a:t>
            </a:r>
            <a:endParaRPr lang="de-DE" sz="1400" dirty="0" smtClean="0"/>
          </a:p>
          <a:p>
            <a:pPr marL="630238" lvl="1" indent="-180975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Zeugnisdruck</a:t>
            </a:r>
            <a:endParaRPr lang="de-DE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400" dirty="0" smtClean="0"/>
              <a:t>Fakturierung</a:t>
            </a:r>
          </a:p>
          <a:p>
            <a:pPr marL="630238" lvl="1" indent="-180975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/>
              <a:t>Funktionsumfang erfordert Zuarbeit von EVLKS</a:t>
            </a:r>
          </a:p>
        </p:txBody>
      </p:sp>
    </p:spTree>
    <p:extLst>
      <p:ext uri="{BB962C8B-B14F-4D97-AF65-F5344CB8AC3E}">
        <p14:creationId xmlns:p14="http://schemas.microsoft.com/office/powerpoint/2010/main" val="320208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Kreda</a:t>
            </a:r>
            <a:r>
              <a:rPr lang="de-DE" dirty="0"/>
              <a:t> </a:t>
            </a:r>
            <a:r>
              <a:rPr lang="de-DE" dirty="0" smtClean="0"/>
              <a:t>Professional</a:t>
            </a:r>
            <a:endParaRPr lang="de-DE" dirty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692001" y="5733256"/>
            <a:ext cx="58070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de-DE" sz="2400" dirty="0" smtClean="0">
                <a:solidFill>
                  <a:srgbClr val="5F5F5F"/>
                </a:solidFill>
              </a:rPr>
              <a:t>Machbarkeitsstudie </a:t>
            </a:r>
            <a:r>
              <a:rPr lang="de-DE" sz="2400" dirty="0">
                <a:solidFill>
                  <a:srgbClr val="5F5F5F"/>
                </a:solidFill>
              </a:rPr>
              <a:t>- Prototyp 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0" y="1263600"/>
            <a:ext cx="5804666" cy="406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4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5"/>
          <p:cNvSpPr txBox="1">
            <a:spLocks noChangeArrowheads="1"/>
          </p:cNvSpPr>
          <p:nvPr/>
        </p:nvSpPr>
        <p:spPr bwMode="auto">
          <a:xfrm>
            <a:off x="323850" y="124743"/>
            <a:ext cx="23567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400" b="1" dirty="0" smtClean="0">
                <a:solidFill>
                  <a:prstClr val="white"/>
                </a:solidFill>
                <a:latin typeface="Futura Md BT" pitchFamily="34" charset="0"/>
              </a:rPr>
              <a:t>ALLGEMEINES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78284" y="589948"/>
            <a:ext cx="8154156" cy="940966"/>
          </a:xfrm>
        </p:spPr>
        <p:txBody>
          <a:bodyPr/>
          <a:lstStyle/>
          <a:p>
            <a:r>
              <a:rPr lang="de-DE" dirty="0" err="1" smtClean="0"/>
              <a:t>Kreda</a:t>
            </a:r>
            <a:r>
              <a:rPr lang="de-DE" dirty="0" smtClean="0"/>
              <a:t> Professional – Machbarkeitsstudie</a:t>
            </a:r>
            <a:br>
              <a:rPr lang="de-DE" dirty="0" smtClean="0"/>
            </a:br>
            <a:r>
              <a:rPr lang="de-DE" dirty="0" smtClean="0"/>
              <a:t> </a:t>
            </a:r>
            <a:br>
              <a:rPr lang="de-DE" dirty="0" smtClean="0"/>
            </a:br>
            <a:r>
              <a:rPr lang="de-DE" sz="1600" dirty="0">
                <a:solidFill>
                  <a:schemeClr val="bg1"/>
                </a:solidFill>
              </a:rPr>
              <a:t>Prototyp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91" y="1868854"/>
            <a:ext cx="7869149" cy="429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5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Kreda</a:t>
            </a:r>
            <a:r>
              <a:rPr lang="de-DE" dirty="0"/>
              <a:t> </a:t>
            </a:r>
            <a:r>
              <a:rPr lang="de-DE" dirty="0" smtClean="0"/>
              <a:t>Professional</a:t>
            </a:r>
            <a:endParaRPr lang="de-DE" dirty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692001" y="5733256"/>
            <a:ext cx="58070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de-DE" sz="2400" dirty="0">
                <a:solidFill>
                  <a:srgbClr val="5F5F5F"/>
                </a:solidFill>
              </a:rPr>
              <a:t>Qualitätsmanagement 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0" y="1263600"/>
            <a:ext cx="5804666" cy="40644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0" y="1263600"/>
            <a:ext cx="5806286" cy="406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7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5"/>
          <p:cNvSpPr txBox="1">
            <a:spLocks noChangeArrowheads="1"/>
          </p:cNvSpPr>
          <p:nvPr/>
        </p:nvSpPr>
        <p:spPr bwMode="auto">
          <a:xfrm>
            <a:off x="323850" y="124743"/>
            <a:ext cx="23567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400" b="1" dirty="0" smtClean="0">
                <a:solidFill>
                  <a:prstClr val="white"/>
                </a:solidFill>
                <a:latin typeface="Futura Md BT" pitchFamily="34" charset="0"/>
              </a:rPr>
              <a:t>ALLGEMEINES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78284" y="589948"/>
            <a:ext cx="8154156" cy="940966"/>
          </a:xfrm>
        </p:spPr>
        <p:txBody>
          <a:bodyPr/>
          <a:lstStyle/>
          <a:p>
            <a:r>
              <a:rPr lang="de-DE" dirty="0" err="1"/>
              <a:t>Kreda</a:t>
            </a:r>
            <a:r>
              <a:rPr lang="de-DE" dirty="0"/>
              <a:t> </a:t>
            </a:r>
            <a:r>
              <a:rPr lang="de-DE" dirty="0" smtClean="0"/>
              <a:t>Professional – </a:t>
            </a:r>
            <a:r>
              <a:rPr lang="de-DE" dirty="0"/>
              <a:t>Qualitätsmanagement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sz="1600" dirty="0" smtClean="0">
                <a:solidFill>
                  <a:schemeClr val="bg1"/>
                </a:solidFill>
              </a:rPr>
              <a:t>Systemtests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67544" y="2132856"/>
            <a:ext cx="8136904" cy="42934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400" dirty="0" err="1" smtClean="0"/>
              <a:t>SensioLabsInsight</a:t>
            </a:r>
            <a:endParaRPr lang="de-DE" sz="1400" dirty="0"/>
          </a:p>
          <a:p>
            <a:pPr marL="630238" lvl="1" indent="-180975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Analyse </a:t>
            </a:r>
            <a:r>
              <a:rPr lang="de-DE" sz="1400" dirty="0" smtClean="0"/>
              <a:t>der Anwendung auf Sicherheit, Performance, </a:t>
            </a:r>
            <a:r>
              <a:rPr lang="de-DE" sz="1400" dirty="0" smtClean="0"/>
              <a:t>Architekturschwächen</a:t>
            </a:r>
          </a:p>
          <a:p>
            <a:pPr marL="630238" lvl="1" indent="-180975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Bericht über mögliche Fehlerquellen der Anwendung</a:t>
            </a:r>
            <a:endParaRPr lang="de-DE" sz="1400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400" dirty="0" smtClean="0"/>
              <a:t>Travis CI</a:t>
            </a:r>
          </a:p>
          <a:p>
            <a:pPr marL="630238" lvl="1" indent="-180975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Ausführung </a:t>
            </a:r>
            <a:r>
              <a:rPr lang="de-DE" sz="1400" dirty="0" smtClean="0"/>
              <a:t>von </a:t>
            </a:r>
            <a:r>
              <a:rPr lang="de-DE" sz="1400" dirty="0" smtClean="0"/>
              <a:t>automatisierten </a:t>
            </a:r>
            <a:r>
              <a:rPr lang="de-DE" sz="1400" dirty="0" smtClean="0"/>
              <a:t>Systemtests </a:t>
            </a:r>
            <a:r>
              <a:rPr lang="de-DE" sz="1400" dirty="0"/>
              <a:t>auf </a:t>
            </a:r>
            <a:r>
              <a:rPr lang="de-DE" sz="1400" dirty="0" smtClean="0"/>
              <a:t>virtuellen </a:t>
            </a:r>
            <a:r>
              <a:rPr lang="de-DE" sz="1400" dirty="0" smtClean="0"/>
              <a:t>Servern </a:t>
            </a:r>
            <a:r>
              <a:rPr lang="de-DE" sz="1400" dirty="0" smtClean="0"/>
              <a:t>mit unterschiedlichen </a:t>
            </a:r>
            <a:r>
              <a:rPr lang="de-DE" sz="1400" dirty="0" smtClean="0"/>
              <a:t>Software-Konfigurationen wie z.B. PHP </a:t>
            </a:r>
            <a:r>
              <a:rPr lang="de-DE" sz="1400" dirty="0" smtClean="0"/>
              <a:t>Versionen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400" dirty="0" smtClean="0"/>
              <a:t>Code </a:t>
            </a:r>
            <a:r>
              <a:rPr lang="de-DE" sz="1400" dirty="0" err="1" smtClean="0"/>
              <a:t>Climate</a:t>
            </a:r>
            <a:r>
              <a:rPr lang="de-DE" sz="1400" dirty="0" smtClean="0"/>
              <a:t> </a:t>
            </a:r>
          </a:p>
          <a:p>
            <a:pPr marL="630238" lvl="1" indent="-180975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/>
              <a:t>Analyse </a:t>
            </a:r>
            <a:r>
              <a:rPr lang="de-DE" sz="1400" dirty="0" smtClean="0"/>
              <a:t>des Programmcodes auf intuitive Verständlichkeit und strukturelle Einheit</a:t>
            </a:r>
          </a:p>
          <a:p>
            <a:pPr marL="630238" lvl="1" indent="-180975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Bericht über mögliche Optimierungen des Quellcodes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 smtClean="0"/>
              <a:t>Blackfire</a:t>
            </a:r>
            <a:endParaRPr lang="en-US" sz="1400" dirty="0" smtClean="0"/>
          </a:p>
          <a:p>
            <a:pPr marL="630238" lvl="1" indent="-180975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/>
              <a:t>Analyse des </a:t>
            </a:r>
            <a:r>
              <a:rPr lang="de-DE" sz="1400" dirty="0" smtClean="0"/>
              <a:t>Programmablauf </a:t>
            </a:r>
            <a:r>
              <a:rPr lang="de-DE" sz="1400" dirty="0"/>
              <a:t>auf </a:t>
            </a:r>
            <a:r>
              <a:rPr lang="de-DE" sz="1400" dirty="0" smtClean="0"/>
              <a:t>Ressourcen-Nutzung (Last)</a:t>
            </a:r>
            <a:endParaRPr lang="de-DE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smtClean="0"/>
              <a:t>Coveralls </a:t>
            </a:r>
          </a:p>
          <a:p>
            <a:pPr marL="630238" lvl="1" indent="-180975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Bericht </a:t>
            </a:r>
            <a:r>
              <a:rPr lang="de-DE" sz="1400" dirty="0"/>
              <a:t>über die Vollständigkeit der </a:t>
            </a:r>
            <a:r>
              <a:rPr lang="de-DE" sz="1400" dirty="0" smtClean="0"/>
              <a:t>Systemtests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51026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Kreda</a:t>
            </a:r>
            <a:r>
              <a:rPr lang="de-DE" dirty="0"/>
              <a:t> </a:t>
            </a:r>
            <a:r>
              <a:rPr lang="de-DE" dirty="0" smtClean="0"/>
              <a:t>Professional</a:t>
            </a:r>
            <a:endParaRPr lang="de-DE" dirty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692000" y="5733256"/>
            <a:ext cx="58070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de-DE" sz="2400" dirty="0">
                <a:solidFill>
                  <a:srgbClr val="5F5F5F"/>
                </a:solidFill>
              </a:rPr>
              <a:t>Prozentuale Fertigstellung</a:t>
            </a:r>
          </a:p>
        </p:txBody>
      </p:sp>
      <p:pic>
        <p:nvPicPr>
          <p:cNvPr id="2050" name="Picture 2" descr="C:\Users\Kmiezik\Desktop\Bilder\PC480801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000" y="1263600"/>
            <a:ext cx="5807076" cy="406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91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5"/>
          <p:cNvSpPr txBox="1">
            <a:spLocks noChangeArrowheads="1"/>
          </p:cNvSpPr>
          <p:nvPr/>
        </p:nvSpPr>
        <p:spPr bwMode="auto">
          <a:xfrm>
            <a:off x="323850" y="124743"/>
            <a:ext cx="23567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400" b="1" dirty="0" smtClean="0">
                <a:solidFill>
                  <a:prstClr val="white"/>
                </a:solidFill>
                <a:latin typeface="Futura Md BT" pitchFamily="34" charset="0"/>
              </a:rPr>
              <a:t>ALLGEMEINES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78284" y="589948"/>
            <a:ext cx="7290060" cy="940966"/>
          </a:xfrm>
        </p:spPr>
        <p:txBody>
          <a:bodyPr/>
          <a:lstStyle/>
          <a:p>
            <a:r>
              <a:rPr lang="de-DE" dirty="0"/>
              <a:t>Kreda Professional – Prozentuale </a:t>
            </a:r>
            <a:r>
              <a:rPr lang="de-DE" dirty="0" smtClean="0"/>
              <a:t>Fertigstellung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sz="1600" dirty="0" smtClean="0">
                <a:solidFill>
                  <a:schemeClr val="bg1"/>
                </a:solidFill>
              </a:rPr>
              <a:t>Zeitleiste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6" name="Eingekerbter Pfeil nach rechts 5"/>
          <p:cNvSpPr/>
          <p:nvPr/>
        </p:nvSpPr>
        <p:spPr>
          <a:xfrm>
            <a:off x="827584" y="3681028"/>
            <a:ext cx="7200800" cy="57606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1537416" y="368102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2674897" y="370444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ige Legende 14"/>
          <p:cNvSpPr/>
          <p:nvPr/>
        </p:nvSpPr>
        <p:spPr>
          <a:xfrm>
            <a:off x="941961" y="4621684"/>
            <a:ext cx="2333895" cy="967556"/>
          </a:xfrm>
          <a:prstGeom prst="wedgeRectCallout">
            <a:avLst>
              <a:gd name="adj1" fmla="val 23123"/>
              <a:gd name="adj2" fmla="val -628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12 </a:t>
            </a:r>
            <a:r>
              <a:rPr lang="de-DE" sz="1400" dirty="0">
                <a:solidFill>
                  <a:schemeClr val="bg1"/>
                </a:solidFill>
              </a:rPr>
              <a:t>/ 2014 </a:t>
            </a:r>
            <a:r>
              <a:rPr lang="de-DE" sz="1400" dirty="0" smtClean="0">
                <a:solidFill>
                  <a:schemeClr val="bg1"/>
                </a:solidFill>
              </a:rPr>
              <a:t/>
            </a:r>
            <a:br>
              <a:rPr lang="de-DE" sz="1400" dirty="0" smtClean="0">
                <a:solidFill>
                  <a:schemeClr val="bg1"/>
                </a:solidFill>
              </a:rPr>
            </a:br>
            <a:r>
              <a:rPr lang="de-DE" sz="1400" dirty="0" smtClean="0">
                <a:solidFill>
                  <a:schemeClr val="bg1"/>
                </a:solidFill>
              </a:rPr>
              <a:t>Planung </a:t>
            </a:r>
            <a:r>
              <a:rPr lang="de-DE" sz="1400" dirty="0">
                <a:solidFill>
                  <a:schemeClr val="bg1"/>
                </a:solidFill>
              </a:rPr>
              <a:t>Systemarchitektur / </a:t>
            </a:r>
            <a:r>
              <a:rPr lang="de-DE" sz="1400" dirty="0" smtClean="0">
                <a:solidFill>
                  <a:schemeClr val="bg1"/>
                </a:solidFill>
              </a:rPr>
              <a:t>Module inkl. </a:t>
            </a:r>
            <a:r>
              <a:rPr lang="de-DE" sz="1400" dirty="0"/>
              <a:t>Prototyp </a:t>
            </a:r>
            <a:r>
              <a:rPr lang="de-DE" sz="1400" dirty="0" smtClean="0"/>
              <a:t>Machbarkeitsstudie</a:t>
            </a:r>
            <a:endParaRPr lang="de-DE" sz="1400" dirty="0"/>
          </a:p>
        </p:txBody>
      </p:sp>
      <p:sp>
        <p:nvSpPr>
          <p:cNvPr id="16" name="Rechteckige Legende 15"/>
          <p:cNvSpPr/>
          <p:nvPr/>
        </p:nvSpPr>
        <p:spPr>
          <a:xfrm>
            <a:off x="941961" y="2132856"/>
            <a:ext cx="1944215" cy="1142984"/>
          </a:xfrm>
          <a:prstGeom prst="wedgeRectCallout">
            <a:avLst>
              <a:gd name="adj1" fmla="val -20542"/>
              <a:gd name="adj2" fmla="val 65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10 / 2014</a:t>
            </a:r>
            <a:br>
              <a:rPr lang="de-DE" sz="1400" dirty="0" smtClean="0"/>
            </a:br>
            <a:r>
              <a:rPr lang="de-DE" sz="1400" dirty="0" smtClean="0"/>
              <a:t>Quellcode-Analyse </a:t>
            </a:r>
            <a:r>
              <a:rPr lang="de-DE" sz="1400" dirty="0"/>
              <a:t>/ </a:t>
            </a:r>
            <a:r>
              <a:rPr lang="de-DE" sz="1400" dirty="0">
                <a:solidFill>
                  <a:schemeClr val="bg1"/>
                </a:solidFill>
              </a:rPr>
              <a:t>Framework-Analyse</a:t>
            </a:r>
            <a:endParaRPr lang="de-DE" sz="1400" dirty="0"/>
          </a:p>
        </p:txBody>
      </p:sp>
      <p:cxnSp>
        <p:nvCxnSpPr>
          <p:cNvPr id="17" name="Gerade Verbindung 16"/>
          <p:cNvCxnSpPr/>
          <p:nvPr/>
        </p:nvCxnSpPr>
        <p:spPr>
          <a:xfrm>
            <a:off x="3685056" y="368102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ige Legende 17"/>
          <p:cNvSpPr/>
          <p:nvPr/>
        </p:nvSpPr>
        <p:spPr>
          <a:xfrm>
            <a:off x="3131840" y="2132856"/>
            <a:ext cx="2016224" cy="1142984"/>
          </a:xfrm>
          <a:prstGeom prst="wedgeRectCallout">
            <a:avLst>
              <a:gd name="adj1" fmla="val -22712"/>
              <a:gd name="adj2" fmla="val 65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02 </a:t>
            </a:r>
            <a:r>
              <a:rPr lang="de-DE" sz="1400" dirty="0">
                <a:solidFill>
                  <a:schemeClr val="bg1"/>
                </a:solidFill>
              </a:rPr>
              <a:t>/ </a:t>
            </a:r>
            <a:r>
              <a:rPr lang="de-DE" sz="1400" dirty="0" smtClean="0">
                <a:solidFill>
                  <a:schemeClr val="bg1"/>
                </a:solidFill>
              </a:rPr>
              <a:t>2015</a:t>
            </a:r>
            <a:br>
              <a:rPr lang="de-DE" sz="1400" dirty="0" smtClean="0">
                <a:solidFill>
                  <a:schemeClr val="bg1"/>
                </a:solidFill>
              </a:rPr>
            </a:br>
            <a:r>
              <a:rPr lang="de-DE" sz="1400" dirty="0" smtClean="0">
                <a:solidFill>
                  <a:schemeClr val="bg1"/>
                </a:solidFill>
              </a:rPr>
              <a:t>Entwicklung </a:t>
            </a:r>
            <a:r>
              <a:rPr lang="de-DE" sz="1400" dirty="0">
                <a:solidFill>
                  <a:schemeClr val="bg1"/>
                </a:solidFill>
              </a:rPr>
              <a:t>Minimaler </a:t>
            </a:r>
            <a:r>
              <a:rPr lang="de-DE" sz="1400" dirty="0" smtClean="0">
                <a:solidFill>
                  <a:schemeClr val="bg1"/>
                </a:solidFill>
              </a:rPr>
              <a:t>Anwendung (inkl. Systembasis)</a:t>
            </a:r>
            <a:endParaRPr lang="de-DE" sz="1400" dirty="0"/>
          </a:p>
        </p:txBody>
      </p:sp>
      <p:cxnSp>
        <p:nvCxnSpPr>
          <p:cNvPr id="19" name="Gerade Verbindung 18"/>
          <p:cNvCxnSpPr/>
          <p:nvPr/>
        </p:nvCxnSpPr>
        <p:spPr>
          <a:xfrm>
            <a:off x="4788024" y="370444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ige Legende 19"/>
          <p:cNvSpPr/>
          <p:nvPr/>
        </p:nvSpPr>
        <p:spPr>
          <a:xfrm>
            <a:off x="3635896" y="4617132"/>
            <a:ext cx="1584176" cy="972108"/>
          </a:xfrm>
          <a:prstGeom prst="wedgeRectCallout">
            <a:avLst>
              <a:gd name="adj1" fmla="val 22743"/>
              <a:gd name="adj2" fmla="val -649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04 </a:t>
            </a:r>
            <a:r>
              <a:rPr lang="de-DE" sz="1400" dirty="0">
                <a:solidFill>
                  <a:schemeClr val="bg1"/>
                </a:solidFill>
              </a:rPr>
              <a:t>/ </a:t>
            </a:r>
            <a:r>
              <a:rPr lang="de-DE" sz="1400" dirty="0" smtClean="0">
                <a:solidFill>
                  <a:schemeClr val="bg1"/>
                </a:solidFill>
              </a:rPr>
              <a:t>2015</a:t>
            </a:r>
            <a:br>
              <a:rPr lang="de-DE" sz="1400" dirty="0" smtClean="0">
                <a:solidFill>
                  <a:schemeClr val="bg1"/>
                </a:solidFill>
              </a:rPr>
            </a:br>
            <a:r>
              <a:rPr lang="de-DE" sz="1400" dirty="0" smtClean="0">
                <a:solidFill>
                  <a:schemeClr val="bg1"/>
                </a:solidFill>
              </a:rPr>
              <a:t>Entwicklung Modulbasis (inkl. Stammdaten)</a:t>
            </a:r>
            <a:endParaRPr lang="de-DE" sz="1400" dirty="0"/>
          </a:p>
        </p:txBody>
      </p:sp>
      <p:sp>
        <p:nvSpPr>
          <p:cNvPr id="21" name="Rechteckige Legende 20"/>
          <p:cNvSpPr/>
          <p:nvPr/>
        </p:nvSpPr>
        <p:spPr>
          <a:xfrm>
            <a:off x="5364088" y="2132856"/>
            <a:ext cx="2088232" cy="1142984"/>
          </a:xfrm>
          <a:prstGeom prst="wedgeRectCallout">
            <a:avLst>
              <a:gd name="adj1" fmla="val -28415"/>
              <a:gd name="adj2" fmla="val 663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06 </a:t>
            </a:r>
            <a:r>
              <a:rPr lang="de-DE" sz="1400" dirty="0">
                <a:solidFill>
                  <a:schemeClr val="bg1"/>
                </a:solidFill>
              </a:rPr>
              <a:t>/ </a:t>
            </a:r>
            <a:r>
              <a:rPr lang="de-DE" sz="1400" dirty="0" smtClean="0">
                <a:solidFill>
                  <a:schemeClr val="bg1"/>
                </a:solidFill>
              </a:rPr>
              <a:t>2015</a:t>
            </a:r>
            <a:br>
              <a:rPr lang="de-DE" sz="1400" dirty="0" smtClean="0">
                <a:solidFill>
                  <a:schemeClr val="bg1"/>
                </a:solidFill>
              </a:rPr>
            </a:br>
            <a:r>
              <a:rPr lang="de-DE" sz="1400" dirty="0" smtClean="0">
                <a:solidFill>
                  <a:schemeClr val="bg1"/>
                </a:solidFill>
              </a:rPr>
              <a:t>Entwicklung Pilot-Anwendung (inkl. Zensuren)</a:t>
            </a:r>
            <a:endParaRPr lang="de-DE" sz="1400" dirty="0"/>
          </a:p>
        </p:txBody>
      </p:sp>
      <p:cxnSp>
        <p:nvCxnSpPr>
          <p:cNvPr id="22" name="Gerade Verbindung 21"/>
          <p:cNvCxnSpPr/>
          <p:nvPr/>
        </p:nvCxnSpPr>
        <p:spPr>
          <a:xfrm>
            <a:off x="5796136" y="368102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ige Legende 22"/>
          <p:cNvSpPr/>
          <p:nvPr/>
        </p:nvSpPr>
        <p:spPr>
          <a:xfrm>
            <a:off x="5580112" y="4621684"/>
            <a:ext cx="1872208" cy="967556"/>
          </a:xfrm>
          <a:prstGeom prst="wedgeRectCallout">
            <a:avLst>
              <a:gd name="adj1" fmla="val 21188"/>
              <a:gd name="adj2" fmla="val -64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08 </a:t>
            </a:r>
            <a:r>
              <a:rPr lang="de-DE" sz="1400" dirty="0">
                <a:solidFill>
                  <a:schemeClr val="bg1"/>
                </a:solidFill>
              </a:rPr>
              <a:t>/ </a:t>
            </a:r>
            <a:r>
              <a:rPr lang="de-DE" sz="1400" dirty="0" smtClean="0">
                <a:solidFill>
                  <a:schemeClr val="bg1"/>
                </a:solidFill>
              </a:rPr>
              <a:t>2015</a:t>
            </a:r>
            <a:br>
              <a:rPr lang="de-DE" sz="1400" dirty="0" smtClean="0">
                <a:solidFill>
                  <a:schemeClr val="bg1"/>
                </a:solidFill>
              </a:rPr>
            </a:br>
            <a:r>
              <a:rPr lang="de-DE" sz="1400" dirty="0" smtClean="0">
                <a:solidFill>
                  <a:schemeClr val="bg1"/>
                </a:solidFill>
              </a:rPr>
              <a:t>KREDA Professional v1 </a:t>
            </a:r>
            <a:r>
              <a:rPr lang="de-DE" sz="1400" dirty="0">
                <a:solidFill>
                  <a:schemeClr val="bg1"/>
                </a:solidFill>
              </a:rPr>
              <a:t>(angestrebt Fakturierung)</a:t>
            </a:r>
            <a:endParaRPr lang="de-DE" sz="1400" dirty="0"/>
          </a:p>
        </p:txBody>
      </p:sp>
      <p:cxnSp>
        <p:nvCxnSpPr>
          <p:cNvPr id="24" name="Gerade Verbindung 23"/>
          <p:cNvCxnSpPr/>
          <p:nvPr/>
        </p:nvCxnSpPr>
        <p:spPr>
          <a:xfrm>
            <a:off x="6903272" y="3645024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/>
        </p:nvSpPr>
        <p:spPr>
          <a:xfrm>
            <a:off x="3325016" y="3825044"/>
            <a:ext cx="72008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25%</a:t>
            </a:r>
            <a:endParaRPr lang="de-DE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4427984" y="3825044"/>
            <a:ext cx="72008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50%</a:t>
            </a:r>
            <a:endParaRPr lang="de-DE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5436096" y="3825044"/>
            <a:ext cx="72008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75%</a:t>
            </a:r>
            <a:endParaRPr lang="de-DE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6543232" y="3833428"/>
            <a:ext cx="72008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100%</a:t>
            </a:r>
            <a:endParaRPr lang="de-DE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2314857" y="3825044"/>
            <a:ext cx="72008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0%</a:t>
            </a:r>
            <a:endParaRPr lang="de-DE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072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Kreda</a:t>
            </a:r>
            <a:r>
              <a:rPr lang="de-DE" dirty="0"/>
              <a:t> </a:t>
            </a:r>
            <a:r>
              <a:rPr lang="de-DE" dirty="0" smtClean="0"/>
              <a:t>Professional</a:t>
            </a:r>
            <a:endParaRPr lang="de-DE" dirty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692000" y="5733256"/>
            <a:ext cx="58070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de-DE" sz="2400" dirty="0">
                <a:solidFill>
                  <a:srgbClr val="5F5F5F"/>
                </a:solidFill>
              </a:rPr>
              <a:t>Meilensteine</a:t>
            </a:r>
          </a:p>
        </p:txBody>
      </p:sp>
      <p:pic>
        <p:nvPicPr>
          <p:cNvPr id="2050" name="Picture 2" descr="C:\Users\Kmiezik\Desktop\Bilder\PC480801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000" y="1263600"/>
            <a:ext cx="5807076" cy="406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75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Kreda </a:t>
            </a:r>
            <a:r>
              <a:rPr lang="de-DE" dirty="0" smtClean="0"/>
              <a:t>Professional</a:t>
            </a:r>
            <a:endParaRPr lang="de-DE" dirty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267744" y="5733256"/>
            <a:ext cx="44104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de-DE" sz="2400" dirty="0">
                <a:solidFill>
                  <a:srgbClr val="5F5F5F"/>
                </a:solidFill>
              </a:rPr>
              <a:t>Definition / Prioritäten Features</a:t>
            </a:r>
          </a:p>
        </p:txBody>
      </p:sp>
      <p:pic>
        <p:nvPicPr>
          <p:cNvPr id="3074" name="Picture 2" descr="C:\Users\Kmiezik\Desktop\Neuer Ordner\MEV890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000" y="1263600"/>
            <a:ext cx="5806800" cy="406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65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Kreda Professional – Priorisierung Features</a:t>
            </a:r>
            <a:r>
              <a:rPr lang="de-DE" dirty="0" smtClean="0"/>
              <a:t> 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>
                <a:solidFill>
                  <a:schemeClr val="bg1"/>
                </a:solidFill>
              </a:rPr>
              <a:t>Definition / Prioritäten Features</a:t>
            </a:r>
            <a:endParaRPr lang="de-DE" dirty="0"/>
          </a:p>
        </p:txBody>
      </p:sp>
      <p:sp>
        <p:nvSpPr>
          <p:cNvPr id="6" name="AutoShape 1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39565" y="6556375"/>
            <a:ext cx="1723237" cy="254000"/>
          </a:xfrm>
          <a:prstGeom prst="actionButtonBlank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altLang="de-DE" sz="900" dirty="0">
                <a:solidFill>
                  <a:schemeClr val="bg1"/>
                </a:solidFill>
              </a:rPr>
              <a:t>Zurück zur Übersicht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67544" y="2151223"/>
            <a:ext cx="8136904" cy="42934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lang="de-DE" sz="1400" u="sng" dirty="0" smtClean="0"/>
              <a:t>Ziel</a:t>
            </a:r>
            <a:r>
              <a:rPr lang="de-DE" sz="1400" dirty="0" smtClean="0"/>
              <a:t>: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400" dirty="0" smtClean="0"/>
              <a:t>Gemeinsame </a:t>
            </a:r>
            <a:r>
              <a:rPr lang="de-DE" sz="1400" dirty="0"/>
              <a:t>Auswahl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„must have, nice to have“ </a:t>
            </a:r>
            <a:endParaRPr lang="de-DE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400" dirty="0"/>
              <a:t>Abschätzung der Realisierungszeiträume erfolgt durch K&amp;W Informatik GmbH </a:t>
            </a:r>
            <a:br>
              <a:rPr lang="de-DE" sz="1400" dirty="0"/>
            </a:br>
            <a:r>
              <a:rPr lang="de-DE" sz="1400" dirty="0"/>
              <a:t>in der </a:t>
            </a:r>
            <a:r>
              <a:rPr lang="de-DE" sz="1400" dirty="0" smtClean="0"/>
              <a:t>Planungsphase</a:t>
            </a:r>
          </a:p>
          <a:p>
            <a:pPr>
              <a:lnSpc>
                <a:spcPct val="150000"/>
              </a:lnSpc>
            </a:pPr>
            <a:endParaRPr lang="de-DE" sz="800" dirty="0" smtClean="0"/>
          </a:p>
          <a:p>
            <a:pPr>
              <a:lnSpc>
                <a:spcPct val="150000"/>
              </a:lnSpc>
            </a:pPr>
            <a:r>
              <a:rPr lang="de-DE" sz="1400" u="sng" dirty="0" smtClean="0"/>
              <a:t>Umsetzung </a:t>
            </a:r>
            <a:r>
              <a:rPr lang="de-DE" sz="1400" u="sng" dirty="0"/>
              <a:t>/ Resultat</a:t>
            </a:r>
            <a:r>
              <a:rPr lang="de-DE" sz="1400" u="sng" dirty="0" smtClean="0"/>
              <a:t>:</a:t>
            </a:r>
            <a:endParaRPr lang="de-DE" sz="1400" dirty="0"/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400" dirty="0"/>
              <a:t>Programmfunktionen in 4 Prioritätsstufen </a:t>
            </a:r>
            <a:r>
              <a:rPr lang="de-DE" sz="1400" dirty="0" smtClean="0"/>
              <a:t>gliedern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400" dirty="0" smtClean="0"/>
              <a:t>Vorschlag </a:t>
            </a:r>
            <a:r>
              <a:rPr lang="de-DE" sz="1400" dirty="0"/>
              <a:t>von K&amp;W und </a:t>
            </a:r>
            <a:r>
              <a:rPr lang="de-DE" sz="1400" dirty="0" smtClean="0"/>
              <a:t>Herrn Schubert </a:t>
            </a:r>
            <a:r>
              <a:rPr lang="de-DE" sz="1400" dirty="0"/>
              <a:t>an </a:t>
            </a:r>
            <a:r>
              <a:rPr lang="de-DE" sz="1400" dirty="0" smtClean="0"/>
              <a:t>Schulstiftung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400" dirty="0" smtClean="0"/>
              <a:t>Termin</a:t>
            </a:r>
            <a:r>
              <a:rPr lang="de-DE" sz="1400" dirty="0"/>
              <a:t>: Erarbeitung nach Erhalt der </a:t>
            </a:r>
            <a:r>
              <a:rPr lang="de-DE" sz="1400" dirty="0" smtClean="0"/>
              <a:t>Funktionsdokumentation von Herrn Schubert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400" dirty="0" smtClean="0"/>
              <a:t>Inhalte </a:t>
            </a:r>
            <a:r>
              <a:rPr lang="de-DE" sz="1400" dirty="0"/>
              <a:t>der Stufen 1-3 bis Ziel-Termin verbindlich </a:t>
            </a:r>
            <a:r>
              <a:rPr lang="de-DE" sz="1400" dirty="0" smtClean="0"/>
              <a:t>umsetzen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400" dirty="0" smtClean="0"/>
              <a:t>Inhalte </a:t>
            </a:r>
            <a:r>
              <a:rPr lang="de-DE" sz="1400" dirty="0"/>
              <a:t>der Stufe 4 mit Fertigstellungsterminen versehen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400" dirty="0">
                <a:solidFill>
                  <a:srgbClr val="FF0000"/>
                </a:solidFill>
              </a:rPr>
              <a:t>(siehe Planung Systemarchitektur / Module</a:t>
            </a:r>
            <a:r>
              <a:rPr lang="de-DE" sz="1400" dirty="0" smtClean="0">
                <a:solidFill>
                  <a:srgbClr val="FF0000"/>
                </a:solidFill>
              </a:rPr>
              <a:t>)</a:t>
            </a:r>
            <a:endParaRPr lang="de-DE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2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Kreda </a:t>
            </a:r>
            <a:r>
              <a:rPr lang="de-DE" dirty="0" smtClean="0"/>
              <a:t>Professional</a:t>
            </a:r>
            <a:endParaRPr lang="de-DE" dirty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692000" y="5517232"/>
            <a:ext cx="580707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de-DE" sz="2400" dirty="0">
                <a:solidFill>
                  <a:srgbClr val="5F5F5F"/>
                </a:solidFill>
              </a:rPr>
              <a:t>Gesprächsergebnisse / Feststellungen (</a:t>
            </a:r>
            <a:r>
              <a:rPr lang="de-DE" sz="2400" dirty="0" smtClean="0">
                <a:solidFill>
                  <a:srgbClr val="5F5F5F"/>
                </a:solidFill>
              </a:rPr>
              <a:t>13.11.2014)</a:t>
            </a:r>
            <a:endParaRPr lang="de-DE" sz="2400" dirty="0">
              <a:solidFill>
                <a:srgbClr val="5F5F5F"/>
              </a:solidFill>
            </a:endParaRPr>
          </a:p>
        </p:txBody>
      </p:sp>
      <p:pic>
        <p:nvPicPr>
          <p:cNvPr id="6146" name="Picture 2" descr="C:\Users\Kmiezik\Desktop\Bilder\PC280904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000" y="1263600"/>
            <a:ext cx="5807076" cy="406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7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78284" y="589948"/>
            <a:ext cx="8226164" cy="940966"/>
          </a:xfrm>
        </p:spPr>
        <p:txBody>
          <a:bodyPr/>
          <a:lstStyle/>
          <a:p>
            <a:r>
              <a:rPr lang="de-DE" dirty="0"/>
              <a:t>Kreda Professional – </a:t>
            </a:r>
            <a:r>
              <a:rPr lang="de-DE" dirty="0" smtClean="0"/>
              <a:t>Gesprächsergebnisse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>
                <a:solidFill>
                  <a:schemeClr val="bg1"/>
                </a:solidFill>
              </a:rPr>
              <a:t>Grundsätzliches</a:t>
            </a:r>
            <a:endParaRPr lang="de-DE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67544" y="2151223"/>
            <a:ext cx="8136904" cy="19913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400" dirty="0" smtClean="0"/>
              <a:t>Verständnis </a:t>
            </a:r>
            <a:r>
              <a:rPr lang="de-DE" sz="1400" dirty="0"/>
              <a:t>über Begriffe klären, damit möglichst keine verschiedenen Vorstellungen von Fachbegriffen </a:t>
            </a:r>
            <a:r>
              <a:rPr lang="de-DE" sz="1400" dirty="0" smtClean="0"/>
              <a:t>aufkommen.</a:t>
            </a:r>
            <a:endParaRPr lang="de-DE" sz="1400" dirty="0"/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400" dirty="0" smtClean="0"/>
              <a:t>Stets </a:t>
            </a:r>
            <a:r>
              <a:rPr lang="de-DE" sz="1400" dirty="0"/>
              <a:t>eine Protokollierung von Arbeitsschritten, Terminen, Zwischenschritten, Verantwortlichkeiten, noch offenen Punkten usw. </a:t>
            </a:r>
            <a:r>
              <a:rPr lang="de-DE" sz="1400" dirty="0" smtClean="0"/>
              <a:t>vornehmen.</a:t>
            </a:r>
            <a:endParaRPr lang="de-DE" sz="1400" dirty="0"/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400" dirty="0" smtClean="0"/>
              <a:t>Begründung </a:t>
            </a:r>
            <a:r>
              <a:rPr lang="de-DE" sz="1400" dirty="0"/>
              <a:t>von Entscheidungen nachvollziehbar </a:t>
            </a:r>
            <a:r>
              <a:rPr lang="de-DE" sz="1400" dirty="0" smtClean="0"/>
              <a:t>dokumentieren. </a:t>
            </a:r>
            <a:br>
              <a:rPr lang="de-DE" sz="1400" dirty="0" smtClean="0"/>
            </a:br>
            <a:r>
              <a:rPr lang="de-DE" sz="1400" dirty="0" smtClean="0"/>
              <a:t>(</a:t>
            </a:r>
            <a:r>
              <a:rPr lang="de-DE" sz="1400" dirty="0"/>
              <a:t>Warum bestimmte Entscheidung getroffen bzw. bestimmte Varianten favorisiert werden.)</a:t>
            </a:r>
          </a:p>
        </p:txBody>
      </p:sp>
    </p:spTree>
    <p:extLst>
      <p:ext uri="{BB962C8B-B14F-4D97-AF65-F5344CB8AC3E}">
        <p14:creationId xmlns:p14="http://schemas.microsoft.com/office/powerpoint/2010/main" val="269476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78284" y="589948"/>
            <a:ext cx="8226164" cy="940966"/>
          </a:xfrm>
        </p:spPr>
        <p:txBody>
          <a:bodyPr/>
          <a:lstStyle/>
          <a:p>
            <a:r>
              <a:rPr lang="de-DE" dirty="0"/>
              <a:t>Kreda Professional – </a:t>
            </a:r>
            <a:r>
              <a:rPr lang="de-DE" dirty="0" smtClean="0"/>
              <a:t>Gesprächsergebnisse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>
                <a:solidFill>
                  <a:schemeClr val="bg1"/>
                </a:solidFill>
              </a:rPr>
              <a:t>Feststellungen</a:t>
            </a:r>
            <a:endParaRPr lang="de-DE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67544" y="2151223"/>
            <a:ext cx="8136904" cy="36471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400" dirty="0"/>
              <a:t>Was muss alles neu programmiert werden? Dabei beachten: </a:t>
            </a:r>
          </a:p>
          <a:p>
            <a:pPr marL="1028700" lvl="1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400" dirty="0" smtClean="0"/>
              <a:t>Ziel-Termin 08 / 2015</a:t>
            </a:r>
          </a:p>
          <a:p>
            <a:pPr marL="1028700" lvl="1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400" dirty="0" smtClean="0"/>
              <a:t>alle </a:t>
            </a:r>
            <a:r>
              <a:rPr lang="de-DE" sz="1400" dirty="0"/>
              <a:t>Funktionalitäten von </a:t>
            </a:r>
            <a:r>
              <a:rPr lang="de-DE" sz="1400" dirty="0" smtClean="0"/>
              <a:t>KREDA überführen</a:t>
            </a:r>
            <a:endParaRPr lang="de-DE" sz="1400" dirty="0"/>
          </a:p>
          <a:p>
            <a:pPr marL="1028700" lvl="1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400" dirty="0" smtClean="0"/>
              <a:t>keine </a:t>
            </a:r>
            <a:r>
              <a:rPr lang="de-DE" sz="1400" dirty="0"/>
              <a:t>„Investruine“ </a:t>
            </a:r>
            <a:r>
              <a:rPr lang="de-DE" sz="1400" dirty="0" smtClean="0"/>
              <a:t>hinterlassen</a:t>
            </a:r>
            <a:endParaRPr lang="de-DE" sz="1400" dirty="0"/>
          </a:p>
          <a:p>
            <a:pPr marL="1028700" lvl="1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400" dirty="0" smtClean="0"/>
              <a:t>funktionieren </a:t>
            </a:r>
            <a:r>
              <a:rPr lang="de-DE" sz="1400" dirty="0"/>
              <a:t>des Programmes höhere Priorität als sämtliche Funktionen zum </a:t>
            </a: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400" dirty="0" smtClean="0"/>
              <a:t>Ziel-Termin </a:t>
            </a:r>
            <a:r>
              <a:rPr lang="de-DE" sz="1400" dirty="0"/>
              <a:t>(„Qualität vor Quantität</a:t>
            </a:r>
            <a:r>
              <a:rPr lang="de-DE" sz="1400" dirty="0" smtClean="0"/>
              <a:t>“)</a:t>
            </a:r>
            <a:endParaRPr lang="de-DE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400" dirty="0"/>
              <a:t>I</a:t>
            </a:r>
            <a:r>
              <a:rPr lang="de-DE" sz="1400" dirty="0" smtClean="0"/>
              <a:t>m </a:t>
            </a:r>
            <a:r>
              <a:rPr lang="de-DE" sz="1400" dirty="0"/>
              <a:t>Laufe des Prozesses können weitere Sichtweisen, Anforderungen, Anpassungsbedarf usw. durch die </a:t>
            </a:r>
            <a:r>
              <a:rPr lang="de-DE" sz="1400" dirty="0" smtClean="0"/>
              <a:t>Testnutzer </a:t>
            </a:r>
            <a:r>
              <a:rPr lang="de-DE" sz="1400" dirty="0"/>
              <a:t>bzw. durch die Nutzung von Schulen hinzukommen. Darauf muss reagiert werden! </a:t>
            </a: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400" dirty="0" smtClean="0"/>
              <a:t>Resultat: Zwischenschritte </a:t>
            </a:r>
            <a:r>
              <a:rPr lang="de-DE" sz="1400" dirty="0"/>
              <a:t>testen, Rückkopplung mit AG IT und </a:t>
            </a:r>
            <a:r>
              <a:rPr lang="de-DE" sz="1400" dirty="0" smtClean="0"/>
              <a:t>Nutzern einrichten</a:t>
            </a:r>
            <a:endParaRPr lang="de-DE" sz="1400" dirty="0"/>
          </a:p>
          <a:p>
            <a:pPr marL="285750">
              <a:lnSpc>
                <a:spcPct val="150000"/>
              </a:lnSpc>
            </a:pPr>
            <a:r>
              <a:rPr lang="de-DE" sz="1400" dirty="0" smtClean="0">
                <a:solidFill>
                  <a:srgbClr val="FF0000"/>
                </a:solidFill>
              </a:rPr>
              <a:t>Realisierung: z.B. durch Demoversion</a:t>
            </a:r>
            <a:endParaRPr lang="de-DE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80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78284" y="589948"/>
            <a:ext cx="8226164" cy="940966"/>
          </a:xfrm>
        </p:spPr>
        <p:txBody>
          <a:bodyPr/>
          <a:lstStyle/>
          <a:p>
            <a:r>
              <a:rPr lang="de-DE" dirty="0"/>
              <a:t>Kreda Professional – </a:t>
            </a:r>
            <a:r>
              <a:rPr lang="de-DE" dirty="0" smtClean="0"/>
              <a:t>Gesprächsergebnisse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>
                <a:solidFill>
                  <a:schemeClr val="bg1"/>
                </a:solidFill>
              </a:rPr>
              <a:t>Feststellungen (13.11.2014)</a:t>
            </a:r>
            <a:endParaRPr lang="de-DE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67544" y="2151223"/>
            <a:ext cx="8136904" cy="39703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400" dirty="0"/>
              <a:t>Hinweis K&amp;W: </a:t>
            </a:r>
          </a:p>
          <a:p>
            <a:pPr marL="1028700" lvl="1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400" dirty="0" smtClean="0"/>
              <a:t>die </a:t>
            </a:r>
            <a:r>
              <a:rPr lang="de-DE" sz="1400" dirty="0"/>
              <a:t>Umsetzung aller Funktionalitäten </a:t>
            </a:r>
            <a:r>
              <a:rPr lang="de-DE" sz="1400" dirty="0" smtClean="0"/>
              <a:t>zeitlich nicht möglich</a:t>
            </a:r>
          </a:p>
          <a:p>
            <a:pPr marL="1028700" lvl="1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400" dirty="0" smtClean="0"/>
              <a:t>Vorschlag </a:t>
            </a:r>
            <a:r>
              <a:rPr lang="de-DE" sz="1400" dirty="0"/>
              <a:t>zu einem Parallelbetrieb für EGE </a:t>
            </a:r>
            <a:r>
              <a:rPr lang="de-DE" sz="1400" dirty="0" smtClean="0"/>
              <a:t>Annaberg. Absprache </a:t>
            </a:r>
            <a:r>
              <a:rPr lang="de-DE" sz="1400" dirty="0"/>
              <a:t>und Festlegung, welche Funktionen dies betrifft und wann der Parallelbetrieb zu Ende sein </a:t>
            </a:r>
            <a:r>
              <a:rPr lang="de-DE" sz="1400" dirty="0" smtClean="0"/>
              <a:t>soll</a:t>
            </a:r>
            <a:endParaRPr lang="de-DE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400" dirty="0" smtClean="0"/>
              <a:t>Zwischentest </a:t>
            </a:r>
            <a:r>
              <a:rPr lang="de-DE" sz="1400" dirty="0"/>
              <a:t>/ </a:t>
            </a:r>
            <a:r>
              <a:rPr lang="de-DE" sz="1400" dirty="0" smtClean="0"/>
              <a:t>Systemtest</a:t>
            </a:r>
          </a:p>
          <a:p>
            <a:pPr marL="1028700" lvl="1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400" dirty="0" smtClean="0"/>
              <a:t>Wer führt diese durch?</a:t>
            </a:r>
          </a:p>
          <a:p>
            <a:pPr marL="1028700" lvl="1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400" dirty="0" smtClean="0"/>
              <a:t>Zu welchen Zeitpunkt werden diese durchgeführt?</a:t>
            </a:r>
            <a:endParaRPr lang="de-DE" sz="1400" dirty="0"/>
          </a:p>
          <a:p>
            <a:pPr marL="1028700" lvl="1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400" dirty="0" smtClean="0"/>
              <a:t>Wie erfolgt die Dokumentation?</a:t>
            </a:r>
          </a:p>
          <a:p>
            <a:pPr marL="1028700" lvl="1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400" dirty="0" smtClean="0"/>
              <a:t>Wie erfolgt die Bewertung?</a:t>
            </a:r>
          </a:p>
          <a:p>
            <a:pPr marL="285750">
              <a:lnSpc>
                <a:spcPct val="150000"/>
              </a:lnSpc>
            </a:pPr>
            <a:r>
              <a:rPr lang="de-DE" sz="1400" dirty="0" smtClean="0">
                <a:solidFill>
                  <a:srgbClr val="FF0000"/>
                </a:solidFill>
              </a:rPr>
              <a:t>Systemtest werden permanent durch K&amp;W durchgeführt und dokumentiert. Zwischentest erfolgen durch Teilnehmer der </a:t>
            </a:r>
            <a:r>
              <a:rPr lang="de-DE" sz="1400" dirty="0">
                <a:solidFill>
                  <a:srgbClr val="FF0000"/>
                </a:solidFill>
              </a:rPr>
              <a:t>Demoversion </a:t>
            </a:r>
            <a:r>
              <a:rPr lang="de-DE" sz="1400" dirty="0" smtClean="0">
                <a:solidFill>
                  <a:srgbClr val="FF0000"/>
                </a:solidFill>
              </a:rPr>
              <a:t>bzw. Pilotphase.</a:t>
            </a:r>
          </a:p>
          <a:p>
            <a:pPr marL="265113" lvl="1" indent="-2651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400" dirty="0" smtClean="0"/>
              <a:t>Einführung </a:t>
            </a:r>
            <a:r>
              <a:rPr lang="de-DE" sz="1400" dirty="0"/>
              <a:t>einer Controlling- und </a:t>
            </a:r>
            <a:r>
              <a:rPr lang="de-DE" sz="1400" dirty="0" smtClean="0"/>
              <a:t>Ergebnisebene</a:t>
            </a:r>
          </a:p>
        </p:txBody>
      </p:sp>
    </p:spTree>
    <p:extLst>
      <p:ext uri="{BB962C8B-B14F-4D97-AF65-F5344CB8AC3E}">
        <p14:creationId xmlns:p14="http://schemas.microsoft.com/office/powerpoint/2010/main" val="41139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Kreda </a:t>
            </a:r>
            <a:r>
              <a:rPr lang="de-DE" dirty="0" smtClean="0"/>
              <a:t>Professional</a:t>
            </a:r>
            <a:endParaRPr lang="de-DE" dirty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692000" y="5733256"/>
            <a:ext cx="5806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de-DE" sz="2400" dirty="0">
                <a:solidFill>
                  <a:srgbClr val="5F5F5F"/>
                </a:solidFill>
              </a:rPr>
              <a:t>Verabredungen (13.11.2014</a:t>
            </a:r>
            <a:r>
              <a:rPr lang="de-DE" sz="2400" dirty="0" smtClean="0">
                <a:solidFill>
                  <a:srgbClr val="5F5F5F"/>
                </a:solidFill>
              </a:rPr>
              <a:t>)</a:t>
            </a:r>
            <a:endParaRPr lang="de-DE" sz="2400" dirty="0">
              <a:solidFill>
                <a:srgbClr val="5F5F5F"/>
              </a:solidFill>
            </a:endParaRPr>
          </a:p>
        </p:txBody>
      </p:sp>
      <p:pic>
        <p:nvPicPr>
          <p:cNvPr id="4098" name="Picture 2" descr="C:\Users\Kmiezik\Desktop\Neuer Ordner\BV15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000" y="1263600"/>
            <a:ext cx="5806800" cy="386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40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78284" y="589948"/>
            <a:ext cx="8226164" cy="940966"/>
          </a:xfrm>
        </p:spPr>
        <p:txBody>
          <a:bodyPr/>
          <a:lstStyle/>
          <a:p>
            <a:r>
              <a:rPr lang="de-DE" dirty="0"/>
              <a:t>Kreda Professional – </a:t>
            </a:r>
            <a:r>
              <a:rPr lang="de-DE" dirty="0" smtClean="0"/>
              <a:t>Gesprächsergebnisse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>
                <a:solidFill>
                  <a:schemeClr val="bg1"/>
                </a:solidFill>
              </a:rPr>
              <a:t>Verabredungen (13.11.2014)</a:t>
            </a:r>
            <a:endParaRPr lang="de-DE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67544" y="2151223"/>
            <a:ext cx="8136904" cy="36471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400" dirty="0"/>
              <a:t>Termin am 19.11.2014 zwischen </a:t>
            </a:r>
            <a:r>
              <a:rPr lang="de-DE" sz="1400" dirty="0" smtClean="0"/>
              <a:t>K&amp;W Informatik GmbH </a:t>
            </a:r>
            <a:r>
              <a:rPr lang="de-DE" sz="1400" dirty="0"/>
              <a:t>und Herrn </a:t>
            </a:r>
            <a:r>
              <a:rPr lang="de-DE" sz="1400" dirty="0" smtClean="0"/>
              <a:t>Spangenberg (</a:t>
            </a:r>
            <a:r>
              <a:rPr lang="de-DE" sz="1400" dirty="0"/>
              <a:t>FREY ADV GmbH</a:t>
            </a:r>
            <a:r>
              <a:rPr lang="de-DE" sz="1400" dirty="0" smtClean="0"/>
              <a:t>), </a:t>
            </a:r>
            <a:r>
              <a:rPr lang="de-DE" sz="1400" dirty="0"/>
              <a:t>auch zur Frage </a:t>
            </a:r>
            <a:r>
              <a:rPr lang="de-DE" sz="1400" dirty="0" smtClean="0"/>
              <a:t>PHP </a:t>
            </a:r>
            <a:r>
              <a:rPr lang="de-DE" sz="1400" dirty="0"/>
              <a:t>oder C</a:t>
            </a:r>
            <a:r>
              <a:rPr lang="de-DE" sz="1400" dirty="0" smtClean="0"/>
              <a:t>++, </a:t>
            </a:r>
            <a:r>
              <a:rPr lang="de-DE" sz="1400" dirty="0"/>
              <a:t>Berlin; Schmidt, Herold prüfen ob eigene Teilnahme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400" dirty="0"/>
              <a:t>Anschließend gemeinsamer Termin Spangenberg, K&amp;W, Schulstiftung mit Darstellung von Lösungsansätzen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400" dirty="0"/>
              <a:t>Programmfunktionen in 4 Prioritätsstufen gliedern: </a:t>
            </a:r>
            <a:endParaRPr lang="de-DE" sz="1400" dirty="0" smtClean="0"/>
          </a:p>
          <a:p>
            <a:pPr marL="1028700" lvl="1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400" dirty="0" smtClean="0"/>
              <a:t>Vorschlag </a:t>
            </a:r>
            <a:r>
              <a:rPr lang="de-DE" sz="1400" dirty="0"/>
              <a:t>von K&amp;W und </a:t>
            </a:r>
            <a:r>
              <a:rPr lang="de-DE" sz="1400" dirty="0" smtClean="0"/>
              <a:t>Herrn Schubert </a:t>
            </a:r>
            <a:r>
              <a:rPr lang="de-DE" sz="1400" dirty="0"/>
              <a:t>an </a:t>
            </a:r>
            <a:r>
              <a:rPr lang="de-DE" sz="1400" dirty="0" smtClean="0"/>
              <a:t>Schulstiftung</a:t>
            </a:r>
          </a:p>
          <a:p>
            <a:pPr marL="1028700" lvl="1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400" dirty="0" smtClean="0"/>
              <a:t>Termin</a:t>
            </a:r>
            <a:r>
              <a:rPr lang="de-DE" sz="1400" dirty="0"/>
              <a:t>: Erarbeitung nach Erhalt der </a:t>
            </a:r>
            <a:r>
              <a:rPr lang="de-DE" sz="1400" dirty="0" smtClean="0"/>
              <a:t>Funktionsdokumentation von Herrn Schubert</a:t>
            </a:r>
          </a:p>
          <a:p>
            <a:pPr marL="1028700" lvl="1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400" dirty="0" smtClean="0"/>
              <a:t>Inhalte </a:t>
            </a:r>
            <a:r>
              <a:rPr lang="de-DE" sz="1400" dirty="0"/>
              <a:t>der Stufen 1-3 bis Ziel-Termin verbindlich </a:t>
            </a:r>
            <a:r>
              <a:rPr lang="de-DE" sz="1400" dirty="0" smtClean="0"/>
              <a:t>umsetzen</a:t>
            </a:r>
          </a:p>
          <a:p>
            <a:pPr marL="1028700" lvl="1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400" dirty="0" smtClean="0"/>
              <a:t>Inhalte </a:t>
            </a:r>
            <a:r>
              <a:rPr lang="de-DE" sz="1400" dirty="0"/>
              <a:t>der Stufe 4 mit </a:t>
            </a:r>
            <a:r>
              <a:rPr lang="de-DE" sz="1400" dirty="0" smtClean="0"/>
              <a:t>Fertigstellungsterminen </a:t>
            </a:r>
            <a:r>
              <a:rPr lang="de-DE" sz="1400" dirty="0"/>
              <a:t>versehen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400" dirty="0"/>
              <a:t>Schulstiftung stellt Verbindung und Einbeziehung des Datenschutzbeauftragten her (Liste der besonders zu schützenden Angaben), Termin: wenn möglich bis </a:t>
            </a:r>
            <a:r>
              <a:rPr lang="de-DE" sz="1400" dirty="0" smtClean="0"/>
              <a:t>Ende 12/2014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24306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5"/>
          <p:cNvSpPr txBox="1">
            <a:spLocks noChangeArrowheads="1"/>
          </p:cNvSpPr>
          <p:nvPr/>
        </p:nvSpPr>
        <p:spPr bwMode="auto">
          <a:xfrm>
            <a:off x="323850" y="124743"/>
            <a:ext cx="23567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400" b="1" dirty="0" smtClean="0">
                <a:solidFill>
                  <a:prstClr val="white"/>
                </a:solidFill>
                <a:latin typeface="Futura Md BT" pitchFamily="34" charset="0"/>
              </a:rPr>
              <a:t>ALLGEMEINES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Kreda </a:t>
            </a:r>
            <a:r>
              <a:rPr lang="de-DE" dirty="0" smtClean="0"/>
              <a:t>Professional</a:t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67544" y="2151223"/>
            <a:ext cx="8136904" cy="2585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>
              <a:lnSpc>
                <a:spcPct val="150000"/>
              </a:lnSpc>
            </a:pPr>
            <a:r>
              <a:rPr lang="de-DE" sz="5400" dirty="0" smtClean="0"/>
              <a:t>Vielen Dank</a:t>
            </a:r>
            <a:br>
              <a:rPr lang="de-DE" sz="5400" dirty="0" smtClean="0"/>
            </a:br>
            <a:r>
              <a:rPr lang="de-DE" sz="5400" dirty="0" smtClean="0"/>
              <a:t>für Ihre Aufmerksamkeit</a:t>
            </a:r>
            <a:endParaRPr lang="de-DE" sz="540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86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5"/>
          <p:cNvSpPr txBox="1">
            <a:spLocks noChangeArrowheads="1"/>
          </p:cNvSpPr>
          <p:nvPr/>
        </p:nvSpPr>
        <p:spPr bwMode="auto">
          <a:xfrm>
            <a:off x="323850" y="124743"/>
            <a:ext cx="23567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400" b="1" dirty="0" smtClean="0">
                <a:solidFill>
                  <a:prstClr val="white"/>
                </a:solidFill>
                <a:latin typeface="Futura Md BT" pitchFamily="34" charset="0"/>
              </a:rPr>
              <a:t>ALLGEMEINES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Kreda</a:t>
            </a:r>
            <a:r>
              <a:rPr lang="de-DE" dirty="0"/>
              <a:t> </a:t>
            </a:r>
            <a:r>
              <a:rPr lang="de-DE" dirty="0" smtClean="0"/>
              <a:t>Professional – Meilensteine</a:t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sz="1600" dirty="0" smtClean="0">
                <a:solidFill>
                  <a:schemeClr val="bg1"/>
                </a:solidFill>
              </a:rPr>
              <a:t>Zeitleiste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6" name="Eingekerbter Pfeil nach rechts 5"/>
          <p:cNvSpPr/>
          <p:nvPr/>
        </p:nvSpPr>
        <p:spPr>
          <a:xfrm>
            <a:off x="827584" y="3681028"/>
            <a:ext cx="7200800" cy="57606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8"/>
          <p:cNvCxnSpPr/>
          <p:nvPr/>
        </p:nvCxnSpPr>
        <p:spPr>
          <a:xfrm>
            <a:off x="1537416" y="368102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2674897" y="370444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ige Legende 14"/>
          <p:cNvSpPr/>
          <p:nvPr/>
        </p:nvSpPr>
        <p:spPr>
          <a:xfrm>
            <a:off x="941961" y="4621684"/>
            <a:ext cx="2333895" cy="967556"/>
          </a:xfrm>
          <a:prstGeom prst="wedgeRectCallout">
            <a:avLst>
              <a:gd name="adj1" fmla="val 23123"/>
              <a:gd name="adj2" fmla="val -628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12 </a:t>
            </a:r>
            <a:r>
              <a:rPr lang="de-DE" sz="1400" dirty="0">
                <a:solidFill>
                  <a:schemeClr val="bg1"/>
                </a:solidFill>
              </a:rPr>
              <a:t>/ 2014 </a:t>
            </a:r>
            <a:r>
              <a:rPr lang="de-DE" sz="1400" dirty="0" smtClean="0">
                <a:solidFill>
                  <a:schemeClr val="bg1"/>
                </a:solidFill>
              </a:rPr>
              <a:t/>
            </a:r>
            <a:br>
              <a:rPr lang="de-DE" sz="1400" dirty="0" smtClean="0">
                <a:solidFill>
                  <a:schemeClr val="bg1"/>
                </a:solidFill>
              </a:rPr>
            </a:br>
            <a:r>
              <a:rPr lang="de-DE" sz="1400" dirty="0" smtClean="0">
                <a:solidFill>
                  <a:schemeClr val="bg1"/>
                </a:solidFill>
              </a:rPr>
              <a:t>Planung </a:t>
            </a:r>
            <a:r>
              <a:rPr lang="de-DE" sz="1400" dirty="0">
                <a:solidFill>
                  <a:schemeClr val="bg1"/>
                </a:solidFill>
              </a:rPr>
              <a:t>Systemarchitektur / </a:t>
            </a:r>
            <a:r>
              <a:rPr lang="de-DE" sz="1400" dirty="0" smtClean="0">
                <a:solidFill>
                  <a:schemeClr val="bg1"/>
                </a:solidFill>
              </a:rPr>
              <a:t>Module inkl. </a:t>
            </a:r>
            <a:r>
              <a:rPr lang="de-DE" sz="1400" dirty="0"/>
              <a:t>Prototyp </a:t>
            </a:r>
            <a:r>
              <a:rPr lang="de-DE" sz="1400" dirty="0" smtClean="0"/>
              <a:t>Machbarkeitsstudie</a:t>
            </a:r>
            <a:endParaRPr lang="de-DE" sz="1400" dirty="0"/>
          </a:p>
        </p:txBody>
      </p:sp>
      <p:sp>
        <p:nvSpPr>
          <p:cNvPr id="16" name="Rechteckige Legende 15"/>
          <p:cNvSpPr/>
          <p:nvPr/>
        </p:nvSpPr>
        <p:spPr>
          <a:xfrm>
            <a:off x="941961" y="2132856"/>
            <a:ext cx="1944215" cy="1142984"/>
          </a:xfrm>
          <a:prstGeom prst="wedgeRectCallout">
            <a:avLst>
              <a:gd name="adj1" fmla="val -20542"/>
              <a:gd name="adj2" fmla="val 65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10 / 2014</a:t>
            </a:r>
            <a:br>
              <a:rPr lang="de-DE" sz="1400" dirty="0" smtClean="0"/>
            </a:br>
            <a:r>
              <a:rPr lang="de-DE" sz="1400" dirty="0" smtClean="0"/>
              <a:t>Quellcode-Analyse </a:t>
            </a:r>
            <a:r>
              <a:rPr lang="de-DE" sz="1400" dirty="0"/>
              <a:t>/ </a:t>
            </a:r>
            <a:r>
              <a:rPr lang="de-DE" sz="1400" dirty="0">
                <a:solidFill>
                  <a:schemeClr val="bg1"/>
                </a:solidFill>
              </a:rPr>
              <a:t>Framework-Analyse</a:t>
            </a:r>
            <a:endParaRPr lang="de-DE" sz="1400" dirty="0"/>
          </a:p>
        </p:txBody>
      </p:sp>
      <p:cxnSp>
        <p:nvCxnSpPr>
          <p:cNvPr id="17" name="Gerade Verbindung 16"/>
          <p:cNvCxnSpPr/>
          <p:nvPr/>
        </p:nvCxnSpPr>
        <p:spPr>
          <a:xfrm>
            <a:off x="3685056" y="368102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ige Legende 17"/>
          <p:cNvSpPr/>
          <p:nvPr/>
        </p:nvSpPr>
        <p:spPr>
          <a:xfrm>
            <a:off x="3131840" y="2132856"/>
            <a:ext cx="2016224" cy="1142984"/>
          </a:xfrm>
          <a:prstGeom prst="wedgeRectCallout">
            <a:avLst>
              <a:gd name="adj1" fmla="val -22712"/>
              <a:gd name="adj2" fmla="val 65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02 </a:t>
            </a:r>
            <a:r>
              <a:rPr lang="de-DE" sz="1400" dirty="0">
                <a:solidFill>
                  <a:schemeClr val="bg1"/>
                </a:solidFill>
              </a:rPr>
              <a:t>/ </a:t>
            </a:r>
            <a:r>
              <a:rPr lang="de-DE" sz="1400" dirty="0" smtClean="0">
                <a:solidFill>
                  <a:schemeClr val="bg1"/>
                </a:solidFill>
              </a:rPr>
              <a:t>2015</a:t>
            </a:r>
            <a:br>
              <a:rPr lang="de-DE" sz="1400" dirty="0" smtClean="0">
                <a:solidFill>
                  <a:schemeClr val="bg1"/>
                </a:solidFill>
              </a:rPr>
            </a:br>
            <a:r>
              <a:rPr lang="de-DE" sz="1400" dirty="0" smtClean="0">
                <a:solidFill>
                  <a:schemeClr val="bg1"/>
                </a:solidFill>
              </a:rPr>
              <a:t>Entwicklung </a:t>
            </a:r>
            <a:r>
              <a:rPr lang="de-DE" sz="1400" dirty="0">
                <a:solidFill>
                  <a:schemeClr val="bg1"/>
                </a:solidFill>
              </a:rPr>
              <a:t>Minimaler </a:t>
            </a:r>
            <a:r>
              <a:rPr lang="de-DE" sz="1400" dirty="0" smtClean="0">
                <a:solidFill>
                  <a:schemeClr val="bg1"/>
                </a:solidFill>
              </a:rPr>
              <a:t>Anwendung (inkl. Systembasis)</a:t>
            </a:r>
            <a:endParaRPr lang="de-DE" sz="1400" dirty="0"/>
          </a:p>
        </p:txBody>
      </p:sp>
      <p:cxnSp>
        <p:nvCxnSpPr>
          <p:cNvPr id="19" name="Gerade Verbindung 18"/>
          <p:cNvCxnSpPr/>
          <p:nvPr/>
        </p:nvCxnSpPr>
        <p:spPr>
          <a:xfrm>
            <a:off x="4788024" y="370444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ige Legende 19"/>
          <p:cNvSpPr/>
          <p:nvPr/>
        </p:nvSpPr>
        <p:spPr>
          <a:xfrm>
            <a:off x="3635896" y="4617132"/>
            <a:ext cx="1584176" cy="972108"/>
          </a:xfrm>
          <a:prstGeom prst="wedgeRectCallout">
            <a:avLst>
              <a:gd name="adj1" fmla="val 22743"/>
              <a:gd name="adj2" fmla="val -649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04 </a:t>
            </a:r>
            <a:r>
              <a:rPr lang="de-DE" sz="1400" dirty="0">
                <a:solidFill>
                  <a:schemeClr val="bg1"/>
                </a:solidFill>
              </a:rPr>
              <a:t>/ </a:t>
            </a:r>
            <a:r>
              <a:rPr lang="de-DE" sz="1400" dirty="0" smtClean="0">
                <a:solidFill>
                  <a:schemeClr val="bg1"/>
                </a:solidFill>
              </a:rPr>
              <a:t>2015</a:t>
            </a:r>
            <a:br>
              <a:rPr lang="de-DE" sz="1400" dirty="0" smtClean="0">
                <a:solidFill>
                  <a:schemeClr val="bg1"/>
                </a:solidFill>
              </a:rPr>
            </a:br>
            <a:r>
              <a:rPr lang="de-DE" sz="1400" dirty="0" smtClean="0">
                <a:solidFill>
                  <a:schemeClr val="bg1"/>
                </a:solidFill>
              </a:rPr>
              <a:t>Entwicklung Modulbasis (inkl. Stammdaten)</a:t>
            </a:r>
            <a:endParaRPr lang="de-DE" sz="1400" dirty="0"/>
          </a:p>
        </p:txBody>
      </p:sp>
      <p:sp>
        <p:nvSpPr>
          <p:cNvPr id="21" name="Rechteckige Legende 20"/>
          <p:cNvSpPr/>
          <p:nvPr/>
        </p:nvSpPr>
        <p:spPr>
          <a:xfrm>
            <a:off x="5364088" y="2132856"/>
            <a:ext cx="2088232" cy="1142984"/>
          </a:xfrm>
          <a:prstGeom prst="wedgeRectCallout">
            <a:avLst>
              <a:gd name="adj1" fmla="val -28415"/>
              <a:gd name="adj2" fmla="val 663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06 </a:t>
            </a:r>
            <a:r>
              <a:rPr lang="de-DE" sz="1400" dirty="0">
                <a:solidFill>
                  <a:schemeClr val="bg1"/>
                </a:solidFill>
              </a:rPr>
              <a:t>/ </a:t>
            </a:r>
            <a:r>
              <a:rPr lang="de-DE" sz="1400" dirty="0" smtClean="0">
                <a:solidFill>
                  <a:schemeClr val="bg1"/>
                </a:solidFill>
              </a:rPr>
              <a:t>2015</a:t>
            </a:r>
            <a:br>
              <a:rPr lang="de-DE" sz="1400" dirty="0" smtClean="0">
                <a:solidFill>
                  <a:schemeClr val="bg1"/>
                </a:solidFill>
              </a:rPr>
            </a:br>
            <a:r>
              <a:rPr lang="de-DE" sz="1400" dirty="0" smtClean="0">
                <a:solidFill>
                  <a:schemeClr val="bg1"/>
                </a:solidFill>
              </a:rPr>
              <a:t>Entwicklung Pilot-Anwendung (inkl. Zensuren)</a:t>
            </a:r>
            <a:endParaRPr lang="de-DE" sz="1400" dirty="0"/>
          </a:p>
        </p:txBody>
      </p:sp>
      <p:cxnSp>
        <p:nvCxnSpPr>
          <p:cNvPr id="22" name="Gerade Verbindung 21"/>
          <p:cNvCxnSpPr/>
          <p:nvPr/>
        </p:nvCxnSpPr>
        <p:spPr>
          <a:xfrm>
            <a:off x="5796136" y="368102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ige Legende 22"/>
          <p:cNvSpPr/>
          <p:nvPr/>
        </p:nvSpPr>
        <p:spPr>
          <a:xfrm>
            <a:off x="5580112" y="4621684"/>
            <a:ext cx="1872208" cy="967556"/>
          </a:xfrm>
          <a:prstGeom prst="wedgeRectCallout">
            <a:avLst>
              <a:gd name="adj1" fmla="val 21188"/>
              <a:gd name="adj2" fmla="val -64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08 </a:t>
            </a:r>
            <a:r>
              <a:rPr lang="de-DE" sz="1400" dirty="0">
                <a:solidFill>
                  <a:schemeClr val="bg1"/>
                </a:solidFill>
              </a:rPr>
              <a:t>/ </a:t>
            </a:r>
            <a:r>
              <a:rPr lang="de-DE" sz="1400" dirty="0" smtClean="0">
                <a:solidFill>
                  <a:schemeClr val="bg1"/>
                </a:solidFill>
              </a:rPr>
              <a:t>2015</a:t>
            </a:r>
            <a:br>
              <a:rPr lang="de-DE" sz="1400" dirty="0" smtClean="0">
                <a:solidFill>
                  <a:schemeClr val="bg1"/>
                </a:solidFill>
              </a:rPr>
            </a:br>
            <a:r>
              <a:rPr lang="de-DE" sz="1400" dirty="0" smtClean="0">
                <a:solidFill>
                  <a:schemeClr val="bg1"/>
                </a:solidFill>
              </a:rPr>
              <a:t>KREDA Professional v1 </a:t>
            </a:r>
            <a:r>
              <a:rPr lang="de-DE" sz="1400" dirty="0">
                <a:solidFill>
                  <a:schemeClr val="bg1"/>
                </a:solidFill>
              </a:rPr>
              <a:t>(angestrebt Fakturierung)</a:t>
            </a:r>
            <a:endParaRPr lang="de-DE" sz="1400" dirty="0"/>
          </a:p>
        </p:txBody>
      </p:sp>
      <p:cxnSp>
        <p:nvCxnSpPr>
          <p:cNvPr id="24" name="Gerade Verbindung 23"/>
          <p:cNvCxnSpPr/>
          <p:nvPr/>
        </p:nvCxnSpPr>
        <p:spPr>
          <a:xfrm>
            <a:off x="6903272" y="3645024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73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5"/>
          <p:cNvSpPr txBox="1">
            <a:spLocks noChangeArrowheads="1"/>
          </p:cNvSpPr>
          <p:nvPr/>
        </p:nvSpPr>
        <p:spPr bwMode="auto">
          <a:xfrm>
            <a:off x="323850" y="124743"/>
            <a:ext cx="23567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400" b="1" dirty="0" smtClean="0">
                <a:solidFill>
                  <a:prstClr val="white"/>
                </a:solidFill>
                <a:latin typeface="Futura Md BT" pitchFamily="34" charset="0"/>
              </a:rPr>
              <a:t>ALLGEMEINES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78284" y="589948"/>
            <a:ext cx="8010140" cy="940966"/>
          </a:xfrm>
        </p:spPr>
        <p:txBody>
          <a:bodyPr/>
          <a:lstStyle/>
          <a:p>
            <a:r>
              <a:rPr lang="de-DE" dirty="0" err="1"/>
              <a:t>Kreda</a:t>
            </a:r>
            <a:r>
              <a:rPr lang="de-DE" dirty="0"/>
              <a:t> </a:t>
            </a:r>
            <a:r>
              <a:rPr lang="de-DE" dirty="0" smtClean="0"/>
              <a:t>Professional – Meilensteine</a:t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sz="1600" dirty="0" smtClean="0">
                <a:solidFill>
                  <a:schemeClr val="bg1"/>
                </a:solidFill>
              </a:rPr>
              <a:t>10 </a:t>
            </a:r>
            <a:r>
              <a:rPr lang="de-DE" sz="1600" dirty="0">
                <a:solidFill>
                  <a:schemeClr val="bg1"/>
                </a:solidFill>
              </a:rPr>
              <a:t>/ 2014 - Quellcode-Analyse / Framework-Analyse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67544" y="2151223"/>
            <a:ext cx="8136904" cy="30726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sz="1400" u="sng" dirty="0" smtClean="0"/>
              <a:t>Ziel</a:t>
            </a:r>
            <a:r>
              <a:rPr lang="de-DE" sz="1400" dirty="0" smtClean="0"/>
              <a:t>:</a:t>
            </a:r>
            <a:endParaRPr lang="de-DE" sz="1400" dirty="0"/>
          </a:p>
          <a:p>
            <a:pPr marL="228600" lvl="0" indent="-228600">
              <a:lnSpc>
                <a:spcPct val="200000"/>
              </a:lnSpc>
              <a:buFont typeface="+mj-lt"/>
              <a:buAutoNum type="arabicPeriod"/>
            </a:pPr>
            <a:r>
              <a:rPr lang="de-DE" sz="1400" dirty="0"/>
              <a:t>Codereview </a:t>
            </a:r>
            <a:r>
              <a:rPr lang="de-DE" sz="1400" dirty="0" smtClean="0"/>
              <a:t>KREDA - Quellcodeanalyse</a:t>
            </a:r>
          </a:p>
          <a:p>
            <a:pPr marL="630238" lvl="1" indent="-182563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Erfassung der technischen Struktur</a:t>
            </a:r>
          </a:p>
          <a:p>
            <a:pPr marL="630238" lvl="1" indent="-182563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Keine </a:t>
            </a:r>
            <a:r>
              <a:rPr lang="de-DE" sz="1400" dirty="0" err="1"/>
              <a:t>Funktionalitätenprüfung</a:t>
            </a:r>
            <a:r>
              <a:rPr lang="de-DE" sz="1400" dirty="0"/>
              <a:t> </a:t>
            </a:r>
            <a:endParaRPr lang="de-DE" sz="1400" dirty="0" smtClean="0"/>
          </a:p>
          <a:p>
            <a:pPr marL="228600" lvl="0" indent="-228600">
              <a:lnSpc>
                <a:spcPct val="200000"/>
              </a:lnSpc>
              <a:buFont typeface="+mj-lt"/>
              <a:buAutoNum type="arabicPeriod"/>
            </a:pPr>
            <a:r>
              <a:rPr lang="de-DE" sz="1400" dirty="0" smtClean="0"/>
              <a:t>Schulung KREDA - Features </a:t>
            </a:r>
            <a:r>
              <a:rPr lang="de-DE" sz="1400" dirty="0"/>
              <a:t>(23.10.2014)</a:t>
            </a:r>
          </a:p>
          <a:p>
            <a:pPr marL="228600" lvl="0" indent="-228600">
              <a:lnSpc>
                <a:spcPct val="200000"/>
              </a:lnSpc>
              <a:buFont typeface="+mj-lt"/>
              <a:buAutoNum type="arabicPeriod"/>
            </a:pPr>
            <a:r>
              <a:rPr lang="de-DE" sz="1400" dirty="0" smtClean="0"/>
              <a:t>Findung der programmtechnischen Basis (</a:t>
            </a:r>
            <a:r>
              <a:rPr lang="de-DE" sz="1400" dirty="0"/>
              <a:t>Backend-Framework)</a:t>
            </a:r>
          </a:p>
          <a:p>
            <a:pPr marL="228600" lvl="0" indent="-228600">
              <a:lnSpc>
                <a:spcPct val="200000"/>
              </a:lnSpc>
              <a:buFont typeface="+mj-lt"/>
              <a:buAutoNum type="arabicPeriod"/>
            </a:pPr>
            <a:r>
              <a:rPr lang="de-DE" sz="1400" dirty="0" smtClean="0"/>
              <a:t>Findung der präsentationstechnischen Basis (</a:t>
            </a:r>
            <a:r>
              <a:rPr lang="de-DE" sz="1400" dirty="0"/>
              <a:t>Frontend-Framework)</a:t>
            </a:r>
          </a:p>
          <a:p>
            <a:pPr eaLnBrk="1" hangingPunct="1">
              <a:lnSpc>
                <a:spcPts val="1400"/>
              </a:lnSpc>
            </a:pPr>
            <a:endParaRPr lang="de-DE" sz="120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8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5"/>
          <p:cNvSpPr txBox="1">
            <a:spLocks noChangeArrowheads="1"/>
          </p:cNvSpPr>
          <p:nvPr/>
        </p:nvSpPr>
        <p:spPr bwMode="auto">
          <a:xfrm>
            <a:off x="323850" y="124743"/>
            <a:ext cx="23567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400" b="1" dirty="0" smtClean="0">
                <a:solidFill>
                  <a:prstClr val="white"/>
                </a:solidFill>
                <a:latin typeface="Futura Md BT" pitchFamily="34" charset="0"/>
              </a:rPr>
              <a:t>ALLGEMEINES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78284" y="589948"/>
            <a:ext cx="7938132" cy="940966"/>
          </a:xfrm>
        </p:spPr>
        <p:txBody>
          <a:bodyPr/>
          <a:lstStyle/>
          <a:p>
            <a:r>
              <a:rPr lang="de-DE" dirty="0" err="1"/>
              <a:t>Kreda</a:t>
            </a:r>
            <a:r>
              <a:rPr lang="de-DE" dirty="0"/>
              <a:t> </a:t>
            </a:r>
            <a:r>
              <a:rPr lang="de-DE" dirty="0" smtClean="0"/>
              <a:t>Professional – Meilensteine</a:t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sz="1600" dirty="0" smtClean="0">
                <a:solidFill>
                  <a:schemeClr val="bg1"/>
                </a:solidFill>
              </a:rPr>
              <a:t>10 </a:t>
            </a:r>
            <a:r>
              <a:rPr lang="de-DE" sz="1600" dirty="0">
                <a:solidFill>
                  <a:schemeClr val="bg1"/>
                </a:solidFill>
              </a:rPr>
              <a:t>/ 2014 - Quellcode-Analyse / Framework-Analyse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67544" y="2151223"/>
            <a:ext cx="8136904" cy="34878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sz="1400" u="sng" dirty="0" smtClean="0"/>
              <a:t>Umsetzung </a:t>
            </a:r>
            <a:r>
              <a:rPr lang="de-DE" sz="1400" u="sng" dirty="0"/>
              <a:t>/ Resultat</a:t>
            </a:r>
            <a:r>
              <a:rPr lang="de-DE" sz="1400" u="sng" dirty="0" smtClean="0"/>
              <a:t>:</a:t>
            </a:r>
            <a:endParaRPr lang="de-DE" sz="1400" u="sng" dirty="0"/>
          </a:p>
          <a:p>
            <a:pPr marL="228600" indent="-228600" eaLnBrk="1" hangingPunct="1">
              <a:lnSpc>
                <a:spcPct val="200000"/>
              </a:lnSpc>
              <a:buFont typeface="+mj-lt"/>
              <a:buAutoNum type="arabicPeriod"/>
            </a:pPr>
            <a:r>
              <a:rPr lang="de-DE" sz="1400" dirty="0" smtClean="0"/>
              <a:t>Codereview</a:t>
            </a:r>
          </a:p>
          <a:p>
            <a:pPr marL="630238" lvl="1" indent="-180975" eaLnBrk="1" hangingPunct="1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Terminverschiebung auf 11/2014</a:t>
            </a:r>
          </a:p>
          <a:p>
            <a:pPr marL="228600" indent="-228600" eaLnBrk="1" hangingPunct="1">
              <a:lnSpc>
                <a:spcPct val="200000"/>
              </a:lnSpc>
              <a:buFont typeface="+mj-lt"/>
              <a:buAutoNum type="arabicPeriod"/>
            </a:pPr>
            <a:r>
              <a:rPr lang="de-DE" sz="1400" dirty="0" smtClean="0"/>
              <a:t>Schulung KREDA - Features </a:t>
            </a:r>
            <a:r>
              <a:rPr lang="de-DE" sz="1400" dirty="0"/>
              <a:t>(Wissensbasis)</a:t>
            </a:r>
          </a:p>
          <a:p>
            <a:pPr marL="630238" lvl="1" indent="-180975" eaLnBrk="1" hangingPunct="1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Organisation </a:t>
            </a:r>
            <a:r>
              <a:rPr lang="de-DE" sz="1400" dirty="0"/>
              <a:t>an Schulen</a:t>
            </a:r>
          </a:p>
          <a:p>
            <a:pPr marL="630238" lvl="1" indent="-180975" eaLnBrk="1" hangingPunct="1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Trennung Institutionen / Zuständigkeiten</a:t>
            </a:r>
            <a:endParaRPr lang="de-DE" sz="1400" dirty="0"/>
          </a:p>
          <a:p>
            <a:pPr marL="630238" lvl="1" indent="-180975" eaLnBrk="1" hangingPunct="1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Komponenten-Logik / -</a:t>
            </a:r>
            <a:r>
              <a:rPr lang="de-DE" sz="1400" dirty="0"/>
              <a:t>Verwendungszweck</a:t>
            </a:r>
          </a:p>
          <a:p>
            <a:pPr marL="630238" lvl="1" indent="-180975" eaLnBrk="1" hangingPunct="1">
              <a:lnSpc>
                <a:spcPct val="20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Datenbankmodell</a:t>
            </a:r>
            <a:r>
              <a:rPr lang="de-DE" sz="1400" dirty="0"/>
              <a:t>, Informationsflussmodel</a:t>
            </a:r>
          </a:p>
          <a:p>
            <a:pPr eaLnBrk="1" hangingPunct="1">
              <a:lnSpc>
                <a:spcPts val="1400"/>
              </a:lnSpc>
            </a:pPr>
            <a:endParaRPr lang="de-DE" sz="100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46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5"/>
          <p:cNvSpPr txBox="1">
            <a:spLocks noChangeArrowheads="1"/>
          </p:cNvSpPr>
          <p:nvPr/>
        </p:nvSpPr>
        <p:spPr bwMode="auto">
          <a:xfrm>
            <a:off x="323850" y="124743"/>
            <a:ext cx="23567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400" b="1" dirty="0" smtClean="0">
                <a:solidFill>
                  <a:prstClr val="white"/>
                </a:solidFill>
                <a:latin typeface="Futura Md BT" pitchFamily="34" charset="0"/>
              </a:rPr>
              <a:t>ALLGEMEINES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78284" y="589948"/>
            <a:ext cx="8082148" cy="940966"/>
          </a:xfrm>
        </p:spPr>
        <p:txBody>
          <a:bodyPr/>
          <a:lstStyle/>
          <a:p>
            <a:r>
              <a:rPr lang="de-DE" dirty="0" err="1"/>
              <a:t>Kreda</a:t>
            </a:r>
            <a:r>
              <a:rPr lang="de-DE" dirty="0"/>
              <a:t> </a:t>
            </a:r>
            <a:r>
              <a:rPr lang="de-DE" dirty="0" smtClean="0"/>
              <a:t>Professional – Meilensteine</a:t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sz="1600" dirty="0" smtClean="0">
                <a:solidFill>
                  <a:schemeClr val="bg1"/>
                </a:solidFill>
              </a:rPr>
              <a:t>10 </a:t>
            </a:r>
            <a:r>
              <a:rPr lang="de-DE" sz="1600" dirty="0">
                <a:solidFill>
                  <a:schemeClr val="bg1"/>
                </a:solidFill>
              </a:rPr>
              <a:t>/ 2014 - Quellcode-Analyse / Framework-Analyse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67544" y="2151223"/>
            <a:ext cx="8136904" cy="42934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sz="1400" u="sng" dirty="0" smtClean="0"/>
              <a:t>Umsetzung </a:t>
            </a:r>
            <a:r>
              <a:rPr lang="de-DE" sz="1400" u="sng" dirty="0"/>
              <a:t>/ Resultat</a:t>
            </a:r>
            <a:r>
              <a:rPr lang="de-DE" sz="1400" u="sng" dirty="0" smtClean="0"/>
              <a:t>:</a:t>
            </a:r>
            <a:endParaRPr lang="de-DE" sz="1400" u="sng" dirty="0"/>
          </a:p>
          <a:p>
            <a:pPr marL="342900" indent="-342900" eaLnBrk="1" hangingPunct="1">
              <a:lnSpc>
                <a:spcPct val="200000"/>
              </a:lnSpc>
              <a:buFont typeface="+mj-lt"/>
              <a:buAutoNum type="arabicPeriod" startAt="3"/>
            </a:pPr>
            <a:r>
              <a:rPr lang="de-DE" sz="1400" dirty="0" smtClean="0"/>
              <a:t>Framework (Backend)</a:t>
            </a:r>
          </a:p>
          <a:p>
            <a:pPr marL="630238" lvl="1" indent="-180975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Skriptsprache PHP </a:t>
            </a:r>
          </a:p>
          <a:p>
            <a:pPr marL="630238" lvl="1" indent="-180975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Zur Auswahl stehen </a:t>
            </a:r>
            <a:r>
              <a:rPr lang="de-DE" sz="1400" dirty="0"/>
              <a:t>folgende </a:t>
            </a:r>
            <a:r>
              <a:rPr lang="de-DE" sz="1400" dirty="0" smtClean="0"/>
              <a:t>Frameworks:</a:t>
            </a:r>
          </a:p>
          <a:p>
            <a:pPr marL="1079500" lvl="2" indent="-184150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err="1" smtClean="0"/>
              <a:t>Symfony</a:t>
            </a:r>
            <a:r>
              <a:rPr lang="de-DE" sz="1400" dirty="0" smtClean="0"/>
              <a:t> </a:t>
            </a:r>
            <a:r>
              <a:rPr lang="de-DE" sz="1400" dirty="0"/>
              <a:t>(Web </a:t>
            </a:r>
            <a:r>
              <a:rPr lang="de-DE" sz="1400" dirty="0" err="1"/>
              <a:t>Application</a:t>
            </a:r>
            <a:r>
              <a:rPr lang="de-DE" sz="1400" dirty="0"/>
              <a:t> Framework) </a:t>
            </a:r>
            <a:endParaRPr lang="de-DE" sz="1400" dirty="0" smtClean="0"/>
          </a:p>
          <a:p>
            <a:pPr marL="1592263" lvl="3">
              <a:lnSpc>
                <a:spcPct val="150000"/>
              </a:lnSpc>
              <a:buFont typeface="Symbol" panose="05050102010706020507" pitchFamily="18" charset="2"/>
              <a:buChar char="-"/>
              <a:tabLst/>
            </a:pPr>
            <a:r>
              <a:rPr lang="de-DE" sz="1400" dirty="0" smtClean="0"/>
              <a:t>Komplexität vs. </a:t>
            </a:r>
            <a:r>
              <a:rPr lang="de-DE" sz="1400" dirty="0"/>
              <a:t>Zeitrahmen (Erarbeitung </a:t>
            </a:r>
            <a:r>
              <a:rPr lang="de-DE" sz="1400" dirty="0" smtClean="0"/>
              <a:t>v. </a:t>
            </a:r>
            <a:r>
              <a:rPr lang="de-DE" sz="1400" dirty="0"/>
              <a:t>zusätzlichen Wissen unumgänglich)</a:t>
            </a:r>
          </a:p>
          <a:p>
            <a:pPr marL="1087438" lvl="3" indent="-180975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en-US" sz="1400" dirty="0" smtClean="0"/>
              <a:t>MOC </a:t>
            </a:r>
            <a:r>
              <a:rPr lang="en-US" sz="1400" dirty="0" err="1"/>
              <a:t>bis</a:t>
            </a:r>
            <a:r>
              <a:rPr lang="en-US" sz="1400" dirty="0"/>
              <a:t> Mark IV (Custom-Web-Development Framework) </a:t>
            </a:r>
            <a:endParaRPr lang="en-US" sz="1400" dirty="0" smtClean="0"/>
          </a:p>
          <a:p>
            <a:pPr marL="1619250" lvl="4" indent="-255588">
              <a:lnSpc>
                <a:spcPct val="150000"/>
              </a:lnSpc>
              <a:buFont typeface="Symbol" panose="05050102010706020507" pitchFamily="18" charset="2"/>
              <a:buChar char="-"/>
              <a:tabLst/>
            </a:pPr>
            <a:r>
              <a:rPr lang="de-DE" sz="1400" dirty="0" smtClean="0"/>
              <a:t>Komplexität </a:t>
            </a:r>
            <a:r>
              <a:rPr lang="de-DE" sz="1400" dirty="0"/>
              <a:t>ähnlich </a:t>
            </a:r>
            <a:r>
              <a:rPr lang="de-DE" sz="1400" dirty="0" err="1" smtClean="0"/>
              <a:t>Symfony</a:t>
            </a:r>
            <a:endParaRPr lang="de-DE" sz="1400" dirty="0"/>
          </a:p>
          <a:p>
            <a:pPr marL="1087438" lvl="3" indent="-180975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en-US" sz="1400" dirty="0"/>
              <a:t>MOC Mark V (Custom-Component Framework)</a:t>
            </a:r>
            <a:endParaRPr lang="de-DE" sz="1400" dirty="0"/>
          </a:p>
          <a:p>
            <a:pPr marL="1622425" lvl="4" indent="-269875">
              <a:lnSpc>
                <a:spcPct val="150000"/>
              </a:lnSpc>
              <a:buFont typeface="Symbol" panose="05050102010706020507" pitchFamily="18" charset="2"/>
              <a:buChar char="-"/>
              <a:tabLst/>
            </a:pPr>
            <a:r>
              <a:rPr lang="de-DE" sz="1400" dirty="0" smtClean="0"/>
              <a:t>Basierend </a:t>
            </a:r>
            <a:r>
              <a:rPr lang="de-DE" sz="1400" dirty="0"/>
              <a:t>auf modularer, updatebarer </a:t>
            </a:r>
            <a:r>
              <a:rPr lang="de-DE" sz="1400" dirty="0" err="1"/>
              <a:t>Symfony</a:t>
            </a:r>
            <a:r>
              <a:rPr lang="de-DE" sz="1400" dirty="0"/>
              <a:t>-Philosophie</a:t>
            </a:r>
          </a:p>
          <a:p>
            <a:pPr marL="1622425" lvl="4" indent="-269875">
              <a:lnSpc>
                <a:spcPct val="150000"/>
              </a:lnSpc>
              <a:buFont typeface="Symbol" panose="05050102010706020507" pitchFamily="18" charset="2"/>
              <a:buChar char="-"/>
              <a:tabLst/>
            </a:pPr>
            <a:r>
              <a:rPr lang="de-DE" sz="1400" dirty="0" smtClean="0"/>
              <a:t>Beinhaltet </a:t>
            </a:r>
            <a:r>
              <a:rPr lang="de-DE" sz="1400" dirty="0"/>
              <a:t>robuste </a:t>
            </a:r>
            <a:r>
              <a:rPr lang="de-DE" sz="1400" dirty="0" err="1"/>
              <a:t>Symfony</a:t>
            </a:r>
            <a:r>
              <a:rPr lang="de-DE" sz="1400" dirty="0"/>
              <a:t> Grund-Komponenten</a:t>
            </a:r>
          </a:p>
          <a:p>
            <a:pPr marL="1622425" lvl="4" indent="-269875">
              <a:lnSpc>
                <a:spcPct val="150000"/>
              </a:lnSpc>
              <a:buFont typeface="Symbol" panose="05050102010706020507" pitchFamily="18" charset="2"/>
              <a:buChar char="-"/>
              <a:tabLst/>
            </a:pPr>
            <a:r>
              <a:rPr lang="de-DE" sz="1400" dirty="0" smtClean="0"/>
              <a:t>Quellcode speziell </a:t>
            </a:r>
            <a:r>
              <a:rPr lang="de-DE" sz="1400" dirty="0"/>
              <a:t>für </a:t>
            </a:r>
            <a:r>
              <a:rPr lang="de-DE" sz="1400" dirty="0" smtClean="0"/>
              <a:t>KREDA - Anforderung minimaler, einfacher strukturiert</a:t>
            </a:r>
            <a:endParaRPr lang="de-DE" sz="1400" dirty="0"/>
          </a:p>
          <a:p>
            <a:pPr marL="1622425" lvl="4" indent="-269875">
              <a:lnSpc>
                <a:spcPct val="150000"/>
              </a:lnSpc>
              <a:buFont typeface="Symbol" panose="05050102010706020507" pitchFamily="18" charset="2"/>
              <a:buChar char="-"/>
              <a:tabLst/>
            </a:pPr>
            <a:r>
              <a:rPr lang="en-US" sz="1400" dirty="0" smtClean="0"/>
              <a:t>Tests </a:t>
            </a:r>
            <a:r>
              <a:rPr lang="en-US" sz="1400" dirty="0"/>
              <a:t>&amp; Reports </a:t>
            </a:r>
            <a:r>
              <a:rPr lang="en-US" sz="1400" dirty="0" err="1"/>
              <a:t>vorhanden</a:t>
            </a:r>
            <a:r>
              <a:rPr lang="en-US" sz="1400" dirty="0"/>
              <a:t> (Unit-Tests / Code-Coverage / Code-Quality</a:t>
            </a:r>
            <a:r>
              <a:rPr lang="en-US" sz="1400" dirty="0" smtClean="0"/>
              <a:t>)</a:t>
            </a:r>
            <a:endParaRPr lang="de-DE" sz="100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43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5"/>
          <p:cNvSpPr txBox="1">
            <a:spLocks noChangeArrowheads="1"/>
          </p:cNvSpPr>
          <p:nvPr/>
        </p:nvSpPr>
        <p:spPr bwMode="auto">
          <a:xfrm>
            <a:off x="323850" y="124743"/>
            <a:ext cx="23567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400" b="1" dirty="0" smtClean="0">
                <a:solidFill>
                  <a:prstClr val="white"/>
                </a:solidFill>
                <a:latin typeface="Futura Md BT" pitchFamily="34" charset="0"/>
              </a:rPr>
              <a:t>ALLGEMEINES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78284" y="589948"/>
            <a:ext cx="7938132" cy="940966"/>
          </a:xfrm>
        </p:spPr>
        <p:txBody>
          <a:bodyPr/>
          <a:lstStyle/>
          <a:p>
            <a:r>
              <a:rPr lang="de-DE" dirty="0" err="1"/>
              <a:t>Kreda</a:t>
            </a:r>
            <a:r>
              <a:rPr lang="de-DE" dirty="0"/>
              <a:t> </a:t>
            </a:r>
            <a:r>
              <a:rPr lang="de-DE" dirty="0" smtClean="0"/>
              <a:t>Professional – Meilensteine</a:t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sz="1600" dirty="0" smtClean="0">
                <a:solidFill>
                  <a:schemeClr val="bg1"/>
                </a:solidFill>
              </a:rPr>
              <a:t>10 </a:t>
            </a:r>
            <a:r>
              <a:rPr lang="de-DE" sz="1600" dirty="0">
                <a:solidFill>
                  <a:schemeClr val="bg1"/>
                </a:solidFill>
              </a:rPr>
              <a:t>/ 2014 - Quellcode-Analyse / Framework-Analyse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67544" y="2151223"/>
            <a:ext cx="8136904" cy="39703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61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sz="1400" u="sng" dirty="0" smtClean="0"/>
              <a:t>Umsetzung </a:t>
            </a:r>
            <a:r>
              <a:rPr lang="de-DE" sz="1400" u="sng" dirty="0"/>
              <a:t>/ Resultat</a:t>
            </a:r>
            <a:r>
              <a:rPr lang="de-DE" sz="1400" u="sng" dirty="0" smtClean="0"/>
              <a:t>:</a:t>
            </a:r>
            <a:endParaRPr lang="de-DE" sz="1400" u="sng" dirty="0"/>
          </a:p>
          <a:p>
            <a:pPr marL="342900" indent="-342900" eaLnBrk="1" hangingPunct="1">
              <a:lnSpc>
                <a:spcPct val="200000"/>
              </a:lnSpc>
              <a:buFont typeface="+mj-lt"/>
              <a:buAutoNum type="arabicPeriod" startAt="3"/>
            </a:pPr>
            <a:r>
              <a:rPr lang="de-DE" sz="1400" dirty="0" smtClean="0"/>
              <a:t>Framework (Backend)</a:t>
            </a:r>
          </a:p>
          <a:p>
            <a:pPr marL="630238" lvl="1" indent="-180975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Entscheidung Skriptsprache: PHP</a:t>
            </a:r>
          </a:p>
          <a:p>
            <a:pPr marL="1135063" lvl="2">
              <a:lnSpc>
                <a:spcPct val="150000"/>
              </a:lnSpc>
              <a:buFont typeface="Symbol" panose="05050102010706020507" pitchFamily="18" charset="2"/>
              <a:buChar char="-"/>
              <a:tabLst/>
            </a:pPr>
            <a:r>
              <a:rPr lang="de-DE" sz="1400" dirty="0" smtClean="0"/>
              <a:t>Langjährige Erfahrung</a:t>
            </a:r>
            <a:endParaRPr lang="de-DE" sz="1400" dirty="0"/>
          </a:p>
          <a:p>
            <a:pPr marL="1135063" lvl="2">
              <a:lnSpc>
                <a:spcPct val="150000"/>
              </a:lnSpc>
              <a:buFont typeface="Symbol" panose="05050102010706020507" pitchFamily="18" charset="2"/>
              <a:buChar char="-"/>
              <a:tabLst/>
            </a:pPr>
            <a:r>
              <a:rPr lang="de-DE" sz="1400" dirty="0" smtClean="0"/>
              <a:t>Große Websysteme basieren </a:t>
            </a:r>
            <a:r>
              <a:rPr lang="de-DE" sz="1400" dirty="0"/>
              <a:t>ebenfalls </a:t>
            </a:r>
            <a:r>
              <a:rPr lang="de-DE" sz="1400" dirty="0" smtClean="0"/>
              <a:t>auf PHP z.B.</a:t>
            </a:r>
          </a:p>
          <a:p>
            <a:pPr marL="1592263" lvl="3">
              <a:lnSpc>
                <a:spcPct val="150000"/>
              </a:lnSpc>
              <a:buFont typeface="Symbol" panose="05050102010706020507" pitchFamily="18" charset="2"/>
              <a:buChar char="-"/>
              <a:tabLst/>
            </a:pPr>
            <a:r>
              <a:rPr lang="de-DE" sz="1400" dirty="0" err="1" smtClean="0"/>
              <a:t>Magento</a:t>
            </a:r>
            <a:r>
              <a:rPr lang="de-DE" sz="1400" dirty="0" smtClean="0"/>
              <a:t> (die am meisten </a:t>
            </a:r>
            <a:r>
              <a:rPr lang="de-DE" sz="1400" dirty="0"/>
              <a:t>verwendete reine </a:t>
            </a:r>
            <a:r>
              <a:rPr lang="de-DE" sz="1400" dirty="0" smtClean="0"/>
              <a:t>Online-</a:t>
            </a:r>
            <a:r>
              <a:rPr lang="de-DE" sz="1400" dirty="0" err="1" smtClean="0"/>
              <a:t>Shopsoftware</a:t>
            </a:r>
            <a:r>
              <a:rPr lang="de-DE" sz="1400" dirty="0" smtClean="0"/>
              <a:t>)</a:t>
            </a:r>
          </a:p>
          <a:p>
            <a:pPr marL="1592263" lvl="3">
              <a:lnSpc>
                <a:spcPct val="150000"/>
              </a:lnSpc>
              <a:buFont typeface="Symbol" panose="05050102010706020507" pitchFamily="18" charset="2"/>
              <a:buChar char="-"/>
              <a:tabLst/>
            </a:pPr>
            <a:r>
              <a:rPr lang="de-DE" sz="1400" dirty="0" smtClean="0"/>
              <a:t>Typo3 (eines der </a:t>
            </a:r>
            <a:r>
              <a:rPr lang="de-DE" sz="1400" dirty="0"/>
              <a:t>bekanntesten </a:t>
            </a:r>
            <a:r>
              <a:rPr lang="de-DE" sz="1400" dirty="0" smtClean="0"/>
              <a:t>Content-Management-Systeme)</a:t>
            </a:r>
          </a:p>
          <a:p>
            <a:pPr marL="630238" lvl="1" indent="-180975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r>
              <a:rPr lang="de-DE" sz="1400" dirty="0" smtClean="0"/>
              <a:t>Entscheidung Framework: </a:t>
            </a:r>
            <a:r>
              <a:rPr lang="en-US" sz="1400" dirty="0"/>
              <a:t>MOC Mark V </a:t>
            </a:r>
            <a:endParaRPr lang="en-US" sz="1400" dirty="0" smtClean="0"/>
          </a:p>
          <a:p>
            <a:pPr marL="1135063" lvl="2">
              <a:lnSpc>
                <a:spcPct val="150000"/>
              </a:lnSpc>
              <a:buFont typeface="Symbol" panose="05050102010706020507" pitchFamily="18" charset="2"/>
              <a:buChar char="-"/>
              <a:tabLst/>
            </a:pPr>
            <a:r>
              <a:rPr lang="de-DE" sz="1400" dirty="0" smtClean="0"/>
              <a:t>Im Vergleich zu </a:t>
            </a:r>
            <a:r>
              <a:rPr lang="de-DE" sz="1400" dirty="0" err="1"/>
              <a:t>Symfony</a:t>
            </a:r>
            <a:r>
              <a:rPr lang="de-DE" sz="1400" dirty="0"/>
              <a:t> </a:t>
            </a:r>
            <a:r>
              <a:rPr lang="de-DE" sz="1400" dirty="0" smtClean="0"/>
              <a:t>sofort einsetzbar</a:t>
            </a:r>
          </a:p>
          <a:p>
            <a:pPr marL="1135063" lvl="2">
              <a:lnSpc>
                <a:spcPct val="150000"/>
              </a:lnSpc>
              <a:buFont typeface="Symbol" panose="05050102010706020507" pitchFamily="18" charset="2"/>
              <a:buChar char="-"/>
              <a:tabLst/>
            </a:pPr>
            <a:r>
              <a:rPr lang="de-DE" sz="1400" dirty="0" smtClean="0"/>
              <a:t>Im Vergleich zu </a:t>
            </a:r>
            <a:r>
              <a:rPr lang="en-US" sz="1400" dirty="0"/>
              <a:t>MOC </a:t>
            </a:r>
            <a:r>
              <a:rPr lang="en-US" sz="1400" dirty="0" err="1"/>
              <a:t>bis</a:t>
            </a:r>
            <a:r>
              <a:rPr lang="en-US" sz="1400" dirty="0"/>
              <a:t> Mark IV </a:t>
            </a:r>
            <a:r>
              <a:rPr lang="en-US" sz="1400" dirty="0" err="1" smtClean="0"/>
              <a:t>einfach</a:t>
            </a:r>
            <a:r>
              <a:rPr lang="en-US" sz="1400" dirty="0" smtClean="0"/>
              <a:t> </a:t>
            </a:r>
            <a:r>
              <a:rPr lang="en-US" sz="1400" dirty="0" err="1" smtClean="0"/>
              <a:t>strukturiert</a:t>
            </a:r>
            <a:endParaRPr lang="en-US" sz="1400" dirty="0" smtClean="0"/>
          </a:p>
          <a:p>
            <a:pPr marL="1135063" lvl="2">
              <a:lnSpc>
                <a:spcPct val="150000"/>
              </a:lnSpc>
              <a:buFont typeface="Symbol" panose="05050102010706020507" pitchFamily="18" charset="2"/>
              <a:buChar char="-"/>
              <a:tabLst/>
            </a:pPr>
            <a:r>
              <a:rPr lang="de-DE" sz="1400" dirty="0" smtClean="0"/>
              <a:t>Beinhaltet </a:t>
            </a:r>
            <a:r>
              <a:rPr lang="de-DE" sz="1400" dirty="0"/>
              <a:t>updatebarer </a:t>
            </a:r>
            <a:r>
              <a:rPr lang="de-DE" sz="1400" dirty="0" err="1" smtClean="0"/>
              <a:t>Symfony</a:t>
            </a:r>
            <a:r>
              <a:rPr lang="de-DE" sz="1400" dirty="0" smtClean="0"/>
              <a:t> </a:t>
            </a:r>
            <a:r>
              <a:rPr lang="de-DE" sz="1400" dirty="0"/>
              <a:t>Grund-Komponenten</a:t>
            </a:r>
          </a:p>
          <a:p>
            <a:pPr marL="630238" lvl="1" indent="-180975">
              <a:lnSpc>
                <a:spcPct val="150000"/>
              </a:lnSpc>
              <a:buFont typeface="Wingdings" panose="05000000000000000000" pitchFamily="2" charset="2"/>
              <a:buChar char="§"/>
              <a:tabLst/>
            </a:pP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337632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&amp;W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1779</Words>
  <Application>Microsoft Office PowerPoint</Application>
  <PresentationFormat>Bildschirmpräsentation (4:3)</PresentationFormat>
  <Paragraphs>397</Paragraphs>
  <Slides>48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48</vt:i4>
      </vt:variant>
    </vt:vector>
  </HeadingPairs>
  <TitlesOfParts>
    <vt:vector size="49" baseType="lpstr">
      <vt:lpstr>K&amp;W</vt:lpstr>
      <vt:lpstr>PowerPoint-Präsentation</vt:lpstr>
      <vt:lpstr>Kreda Professional  - Agenda </vt:lpstr>
      <vt:lpstr>Kreda Professional  - Agenda </vt:lpstr>
      <vt:lpstr>Kreda Professional</vt:lpstr>
      <vt:lpstr>Kreda Professional – Meilensteine  Zeitleiste</vt:lpstr>
      <vt:lpstr>Kreda Professional – Meilensteine  10 / 2014 - Quellcode-Analyse / Framework-Analyse</vt:lpstr>
      <vt:lpstr>Kreda Professional – Meilensteine  10 / 2014 - Quellcode-Analyse / Framework-Analyse</vt:lpstr>
      <vt:lpstr>Kreda Professional – Meilensteine  10 / 2014 - Quellcode-Analyse / Framework-Analyse</vt:lpstr>
      <vt:lpstr>Kreda Professional – Meilensteine  10 / 2014 - Quellcode-Analyse / Framework-Analyse</vt:lpstr>
      <vt:lpstr>Kreda Professional – Meilensteine  10 / 2014 - Quellcode-Analyse / Framework-Analyse</vt:lpstr>
      <vt:lpstr>Kreda Professional – Meilensteine  12 / 2014 - Planung Systemarchitektur / Module</vt:lpstr>
      <vt:lpstr>Kreda Professional – Meilensteine  12 / 2014 - Planung Systemarchitektur / Module</vt:lpstr>
      <vt:lpstr>Kreda Professional – Meilensteine  12 / 2014 - Planung Systemarchitektur / Module</vt:lpstr>
      <vt:lpstr>Kreda Professional – Meilensteine  12 / 2014 - Planung Systemarchitektur / Module</vt:lpstr>
      <vt:lpstr>Kreda Professional – Meilensteine  12 / 2014 - Planung Systemarchitektur / Module</vt:lpstr>
      <vt:lpstr>Kreda Professional – Meilensteine  12 / 2014 - Planung Systemarchitektur / Module</vt:lpstr>
      <vt:lpstr>Kreda Professional – Meilensteine  12 / 2014 - Planung Systemarchitektur / Module</vt:lpstr>
      <vt:lpstr>Kreda Professional – Meilensteine  12 / 2014 - Planung Systemarchitektur / Module</vt:lpstr>
      <vt:lpstr>Kreda Professional – Meilensteine  12 / 2014 - Planung Systemarchitektur / Module</vt:lpstr>
      <vt:lpstr>Kreda Professional – Meilensteine  02 / 2015 - Entwicklung Minimaler Anwendung</vt:lpstr>
      <vt:lpstr>Kreda Professional – Meilensteine  04 / 2015 - Entwicklung Modulbasis</vt:lpstr>
      <vt:lpstr>Kreda Professional – Meilensteine  06 / 2015 - Entwicklung Pilot-Anwendung</vt:lpstr>
      <vt:lpstr>Kreda Professional – Meilensteine  08 / 2015 - Kreda Professional v1</vt:lpstr>
      <vt:lpstr>Kreda Professional</vt:lpstr>
      <vt:lpstr>Kreda Professional</vt:lpstr>
      <vt:lpstr>Kreda Professional – Refactoring / technische Planung   Neustrukturierung / Modularisierung </vt:lpstr>
      <vt:lpstr>Kreda Professional – Refactoring / technische Planung   Neustrukturierung / Modularisierung </vt:lpstr>
      <vt:lpstr>Kreda Professional – Refactoring / technische Planung   KREDA - Struktur</vt:lpstr>
      <vt:lpstr>Kreda Professional – Refactoring / technische Planung   KREDA – Plattform - Basis</vt:lpstr>
      <vt:lpstr>Kreda Professional – Refactoring / technische Planung   KREDA – Modul - Basis</vt:lpstr>
      <vt:lpstr>Kreda Professional – Refactoring / technische Planung   KREDA – AUSZUG Formularverarbeitung</vt:lpstr>
      <vt:lpstr>Kreda Professional – Refactoring / technische Planung   KREDA – Auszug Datenbank-Cluster</vt:lpstr>
      <vt:lpstr>Kreda Professional – Refactoring / technische Planung   KREDA – Modul - Funktionalitäten</vt:lpstr>
      <vt:lpstr>Kreda Professional</vt:lpstr>
      <vt:lpstr>Kreda Professional – Machbarkeitsstudie   Prototyp</vt:lpstr>
      <vt:lpstr>Kreda Professional</vt:lpstr>
      <vt:lpstr>Kreda Professional – Qualitätsmanagement   Systemtests</vt:lpstr>
      <vt:lpstr>Kreda Professional</vt:lpstr>
      <vt:lpstr>Kreda Professional – Prozentuale Fertigstellung  Zeitleiste</vt:lpstr>
      <vt:lpstr>Kreda Professional</vt:lpstr>
      <vt:lpstr>Kreda Professional – Priorisierung Features   Definition / Prioritäten Features</vt:lpstr>
      <vt:lpstr>Kreda Professional</vt:lpstr>
      <vt:lpstr>Kreda Professional – Gesprächsergebnisse  Grundsätzliches</vt:lpstr>
      <vt:lpstr>Kreda Professional – Gesprächsergebnisse  Feststellungen</vt:lpstr>
      <vt:lpstr>Kreda Professional – Gesprächsergebnisse  Feststellungen (13.11.2014)</vt:lpstr>
      <vt:lpstr>Kreda Professional</vt:lpstr>
      <vt:lpstr>Kreda Professional – Gesprächsergebnisse  Verabredungen (13.11.2014)</vt:lpstr>
      <vt:lpstr>Kreda Professional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Jaentsch Susen</dc:creator>
  <cp:lastModifiedBy>Kunze Gerd Christian</cp:lastModifiedBy>
  <cp:revision>282</cp:revision>
  <dcterms:created xsi:type="dcterms:W3CDTF">2014-04-25T13:49:13Z</dcterms:created>
  <dcterms:modified xsi:type="dcterms:W3CDTF">2015-01-29T13:03:24Z</dcterms:modified>
</cp:coreProperties>
</file>