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3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0" r:id="rId23"/>
    <p:sldId id="279" r:id="rId24"/>
    <p:sldId id="281" r:id="rId25"/>
    <p:sldId id="282" r:id="rId26"/>
    <p:sldId id="277" r:id="rId27"/>
    <p:sldId id="278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FEC9D7-9FC5-4FD3-8A19-550F58AB084D}">
          <p14:sldIdLst>
            <p14:sldId id="256"/>
            <p14:sldId id="257"/>
            <p14:sldId id="258"/>
            <p14:sldId id="259"/>
            <p14:sldId id="283"/>
            <p14:sldId id="261"/>
            <p14:sldId id="263"/>
            <p14:sldId id="262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80"/>
            <p14:sldId id="279"/>
          </p14:sldIdLst>
        </p14:section>
        <p14:section name="Untitled Section" id="{641D2F49-5A7E-42EA-8752-521F5B1A3536}">
          <p14:sldIdLst>
            <p14:sldId id="281"/>
            <p14:sldId id="282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E28658-70D8-4441-A5E6-B1A46F1435D6}" v="2018" dt="2025-01-28T14:42:02.6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872" y="3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8T14:04:58.85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156 640 24575,'-1'0'0,"0"-1"0,1 1 0,-1 0 0,0-1 0,1 1 0,-1-1 0,1 1 0,-1-1 0,1 1 0,-1-1 0,1 1 0,-1-1 0,1 0 0,-1 1 0,1-1 0,0 0 0,-1 1 0,1-1 0,0 0 0,0 1 0,0-1 0,-1 0 0,1 0 0,0 1 0,0-1 0,0 0 0,0 0 0,-1-26 0,1 24 0,-1-9 0,1-1 0,0 1 0,-1-1 0,0 0 0,-1 1 0,-1-1 0,-6-20 0,5 20 0,1-1 0,1 0 0,0 1 0,1-1 0,0 0 0,1 0 0,3-20 0,-1-12 0,-2 23 0,1 15 0,0 0 0,-1 0 0,0 0 0,-1 0 0,0 0 0,0 0 0,0 0 0,-1 0 0,0 1 0,-6-12 0,8 18 0,0 0 0,-1 0 0,1 1 0,-1-1 0,0 0 0,1 1 0,-1-1 0,1 0 0,-1 1 0,0-1 0,0 1 0,1-1 0,-1 1 0,0 0 0,0-1 0,1 1 0,-1 0 0,0-1 0,0 1 0,0 0 0,0 0 0,0 0 0,1 0 0,-1 0 0,0 0 0,0 0 0,0 0 0,0 0 0,0 0 0,0 0 0,0 1 0,1-1 0,0 0 0,0 1 0,0-1 0,0 0 0,0 0 0,0 1 0,0-1 0,0 0 0,1 0 0,-1 0 0,0 1 0,0-1 0,0 0 0,0 0 0,0 0 0,1 1 0,-1-1 0,0 0 0,0 0 0,0 0 0,1 0 0,-1 0 0,0 0 0,0 1 0,1-1 0,-1 0 0,0 0 0,0 0 0,0 0 0,1 0 0,-1 0 0,0 0 0,0 0 0,1 0 0,-1 0 0,0 0 0,0 0 0,1 0 0,-1 0 0,1 0 0,12 1 0,-9-2 0,1-1 0,-1 1 0,0-1 0,0 0 0,1 0 0,-1 0 0,0 0 0,-1-1 0,1 1 0,0-1 0,5-6 0,-1 1 0,0-1 0,0-1 0,8-12 0,-14 20 0,-1 0 0,0 0 0,0 0 0,1-1 0,-1 1 0,-1 0 0,1 0 0,0-1 0,0 1 0,-1-1 0,1 1 0,-1 0 0,0-1 0,0 1 0,0-1 0,0 1 0,0-1 0,-1 1 0,1 0 0,-1-1 0,1 1 0,-1 0 0,0-1 0,0 1 0,-1-3 0,0 3 0,0 0 0,0 0 0,0 0 0,0 0 0,0 0 0,0 0 0,-1 0 0,1 1 0,-1-1 0,1 1 0,-1-1 0,1 1 0,-1 0 0,0 0 0,0 1 0,0-1 0,1 0 0,-1 1 0,0 0 0,-4-1 0,2 2 0,0-1 0,0 1 0,0-1 0,0 1 0,0 1 0,1-1 0,-1 1 0,0 0 0,1 0 0,-1 0 0,1 0 0,0 1 0,0 0 0,0 0 0,0 0 0,0 0 0,1 1 0,-1-1 0,1 1 0,0 0 0,0 0 0,0 0 0,1 0 0,-1 1 0,1-1 0,0 1 0,0-1 0,1 1 0,-1 0 0,1 0 0,0 0 0,1 0 0,-1 0 0,1 0 0,0 9 0,0-13 0,1 1 0,-1 0 0,0-1 0,1 1 0,-1-1 0,1 1 0,0-1 0,-1 1 0,1-1 0,0 1 0,0-1 0,0 0 0,0 1 0,0-1 0,0 0 0,0 0 0,0 0 0,1 0 0,-1 0 0,2 1 0,0 0 0,-1-1 0,1 1 0,1-1 0,-1 0 0,0 0 0,0-1 0,0 1 0,0-1 0,7 1 0,-6-1 0,1 0 0,-1 0 0,0-1 0,0 1 0,1-1 0,-1 0 0,0 0 0,0 0 0,0-1 0,0 1 0,0-1 0,0 0 0,0 0 0,-1-1 0,7-4 0,-9 6 0,0 0 0,0 1 0,-1-1 0,1 0 0,0 0 0,0 0 0,-1 0 0,1 0 0,0 0 0,-1 0 0,1 0 0,-1 0 0,0 0 0,1 0 0,-1 0 0,0 0 0,0 0 0,1 0 0,-1-1 0,0 1 0,0 0 0,0 0 0,0 0 0,0 0 0,-1 0 0,1 0 0,0-1 0,-1 1 0,1 0 0,0 0 0,-1 0 0,1 0 0,-1 0 0,0 0 0,1 0 0,-1 0 0,-1 0 0,0-1 0,0 0 0,0 1 0,-1-1 0,1 1 0,-1 0 0,1 0 0,-1 0 0,0 0 0,1 0 0,-1 1 0,0-1 0,0 1 0,1 0 0,-4 0 0,1 0 0,-1 0 0,1 1 0,-1 0 0,1 0 0,0 0 0,0 0 0,0 1 0,-9 4 0,11-4 0,0-1 0,0 1 0,0 0 0,0 0 0,1 0 0,-1 0 0,1 1 0,0-1 0,-1 0 0,1 1 0,0 0 0,0 0 0,1-1 0,-1 1 0,-2 5 0,4-7 0,0-1 0,0 1 0,0-1 0,0 1 0,-1-1 0,1 1 0,0-1 0,0 1 0,0-1 0,0 1 0,0-1 0,0 1 0,1-1 0,-1 1 0,0-1 0,0 0 0,0 1 0,0-1 0,1 1 0,-1-1 0,0 1 0,0-1 0,1 1 0,-1-1 0,0 0 0,1 1 0,-1-1 0,1 1 0,16 5 0,25-5 0,-37-1 0,2-1 0,0 1 0,1-1 0,-1 0 0,0-1 0,0 0 0,-1 0 0,1 0 0,0-1 0,9-6 0,-12 8 0,-1-1 0,0-1 0,0 1 0,0 0 0,-1-1 0,1 1 0,0-1 0,-1 0 0,0 0 0,0 0 0,1 0 0,-2 0 0,1-1 0,0 1 0,-1-1 0,0 1 0,1-1 0,-2 1 0,1-1 0,1-4 0,-2 7 0,-1 0 0,1 0 0,0 0 0,0 0 0,0 0 0,-1 0 0,1 0 0,0 0 0,-1 0 0,1 0 0,-1 0 0,1 0 0,-1 0 0,0 0 0,1 0 0,-1 1 0,0-1 0,1 0 0,-1 0 0,0 1 0,0-1 0,0 0 0,0 1 0,0-1 0,0 1 0,1 0 0,-1-1 0,0 1 0,0 0 0,0-1 0,-1 1 0,1 0 0,0 0 0,0 0 0,-2 0 0,-6-1 0,0 1 0,-1 0 0,-10 1 0,10 0 0,2-1 0,0 1 0,0 0 0,0 1 0,0 0 0,1 0 0,-1 1 0,1 0 0,-1 0 0,1 0 0,0 1 0,0 0 0,1 1 0,-1 0 0,1 0 0,-11 11 0,17-15 0,-1-1 0,1 0 0,-1 1 0,1-1 0,0 1 0,-1-1 0,1 1 0,0-1 0,-1 1 0,1 0 0,0-1 0,0 1 0,0-1 0,-1 1 0,1-1 0,0 1 0,0 0 0,0-1 0,0 1 0,0 0 0,0-1 0,0 1 0,0-1 0,0 1 0,1 0 0,-1-1 0,0 1 0,0-1 0,0 1 0,1 0 0,0 0 0,0 0 0,1 0 0,-1 0 0,0 0 0,0-1 0,1 1 0,-1 0 0,0-1 0,1 1 0,-1-1 0,1 0 0,2 1 0,7 0 0,1 0 0,19-2 0,-25 1 0,31 0 0,-19 1 0,34-4 0,-46 2 0,-1 0 0,0 0 0,1-1 0,-1 1 0,0-1 0,0 0 0,0-1 0,0 1 0,0-1 0,6-5 0,0 0 0,26-25 0,-36 31 0,1 1 0,-1 0 0,0-1 0,0 1 0,0-1 0,0 0 0,0 1 0,0-1 0,0 0 0,-1 0 0,1 1 0,0-1 0,-1 0 0,0 0 0,1 0 0,-1 0 0,0 0 0,0 1 0,0-1 0,0 0 0,-1-3 0,1 4 0,-1 0 0,0 0 0,0 0 0,1 0 0,-1 0 0,0 0 0,0 0 0,0 0 0,0 0 0,0 1 0,0-1 0,-1 0 0,1 1 0,0-1 0,0 0 0,0 1 0,-1 0 0,1-1 0,0 1 0,-1 0 0,1-1 0,0 1 0,-1 0 0,-1 0 0,-40 1 0,32 0 0,-12-1 0,10 0 0,0 1 0,1 0 0,-16 3 0,23-3 0,1 0 0,-1 1 0,0 0 0,1 0 0,0 0 0,-1 1 0,1-1 0,0 1 0,0 0 0,0 0 0,-5 7 0,4-5 0,1 0 0,-1 0 0,2 1 0,-1-1 0,1 1 0,-1 0 0,-1 6 0,4-11 0,1 0 0,0 0 0,-1 0 0,1 0 0,0 0 0,0 1 0,0-1 0,0 0 0,0 0 0,0 0 0,0 0 0,0 0 0,0 1 0,1-1 0,-1 0 0,0 0 0,1 0 0,0 2 0,0-2 0,0 0 0,0 0 0,1 0 0,-1 0 0,0 0 0,0 0 0,1-1 0,-1 1 0,0 0 0,1-1 0,-1 1 0,1-1 0,-1 1 0,1-1 0,-1 0 0,1 0 0,-1 1 0,3-1 0,59-1-1365,-52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8T14:05:04.60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1 109 24575,'8'0'0,"0"0"0,1-1 0,-1 0 0,0 0 0,0-1 0,15-5 0,-20 6 0,0-1 0,0 1 0,0-1 0,-1 1 0,1-1 0,0 0 0,-1 0 0,0 0 0,1 0 0,-1 0 0,0-1 0,0 1 0,0-1 0,-1 0 0,1 1 0,0-1 0,-1 0 0,0 0 0,0 0 0,0 0 0,1-4 0,-2 6 0,1 0 0,-1 1 0,0-1 0,0 0 0,0 0 0,0 0 0,0 0 0,0 0 0,0 0 0,-1 0 0,1 0 0,0 0 0,0 1 0,-1-1 0,1 0 0,0 0 0,-1 0 0,1 0 0,-1 1 0,1-1 0,-1 0 0,0 1 0,1-1 0,-1 0 0,0 1 0,1-1 0,-1 1 0,0-1 0,0 1 0,1-1 0,-1 1 0,-1-1 0,-4-1 0,0 0 0,0 0 0,0 1 0,-8-1 0,11 2 0,0-1 0,-1 1 0,1-1 0,-1 0 0,1 0 0,0 0 0,-6-3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DFD4C-BCB2-7C92-BE58-472F3CFF2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C16C5D-8B62-F39B-7717-39FE7DC915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E54F2-DD2C-C367-59D8-C3292C1DE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1448-89B9-4FC3-B71D-248574EE1218}" type="datetimeFigureOut">
              <a:rPr lang="de-DE" smtClean="0"/>
              <a:t>28.01.2025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B97CE-2305-A917-F9CA-96E9FCF90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42112-5A29-FCB7-8C68-5A72C463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DF5C-DE74-4E5D-8E2D-7D0600436D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0130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2D993-B493-D41B-2BD7-C6655EF2D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7C2035-148E-B0E5-C154-156902EDF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5CCF8-26E2-5D99-BD6E-0E49A4DE7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1448-89B9-4FC3-B71D-248574EE1218}" type="datetimeFigureOut">
              <a:rPr lang="de-DE" smtClean="0"/>
              <a:t>28.01.2025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A8438-8DB4-CB2A-CB93-9E3F830AD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200CA-06A4-0E9C-367F-91A3CCDB1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DF5C-DE74-4E5D-8E2D-7D0600436D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6036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30056F-523A-8CA4-0FA1-030AC6BFEE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DCFCB-4883-A77D-2EF0-86E016E00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F0F03-A59A-C5F9-F0DF-8BE15BF35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1448-89B9-4FC3-B71D-248574EE1218}" type="datetimeFigureOut">
              <a:rPr lang="de-DE" smtClean="0"/>
              <a:t>28.01.2025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BE3B5-369E-8AC8-01DE-F8A2AD053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307CF-D09F-EFC2-9817-51C4A84BF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DF5C-DE74-4E5D-8E2D-7D0600436D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879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4B7D6-E76A-E1A1-82C1-D5A0CBC50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BED53-A103-ABF0-E5D0-2F173443B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239B2-6AA3-3079-0ED8-2002E9159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1448-89B9-4FC3-B71D-248574EE1218}" type="datetimeFigureOut">
              <a:rPr lang="de-DE" smtClean="0"/>
              <a:t>28.01.2025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2C63F-6095-3359-00D8-3397A4F1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1BB35-844D-645D-1C48-1B1D97288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DF5C-DE74-4E5D-8E2D-7D0600436D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48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C71DC-40ED-0FC6-BB4F-9002F878F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1574D-539B-902B-0F48-8AD8B9972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6B86C-326E-0B8A-E0F4-D015449B5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1448-89B9-4FC3-B71D-248574EE1218}" type="datetimeFigureOut">
              <a:rPr lang="de-DE" smtClean="0"/>
              <a:t>28.01.2025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A922A-FCB0-33BA-041C-839F79905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C7E61-A9B6-4E32-FB4F-3035049C6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DF5C-DE74-4E5D-8E2D-7D0600436D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7787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1FC80-DFB3-FEA0-4E7E-C44FC2ADA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81579-B058-EEE7-A359-AE5DFD061D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64B93-DCC8-98CC-75F3-EF1E8B704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68879-33EF-0482-9683-D9CAA342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1448-89B9-4FC3-B71D-248574EE1218}" type="datetimeFigureOut">
              <a:rPr lang="de-DE" smtClean="0"/>
              <a:t>28.01.2025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05A24-9F15-A5D5-0D53-96E254613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7A83E-90E1-7A97-417E-60535A12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DF5C-DE74-4E5D-8E2D-7D0600436D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8291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FD754-4FBC-351E-95B1-EAF146B7D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B09B6-B12F-FBEB-03E4-B595D054F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1556F-5547-1430-7911-FFE4ED468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651DFD-2B2F-26A6-2778-680FC1017A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F39ACF-2387-F968-21AF-C24250353D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31402E-7868-D3DB-20AB-36F0597C5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1448-89B9-4FC3-B71D-248574EE1218}" type="datetimeFigureOut">
              <a:rPr lang="de-DE" smtClean="0"/>
              <a:t>28.01.2025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DC2B8E-6D89-B69E-21A5-6ED2A3416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DFED-779A-AE61-7B33-F16B3E941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DF5C-DE74-4E5D-8E2D-7D0600436D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1704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D391E-5461-AABD-F86D-6AB6F092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F732A7-ABD5-5A0F-8B11-0298AC1AB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1448-89B9-4FC3-B71D-248574EE1218}" type="datetimeFigureOut">
              <a:rPr lang="de-DE" smtClean="0"/>
              <a:t>28.01.2025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00D3AB-3D57-3116-547B-66A3EE4C4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6358A-A676-80F6-3D17-9387CA4C9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DF5C-DE74-4E5D-8E2D-7D0600436D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8661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1B5B23-1FD4-A6EE-B13E-D13A267E5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1448-89B9-4FC3-B71D-248574EE1218}" type="datetimeFigureOut">
              <a:rPr lang="de-DE" smtClean="0"/>
              <a:t>28.01.2025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72CEC2-B35F-515A-2A30-7B4B45AB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FC590F-9BA4-A874-E8AB-8241DDBB3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DF5C-DE74-4E5D-8E2D-7D0600436D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162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954C9-39BC-8B60-F4A2-BFCE8F9F1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57E14-3980-380E-48B0-3DF1C6A1F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A055B-166E-3B31-0253-2AA2BD6CB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3408D-A5FE-F340-F6B8-BD12B85FB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1448-89B9-4FC3-B71D-248574EE1218}" type="datetimeFigureOut">
              <a:rPr lang="de-DE" smtClean="0"/>
              <a:t>28.01.2025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B2495-9236-49E1-125F-19AE6F152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B25977-2EFE-03DF-EF00-9358C29E4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DF5C-DE74-4E5D-8E2D-7D0600436D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5597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B3CD8-2339-CE0F-936F-DF156D022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61C892-D217-E778-76D0-4A3B3B1F7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BA2530-14FB-76D3-A969-E099299C1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E1EAD-07E7-75D2-BF25-08B17DAC5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1448-89B9-4FC3-B71D-248574EE1218}" type="datetimeFigureOut">
              <a:rPr lang="de-DE" smtClean="0"/>
              <a:t>28.01.2025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DDB9B-18CC-7A5F-0B6C-6A7B7E59F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2ADE5-9118-D404-3A37-55B806BDA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DF5C-DE74-4E5D-8E2D-7D0600436D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1261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260DE4-81CC-3581-8D9A-4D9F92315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370D4-342C-5423-D65D-8B212F297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4154B-53C2-2E58-939A-031F1B90B9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501448-89B9-4FC3-B71D-248574EE1218}" type="datetimeFigureOut">
              <a:rPr lang="de-DE" smtClean="0"/>
              <a:t>28.01.2025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9D18C-DBF9-3B34-0917-AC9186A2FC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B3968-24B0-665E-4C75-A67CAF6EB6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E2DF5C-DE74-4E5D-8E2D-7D0600436D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32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3.png"/><Relationship Id="rId7" Type="http://schemas.openxmlformats.org/officeDocument/2006/relationships/customXml" Target="../ink/ink2.xm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customXml" Target="../ink/ink1.xml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64D1C-3745-FAB4-23E0-CDD380C91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791" y="1511093"/>
            <a:ext cx="10164417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Nonequilibrium phase diagram of an</a:t>
            </a:r>
            <a:br>
              <a:rPr lang="en-US" dirty="0"/>
            </a:br>
            <a:r>
              <a:rPr lang="en-US" dirty="0"/>
              <a:t>atom-cavity system with three-level</a:t>
            </a:r>
            <a:br>
              <a:rPr lang="en-US" dirty="0"/>
            </a:br>
            <a:r>
              <a:rPr lang="en-US" dirty="0"/>
              <a:t>atoms</a:t>
            </a:r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DF9B5-6C91-DE60-A2AF-96E2EE0450A2}"/>
              </a:ext>
            </a:extLst>
          </p:cNvPr>
          <p:cNvSpPr txBox="1"/>
          <p:nvPr/>
        </p:nvSpPr>
        <p:spPr>
          <a:xfrm>
            <a:off x="362226" y="443475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Paul Haffner</a:t>
            </a:r>
          </a:p>
        </p:txBody>
      </p:sp>
    </p:spTree>
    <p:extLst>
      <p:ext uri="{BB962C8B-B14F-4D97-AF65-F5344CB8AC3E}">
        <p14:creationId xmlns:p14="http://schemas.microsoft.com/office/powerpoint/2010/main" val="602176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6EE69-D35A-8F73-9034-618B8EE8D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1275"/>
            <a:ext cx="10515600" cy="1325563"/>
          </a:xfrm>
        </p:spPr>
        <p:txBody>
          <a:bodyPr/>
          <a:lstStyle/>
          <a:p>
            <a:r>
              <a:rPr lang="de-DE" dirty="0"/>
              <a:t>Framework - Formalism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2C9F36-D16B-CFCE-1D50-A511516C979C}"/>
                  </a:ext>
                </a:extLst>
              </p:cNvPr>
              <p:cNvSpPr txBox="1"/>
              <p:nvPr/>
            </p:nvSpPr>
            <p:spPr>
              <a:xfrm>
                <a:off x="838199" y="1163023"/>
                <a:ext cx="8703365" cy="7857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de-DE" dirty="0"/>
                  <a:t>We will use the creation and annihilation operators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de-DE" dirty="0"/>
                  <a:t>to represent the degress of freedom of the cavity field and the operators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  <m:sup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>
                        <a:latin typeface="Cambria Math" panose="02040503050406030204" pitchFamily="18" charset="0"/>
                      </a:rPr>
                      <m:t>⟨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p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de-DE" dirty="0"/>
                  <a:t> for the atoms.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2C9F36-D16B-CFCE-1D50-A511516C9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163023"/>
                <a:ext cx="8703365" cy="785793"/>
              </a:xfrm>
              <a:prstGeom prst="rect">
                <a:avLst/>
              </a:prstGeom>
              <a:blipFill>
                <a:blip r:embed="rId2"/>
                <a:stretch>
                  <a:fillRect l="-560" t="-5426" b="-852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A8A453-DD87-432B-6B28-58A0D4CCB8C0}"/>
                  </a:ext>
                </a:extLst>
              </p:cNvPr>
              <p:cNvSpPr txBox="1"/>
              <p:nvPr/>
            </p:nvSpPr>
            <p:spPr>
              <a:xfrm>
                <a:off x="838198" y="2039491"/>
                <a:ext cx="8897731" cy="51794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dirty="0"/>
                  <a:t>The Hamiltonian is given by </a:t>
                </a:r>
                <a14:m>
                  <m:oMath xmlns:m="http://schemas.openxmlformats.org/officeDocument/2006/math">
                    <m:r>
                      <a:rPr lang="de-DE" sz="18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de-DE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cav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de-DE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at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de-DE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int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de-DE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las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de-DE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at</m:t>
                        </m:r>
                        <m:r>
                          <m:rPr>
                            <m:nor/>
                          </m:r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at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de-DE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pump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de-DE" sz="1800" kern="1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de-DE" sz="18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With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cav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ℏ</m:t>
                    </m:r>
                    <m:sSub>
                      <m:sSubPr>
                        <m:ctrlPr>
                          <a:rPr lang="de-DE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1800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ω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cav</m:t>
                        </m:r>
                      </m:sub>
                    </m:sSub>
                    <m:sSup>
                      <m:sSupPr>
                        <m:ctrlPr>
                          <a:rPr lang="de-DE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de-DE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de-DE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de-DE" sz="18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,</a:t>
                </a:r>
              </a:p>
              <a:p>
                <a:endParaRPr lang="de-DE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pump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de-DE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ad>
                      <m:radPr>
                        <m:degHide m:val="on"/>
                        <m:ctrlPr>
                          <a:rPr lang="de-DE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de-DE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</m:ra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ℏ</m:t>
                    </m:r>
                    <m:r>
                      <m:rPr>
                        <m:sty m:val="p"/>
                      </m:rPr>
                      <a:rPr lang="de-DE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η</m:t>
                    </m:r>
                    <m:d>
                      <m:dPr>
                        <m:ctrlPr>
                          <a:rPr lang="de-DE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de-DE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  <m:sSup>
                          <m:sSupPr>
                            <m:ctrlPr>
                              <a:rPr lang="de-DE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de-DE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de-DE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de-DE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de-DE" sz="1800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sz="1800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cav</m:t>
                                </m:r>
                              </m:sub>
                            </m:sSub>
                            <m:r>
                              <a:rPr lang="de-DE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de-DE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de-DE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de-DE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de-DE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de-DE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de-DE" sz="1800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sz="1800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cav</m:t>
                                </m:r>
                              </m:sub>
                            </m:sSub>
                            <m:r>
                              <a:rPr lang="de-DE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de-DE" sz="18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,</a:t>
                </a:r>
              </a:p>
              <a:p>
                <a:endParaRPr lang="de-DE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at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ℏ</m:t>
                    </m:r>
                    <m:nary>
                      <m:naryPr>
                        <m:chr m:val="∑"/>
                        <m:supHide m:val="on"/>
                        <m:ctrlPr>
                          <a:rPr lang="de-DE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de-DE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/>
                      <m:e>
                        <m:d>
                          <m:dPr>
                            <m:ctrlPr>
                              <a:rPr lang="de-DE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de-DE" sz="1800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de-DE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e-DE" sz="18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8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de-DE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de-DE" sz="1800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de-DE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22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e-DE" sz="18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8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</m:nary>
                  </m:oMath>
                </a14:m>
                <a:r>
                  <a:rPr lang="de-DE" sz="18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,</a:t>
                </a:r>
              </a:p>
              <a:p>
                <a:endParaRPr lang="de-DE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at</m:t>
                        </m:r>
                        <m:r>
                          <m:rPr>
                            <m:nor/>
                          </m:r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at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de-DE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ℏ</m:t>
                        </m:r>
                        <m:r>
                          <a:rPr lang="de-DE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num>
                      <m:den>
                        <m:r>
                          <a:rPr lang="de-DE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de-DE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de-DE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de-DE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de-DE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de-DE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22</m:t>
                            </m:r>
                          </m:sub>
                          <m:sup>
                            <m:d>
                              <m:dPr>
                                <m:ctrlPr>
                                  <a:rPr lang="de-DE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  <m:sSubSup>
                          <m:sSubSupPr>
                            <m:ctrlPr>
                              <a:rPr lang="de-DE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de-DE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22</m:t>
                            </m:r>
                          </m:sub>
                          <m:sup>
                            <m:d>
                              <m:dPr>
                                <m:ctrlPr>
                                  <a:rPr lang="de-DE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e>
                            </m:d>
                          </m:sup>
                        </m:sSubSup>
                      </m:e>
                    </m:nary>
                  </m:oMath>
                </a14:m>
                <a:r>
                  <a:rPr lang="de-DE" sz="18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,</a:t>
                </a:r>
              </a:p>
              <a:p>
                <a:endParaRPr lang="de-DE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las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ℏ</m:t>
                    </m:r>
                    <m:r>
                      <m:rPr>
                        <m:sty m:val="p"/>
                      </m:rPr>
                      <a:rPr lang="de-DE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Ω</m:t>
                    </m:r>
                    <m:nary>
                      <m:naryPr>
                        <m:chr m:val="∑"/>
                        <m:supHide m:val="on"/>
                        <m:ctrlPr>
                          <a:rPr lang="de-DE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de-DE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/>
                      <m:e>
                        <m:d>
                          <m:dPr>
                            <m:ctrlPr>
                              <a:rPr lang="de-DE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de-DE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12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e-DE" sz="18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8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de-DE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e-DE" sz="18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8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  <m:r>
                          <m:rPr>
                            <m:nor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  <m:d>
                          <m:dPr>
                            <m:ctrlPr>
                              <a:rPr lang="de-DE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de-DE" sz="1800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sz="1800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las</m:t>
                                </m:r>
                              </m:sub>
                            </m:sSub>
                            <m:r>
                              <a:rPr lang="de-DE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</m:oMath>
                </a14:m>
                <a:r>
                  <a:rPr lang="de-DE" sz="18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,</a:t>
                </a:r>
              </a:p>
              <a:p>
                <a:endParaRPr lang="de-DE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nor/>
                          </m:rPr>
                          <a:rPr lang="de-DE" sz="1800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int</m:t>
                        </m:r>
                      </m:sub>
                    </m:sSub>
                    <m:r>
                      <a:rPr lang="de-DE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de-DE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de-DE" sz="1800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ℏ</m:t>
                        </m:r>
                        <m:r>
                          <m:rPr>
                            <m:sty m:val="p"/>
                          </m:rPr>
                          <a:rPr lang="de-DE" sz="1800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γ</m:t>
                        </m:r>
                        <m:sSub>
                          <m:sSubPr>
                            <m:ctrlPr>
                              <a:rPr lang="de-DE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de-DE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de-DE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de-DE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de-DE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de-DE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/>
                      <m:e>
                        <m:d>
                          <m:dPr>
                            <m:ctrlPr>
                              <a:rPr lang="de-DE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de-DE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de-DE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e-DE" sz="18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8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de-DE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de-DE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de-DE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10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e-DE" sz="18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8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  <m:d>
                          <m:dPr>
                            <m:ctrlPr>
                              <a:rPr lang="de-DE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de-DE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de-DE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de-DE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de-DE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r>
                  <a:rPr lang="de-DE" kern="100" dirty="0"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.</a:t>
                </a:r>
                <a:endParaRPr lang="de-DE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endParaRPr lang="de-DE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endParaRPr lang="de-DE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A8A453-DD87-432B-6B28-58A0D4CCB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2039491"/>
                <a:ext cx="8897731" cy="5179495"/>
              </a:xfrm>
              <a:prstGeom prst="rect">
                <a:avLst/>
              </a:prstGeom>
              <a:blipFill>
                <a:blip r:embed="rId3"/>
                <a:stretch>
                  <a:fillRect l="-548" t="-4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C8DB866-9E5B-9B2F-8BC7-E7AA1E5F7603}"/>
              </a:ext>
            </a:extLst>
          </p:cNvPr>
          <p:cNvSpPr txBox="1"/>
          <p:nvPr/>
        </p:nvSpPr>
        <p:spPr>
          <a:xfrm>
            <a:off x="-1462157" y="313133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DE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2E8F04-AC7D-A92E-372A-19271B677F63}"/>
              </a:ext>
            </a:extLst>
          </p:cNvPr>
          <p:cNvSpPr txBox="1"/>
          <p:nvPr/>
        </p:nvSpPr>
        <p:spPr>
          <a:xfrm>
            <a:off x="5885199" y="3777668"/>
            <a:ext cx="68270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To simplify the treatment, switch to rotating frame.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3563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325D77-2F26-B9D4-A4BB-9C6911D9864D}"/>
                  </a:ext>
                </a:extLst>
              </p:cNvPr>
              <p:cNvSpPr txBox="1"/>
              <p:nvPr/>
            </p:nvSpPr>
            <p:spPr>
              <a:xfrm>
                <a:off x="461683" y="1070846"/>
                <a:ext cx="8135470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dirty="0"/>
                  <a:t>The Hamiltonian becomes time independen after this transformation.</a:t>
                </a:r>
              </a:p>
              <a:p>
                <a:endParaRPr lang="de-DE" dirty="0"/>
              </a:p>
              <a:p>
                <a:r>
                  <a:rPr lang="de-DE" dirty="0"/>
                  <a:t>We use                                                         where </a:t>
                </a:r>
                <a14:m>
                  <m:oMath xmlns:m="http://schemas.openxmlformats.org/officeDocument/2006/math">
                    <m:r>
                      <a:rPr lang="de-DE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𝑍</m:t>
                    </m:r>
                  </m:oMath>
                </a14:m>
                <a:r>
                  <a:rPr lang="de-DE" dirty="0"/>
                  <a:t> describes the transformation, given by: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325D77-2F26-B9D4-A4BB-9C6911D98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83" y="1070846"/>
                <a:ext cx="8135470" cy="1477328"/>
              </a:xfrm>
              <a:prstGeom prst="rect">
                <a:avLst/>
              </a:prstGeom>
              <a:blipFill>
                <a:blip r:embed="rId2"/>
                <a:stretch>
                  <a:fillRect l="-675" t="-206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E212CD-F926-7A13-1562-E7515BA69260}"/>
                  </a:ext>
                </a:extLst>
              </p:cNvPr>
              <p:cNvSpPr txBox="1"/>
              <p:nvPr/>
            </p:nvSpPr>
            <p:spPr>
              <a:xfrm>
                <a:off x="-398929" y="1465492"/>
                <a:ext cx="6096000" cy="8960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800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eff</m:t>
                          </m:r>
                        </m:sub>
                      </m:sSub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de-DE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𝑍𝐻</m:t>
                      </m:r>
                      <m:sSup>
                        <m:sSupPr>
                          <m:ctrlPr>
                            <a:rPr lang="de-DE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de-DE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de-DE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f>
                        <m:fPr>
                          <m:ctrlPr>
                            <a:rPr lang="de-DE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de-DE" sz="1800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de-DE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𝑍</m:t>
                          </m:r>
                        </m:num>
                        <m:den>
                          <m:r>
                            <a:rPr lang="de-DE" sz="1800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de-DE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sSup>
                        <m:sSupPr>
                          <m:ctrlPr>
                            <a:rPr lang="de-DE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de-DE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de-DE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E212CD-F926-7A13-1562-E7515BA69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8929" y="1465492"/>
                <a:ext cx="6096000" cy="8960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614AC4-2369-9570-F133-F265BFA46BF9}"/>
                  </a:ext>
                </a:extLst>
              </p:cNvPr>
              <p:cNvSpPr txBox="1"/>
              <p:nvPr/>
            </p:nvSpPr>
            <p:spPr>
              <a:xfrm>
                <a:off x="461683" y="2195463"/>
                <a:ext cx="6293222" cy="7643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/>
                                <m:t>cav</m:t>
                              </m:r>
                            </m:sub>
                          </m:sSub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⊗</m:t>
                      </m:r>
                      <m:nary>
                        <m:naryPr>
                          <m:chr m:val="∏"/>
                          <m:supHide m:val="on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US"/>
                                    <m:t>cav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n-US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US"/>
                                    <m:t>cav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US"/>
                                    <m:t>las</m:t>
                                  </m:r>
                                </m:sub>
                              </m:sSub>
                            </m:e>
                          </m:d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614AC4-2369-9570-F133-F265BFA46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83" y="2195463"/>
                <a:ext cx="6293222" cy="7643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D7AFAB6-3251-E140-887C-B398D1EAB653}"/>
              </a:ext>
            </a:extLst>
          </p:cNvPr>
          <p:cNvSpPr txBox="1"/>
          <p:nvPr/>
        </p:nvSpPr>
        <p:spPr>
          <a:xfrm>
            <a:off x="461683" y="3316648"/>
            <a:ext cx="62932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While performing the calculation, we used a RWA. </a:t>
            </a:r>
          </a:p>
          <a:p>
            <a:endParaRPr lang="de-DE" dirty="0"/>
          </a:p>
          <a:p>
            <a:r>
              <a:rPr lang="de-DE" dirty="0"/>
              <a:t>The time independent Hamiltonian in the rotating frame reads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43CD7EA-BBD4-659B-4C62-A6B300CD0641}"/>
                  </a:ext>
                </a:extLst>
              </p:cNvPr>
              <p:cNvSpPr txBox="1"/>
              <p:nvPr/>
            </p:nvSpPr>
            <p:spPr>
              <a:xfrm>
                <a:off x="-183778" y="4458456"/>
                <a:ext cx="12304059" cy="10772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800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eff</m:t>
                          </m:r>
                        </m:sub>
                      </m:sSub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ℏ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de-DE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de-DE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de-DE" sz="1800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Δ</m:t>
                                      </m:r>
                                    </m:e>
                                    <m:sub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de-DE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11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de-DE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DE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de-DE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de-DE" sz="1800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Δ</m:t>
                                      </m:r>
                                    </m:e>
                                    <m:sub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de-DE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𝜎</m:t>
                                      </m:r>
                                      <m:r>
                                        <a:rPr lang="de-DE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</m:e>
                                    <m:sub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22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de-DE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DE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de-DE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de-DE" sz="1800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γ</m:t>
                                  </m:r>
                                  <m:sSub>
                                    <m:sSubPr>
                                      <m:ctrlPr>
                                        <a:rPr lang="de-DE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de-DE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de-DE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𝑁</m:t>
                                      </m:r>
                                    </m:e>
                                  </m:rad>
                                </m:den>
                              </m:f>
                              <m:d>
                                <m:dPr>
                                  <m:ctrlPr>
                                    <a:rPr lang="de-DE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de-DE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01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de-DE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DE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sup>
                                  </m:sSubSup>
                                  <m:sSup>
                                    <m:sSupPr>
                                      <m:ctrlPr>
                                        <a:rPr lang="de-DE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de-DE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01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de-DE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DE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de-DE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de-DE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de-DE" sz="1800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Ω</m:t>
                                  </m:r>
                                </m:num>
                                <m:den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de-DE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de-DE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12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de-DE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DE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de-DE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21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de-DE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DE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de-DE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ad>
                                <m:radPr>
                                  <m:degHide m:val="on"/>
                                  <m:ctrlPr>
                                    <a:rPr lang="de-DE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de-DE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</m:rad>
                              <m:r>
                                <m:rPr>
                                  <m:sty m:val="p"/>
                                </m:rPr>
                                <a:rPr lang="de-DE" sz="1800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η</m:t>
                              </m:r>
                              <m:d>
                                <m:dPr>
                                  <m:ctrlPr>
                                    <a:rPr lang="de-DE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de-DE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ℏ</m:t>
                      </m:r>
                      <m:f>
                        <m:fPr>
                          <m:ctrlPr>
                            <a:rPr lang="de-DE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de-DE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de-DE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de-DE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de-DE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de-DE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de-DE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de-DE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22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e-DE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  <m:sSubSup>
                            <m:sSubSupPr>
                              <m:ctrlPr>
                                <a:rPr lang="de-DE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22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e-DE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de-DE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43CD7EA-BBD4-659B-4C62-A6B300CD0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3778" y="4458456"/>
                <a:ext cx="12304059" cy="10772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EE2CD1B-5E41-0EDA-D8D8-2CE53DE1A353}"/>
                  </a:ext>
                </a:extLst>
              </p:cNvPr>
              <p:cNvSpPr txBox="1"/>
              <p:nvPr/>
            </p:nvSpPr>
            <p:spPr>
              <a:xfrm>
                <a:off x="-1814232" y="5597569"/>
                <a:ext cx="629546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1800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de-DE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1800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de-DE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1800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de-DE" sz="1800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cav</m:t>
                          </m:r>
                        </m:sub>
                      </m:sSub>
                    </m:oMath>
                  </m:oMathPara>
                </a14:m>
                <a:endParaRPr lang="de-DE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EE2CD1B-5E41-0EDA-D8D8-2CE53DE1A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14232" y="5597569"/>
                <a:ext cx="6295464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E103D6-2907-2DB8-C71D-E8D69398DB4B}"/>
                  </a:ext>
                </a:extLst>
              </p:cNvPr>
              <p:cNvSpPr txBox="1"/>
              <p:nvPr/>
            </p:nvSpPr>
            <p:spPr>
              <a:xfrm>
                <a:off x="296956" y="5631549"/>
                <a:ext cx="7003676" cy="6660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1800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1800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1800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800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las</m:t>
                          </m:r>
                        </m:sub>
                      </m:sSub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1800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800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cav</m:t>
                          </m:r>
                        </m:sub>
                      </m:sSub>
                    </m:oMath>
                  </m:oMathPara>
                </a14:m>
                <a:endParaRPr lang="de-DE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E103D6-2907-2DB8-C71D-E8D69398D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56" y="5631549"/>
                <a:ext cx="7003676" cy="6660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E2BCDDA-F048-525F-9821-69C6B0DCD578}"/>
                  </a:ext>
                </a:extLst>
              </p:cNvPr>
              <p:cNvSpPr txBox="1"/>
              <p:nvPr/>
            </p:nvSpPr>
            <p:spPr>
              <a:xfrm>
                <a:off x="5294779" y="5659695"/>
                <a:ext cx="7003676" cy="6660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1800" kern="100" dirty="0">
                    <a:solidFill>
                      <a:srgbClr val="FF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carefull !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kern="10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1800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1800" kern="100" dirty="0">
                    <a:solidFill>
                      <a:srgbClr val="FF0000"/>
                    </a:solidFill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de-DE" kern="100" dirty="0">
                    <a:solidFill>
                      <a:srgbClr val="FF0000"/>
                    </a:solidFill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is not an actual detuning in the classical sense!</a:t>
                </a:r>
                <a:endParaRPr lang="de-DE" sz="1800" kern="100" dirty="0">
                  <a:solidFill>
                    <a:srgbClr val="FF0000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E2BCDDA-F048-525F-9821-69C6B0DCD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779" y="5659695"/>
                <a:ext cx="7003676" cy="666080"/>
              </a:xfrm>
              <a:prstGeom prst="rect">
                <a:avLst/>
              </a:prstGeom>
              <a:blipFill>
                <a:blip r:embed="rId8"/>
                <a:stretch>
                  <a:fillRect l="-87" t="-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3303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DF897-CB88-0255-9D71-31ECEDB3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Framework - Equations of motion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CB0D47-74C6-DD99-311B-F21E935DC0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92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de-DE" dirty="0"/>
                  <a:t>We will use the Heisenberg picture, where we evolve operaotrs.</a:t>
                </a:r>
              </a:p>
              <a:p>
                <a:r>
                  <a:rPr lang="de-DE" dirty="0"/>
                  <a:t>We do so by applying</a:t>
                </a:r>
              </a:p>
              <a:p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i="1" kern="10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de-DE" sz="2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de-DE" sz="2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de-DE" sz="2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de-DE" sz="2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𝒪</m:t>
                          </m:r>
                        </m:e>
                      </m:d>
                      <m:r>
                        <a:rPr lang="de-DE" sz="2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de-DE" sz="2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de-DE" sz="2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𝒪</m:t>
                          </m:r>
                        </m:e>
                      </m:acc>
                      <m:r>
                        <a:rPr lang="de-DE" sz="2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de-DE" sz="2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de-DE" sz="2800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ℏ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sz="2800" i="1" kern="10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de-DE" sz="2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𝐻</m:t>
                          </m:r>
                          <m:r>
                            <a:rPr lang="de-DE" sz="2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de-DE" sz="2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𝒪</m:t>
                          </m:r>
                        </m:e>
                      </m:d>
                      <m:r>
                        <a:rPr lang="de-DE" sz="2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sz="2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de-DE" sz="2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sz="2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sz="2800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de-DE" sz="2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de-DE" sz="2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de-DE" sz="28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28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de-DE" sz="28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de-DE" sz="28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de-DE" sz="2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𝒪</m:t>
                              </m:r>
                              <m:sSub>
                                <m:sSubPr>
                                  <m:ctrlPr>
                                    <a:rPr lang="de-DE" sz="28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8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de-DE" sz="28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de-DE" sz="2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de-DE" sz="28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28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sz="28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m:rPr>
                                  <m:lit/>
                                </m:rPr>
                                <a:rPr lang="de-DE" sz="2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{</m:t>
                              </m:r>
                              <m:sSubSup>
                                <m:sSubSupPr>
                                  <m:ctrlPr>
                                    <a:rPr lang="de-DE" sz="28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28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de-DE" sz="28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de-DE" sz="28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de-DE" sz="28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8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de-DE" sz="28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de-DE" sz="2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de-DE" sz="2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𝒪</m:t>
                              </m:r>
                              <m:r>
                                <m:rPr>
                                  <m:lit/>
                                </m:rPr>
                                <a:rPr lang="de-DE" sz="2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}</m:t>
                              </m:r>
                            </m:e>
                          </m:d>
                        </m:e>
                      </m:nary>
                      <m:r>
                        <a:rPr lang="de-DE" sz="2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We have to sets of rates and jump operators:</a:t>
                </a:r>
              </a:p>
              <a:p>
                <a:pPr marL="0" indent="0">
                  <a:buNone/>
                </a:pPr>
                <a:r>
                  <a:rPr lang="de-DE" dirty="0"/>
                  <a:t>- atomic dissipation with rate</a:t>
                </a:r>
                <a14:m>
                  <m:oMath xmlns:m="http://schemas.openxmlformats.org/officeDocument/2006/math">
                    <m:r>
                      <a:rPr lang="de-DE" sz="2800" b="0" i="0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2800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Γ</m:t>
                    </m:r>
                    <m:r>
                      <a:rPr lang="de-DE" sz="2800" i="1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de-DE" dirty="0"/>
                  <a:t>and operator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kern="1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i="1" kern="1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de-DE" b="0" i="1" kern="100" smtClean="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de-DE" b="0" i="1" kern="100" smtClean="0"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  <m:sup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- cavity dissipation with rate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800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κ</m:t>
                    </m:r>
                  </m:oMath>
                </a14:m>
                <a:r>
                  <a:rPr lang="de-DE" dirty="0"/>
                  <a:t> and operator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kern="1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i="1" kern="1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de-DE" b="0" i="1" kern="100" smtClean="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de-DE" b="0" i="1" kern="100" smtClean="0"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de-DE" b="0" i="1" kern="100" smtClean="0"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CB0D47-74C6-DD99-311B-F21E935DC0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9225"/>
                <a:ext cx="10515600" cy="4351338"/>
              </a:xfrm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4965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FB2550-11F9-6EC1-5583-D443A86085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7743" y="536498"/>
                <a:ext cx="11636514" cy="6321502"/>
              </a:xfrm>
            </p:spPr>
            <p:txBody>
              <a:bodyPr>
                <a:normAutofit/>
              </a:bodyPr>
              <a:lstStyle/>
              <a:p>
                <a:r>
                  <a:rPr lang="de-DE" dirty="0"/>
                  <a:t>We are interested in the volution of collective, macroscopic behaviors.</a:t>
                </a:r>
              </a:p>
              <a:p>
                <a:r>
                  <a:rPr lang="de-DE" dirty="0"/>
                  <a:t>We introduce the rescaled bosonic operators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α</m:t>
                        </m:r>
                      </m:e>
                      <m:sup>
                        <m:r>
                          <a:rPr lang="en-US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de-DE" dirty="0"/>
                  <a:t> and average magnetization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8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de-DE" dirty="0"/>
                  <a:t>:</a:t>
                </a:r>
              </a:p>
              <a:p>
                <a:pPr marL="0" indent="0">
                  <a:buNone/>
                </a:pPr>
                <a:r>
                  <a:rPr lang="de-DE" dirty="0"/>
                  <a:t>                                                                                      </a:t>
                </a:r>
              </a:p>
              <a:p>
                <a:pPr marL="0" indent="0">
                  <a:buNone/>
                </a:pPr>
                <a:r>
                  <a:rPr lang="de-DE" dirty="0"/>
                  <a:t>                                                                          With </a:t>
                </a: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de-DE" dirty="0"/>
                  <a:t> being the particle number.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r>
                  <a:rPr lang="de-DE" dirty="0"/>
                  <a:t>These are our mean-field operators, they are experimentally accessible.</a:t>
                </a:r>
              </a:p>
              <a:p>
                <a:r>
                  <a:rPr lang="de-DE" dirty="0"/>
                  <a:t>They become classical variables in the thermodynamica limit.</a:t>
                </a:r>
              </a:p>
              <a:p>
                <a:r>
                  <a:rPr lang="de-DE" dirty="0"/>
                  <a:t>We assume no emergent correlations between these operators. </a:t>
                </a:r>
              </a:p>
              <a:p>
                <a:pPr marL="0" indent="0">
                  <a:buNone/>
                </a:pPr>
                <a:r>
                  <a:rPr lang="de-DE" dirty="0"/>
                  <a:t>(mean-field assumption)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FB2550-11F9-6EC1-5583-D443A86085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7743" y="536498"/>
                <a:ext cx="11636514" cy="6321502"/>
              </a:xfrm>
              <a:blipFill>
                <a:blip r:embed="rId2"/>
                <a:stretch>
                  <a:fillRect l="-1101" t="-163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0EB68E-8FEC-9EEB-BE63-CDE3B262D375}"/>
                  </a:ext>
                </a:extLst>
              </p:cNvPr>
              <p:cNvSpPr txBox="1"/>
              <p:nvPr/>
            </p:nvSpPr>
            <p:spPr>
              <a:xfrm>
                <a:off x="-1382643" y="2305182"/>
                <a:ext cx="5658679" cy="28035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α</m:t>
                          </m:r>
                        </m:e>
                        <m:sup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de-DE" sz="2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  <m:r>
                        <a:rPr lang="de-DE" sz="2800" b="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de-DE" sz="2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US" sz="2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de-DE" sz="2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US" sz="2800" i="1" kern="1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de-DE" sz="2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US" sz="2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de-DE" sz="2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0EB68E-8FEC-9EEB-BE63-CDE3B262D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82643" y="2305182"/>
                <a:ext cx="5658679" cy="28035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9B81B1-1079-38D8-6188-0F87D82440FE}"/>
                  </a:ext>
                </a:extLst>
              </p:cNvPr>
              <p:cNvSpPr txBox="1"/>
              <p:nvPr/>
            </p:nvSpPr>
            <p:spPr>
              <a:xfrm>
                <a:off x="1069007" y="2093570"/>
                <a:ext cx="6546574" cy="13354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280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de-DE" sz="2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de-DE" sz="2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2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de-DE" sz="2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de-DE" sz="2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de-DE" sz="2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</m:num>
                        <m:den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de-DE" sz="2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9B81B1-1079-38D8-6188-0F87D8244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007" y="2093570"/>
                <a:ext cx="6546574" cy="13354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8083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6D392-8A4A-F8A0-BF3F-B750E8767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843" y="200025"/>
            <a:ext cx="10515600" cy="502340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Our equations of motion read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B979D2-3819-169B-A274-FAC87C76996F}"/>
                  </a:ext>
                </a:extLst>
              </p:cNvPr>
              <p:cNvSpPr txBox="1"/>
              <p:nvPr/>
            </p:nvSpPr>
            <p:spPr>
              <a:xfrm>
                <a:off x="269461" y="720003"/>
                <a:ext cx="12178748" cy="59379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sz="2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de-DE" sz="2400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</m:acc>
                    <m:d>
                      <m:dPr>
                        <m:ctrlPr>
                          <a:rPr lang="de-DE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2400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de-DE" sz="2400" i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de-DE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 sz="2400" i="0">
                            <a:latin typeface="Cambria Math" panose="02040503050406030204" pitchFamily="18" charset="0"/>
                          </a:rPr>
                          <m:t>κα</m:t>
                        </m:r>
                        <m:d>
                          <m:dPr>
                            <m:ctrlPr>
                              <a:rPr lang="de-DE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de-DE" sz="2400" i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sz="2400" i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m:rPr>
                        <m:sty m:val="p"/>
                      </m:rPr>
                      <a:rPr lang="de-DE" sz="2400" i="0">
                        <a:latin typeface="Cambria Math" panose="02040503050406030204" pitchFamily="18" charset="0"/>
                      </a:rPr>
                      <m:t>γ</m:t>
                    </m:r>
                    <m:sSub>
                      <m:sSubPr>
                        <m:ctrlPr>
                          <a:rPr lang="de-DE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de-DE" sz="2400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de-DE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2400" i="0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d>
                      <m:dPr>
                        <m:ctrlPr>
                          <a:rPr lang="de-DE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2400" i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de-DE" sz="2400" i="0">
                        <a:latin typeface="Cambria Math" panose="02040503050406030204" pitchFamily="18" charset="0"/>
                      </a:rPr>
                      <m:t>η</m:t>
                    </m:r>
                    <m:r>
                      <a:rPr lang="de-DE" sz="2400" i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de-DE" sz="24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d>
                      <m:d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Γ</m:t>
                    </m:r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d>
                      <m:d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γ</m:t>
                    </m:r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d>
                          <m:dPr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α</m:t>
                        </m:r>
                        <m:d>
                          <m:dPr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  <m:d>
                          <m:dPr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p>
                          <m:sSupPr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de-DE" sz="2400" dirty="0"/>
                  <a:t>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de-DE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d>
                      <m:dPr>
                        <m:ctrlPr>
                          <a:rPr lang="de-DE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sz="24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Γ</m:t>
                    </m:r>
                    <m:sSub>
                      <m:sSubPr>
                        <m:ctrlPr>
                          <a:rPr lang="de-DE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d>
                      <m:dPr>
                        <m:ctrlPr>
                          <a:rPr lang="de-DE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m:rPr>
                        <m:sty m:val="p"/>
                      </m:rPr>
                      <a:rPr lang="en-US" sz="24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γ</m:t>
                    </m:r>
                    <m:sSub>
                      <m:sSubPr>
                        <m:ctrlPr>
                          <a:rPr lang="de-DE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01</m:t>
                            </m:r>
                          </m:sub>
                        </m:sSub>
                        <m:d>
                          <m:dPr>
                            <m:ctrlPr>
                              <a:rPr lang="de-DE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sSup>
                          <m:sSupPr>
                            <m:ctrlPr>
                              <a:rPr lang="de-DE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α</m:t>
                            </m:r>
                          </m:e>
                          <m:sup>
                            <m: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de-DE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sub>
                        </m:sSub>
                        <m:d>
                          <m:dPr>
                            <m:ctrlPr>
                              <a:rPr lang="de-DE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sz="2400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α</m:t>
                        </m:r>
                        <m:d>
                          <m:dPr>
                            <m:ctrlPr>
                              <a:rPr lang="de-DE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de-DE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m:rPr>
                            <m:sty m:val="p"/>
                          </m:rPr>
                          <a:rPr lang="en-US" sz="2400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Ω</m:t>
                        </m:r>
                      </m:num>
                      <m:den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de-DE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21</m:t>
                            </m:r>
                          </m:sub>
                        </m:sSub>
                        <m:d>
                          <m:dPr>
                            <m:ctrlPr>
                              <a:rPr lang="de-DE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12</m:t>
                            </m:r>
                          </m:sub>
                        </m:sSub>
                        <m:d>
                          <m:dPr>
                            <m:ctrlPr>
                              <a:rPr lang="de-DE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de-DE" sz="24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de-DE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de-DE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f>
                      <m:fPr>
                        <m:ctrlPr>
                          <a:rPr lang="de-DE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Ω</m:t>
                        </m:r>
                      </m:num>
                      <m:den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de-DE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12</m:t>
                            </m:r>
                          </m:sub>
                        </m:sSub>
                        <m:d>
                          <m:dPr>
                            <m:ctrlPr>
                              <a:rPr lang="de-DE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21</m:t>
                            </m:r>
                          </m:sub>
                        </m:sSub>
                        <m:d>
                          <m:dPr>
                            <m:ctrlPr>
                              <a:rPr lang="de-DE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de-DE" sz="24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de-DE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  <m:d>
                      <m:dPr>
                        <m:ctrlPr>
                          <a:rPr lang="de-DE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de-DE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Γ</m:t>
                        </m:r>
                      </m:num>
                      <m:den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de-DE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  <m:d>
                      <m:dPr>
                        <m:ctrlPr>
                          <a:rPr lang="de-DE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d>
                      <m:dPr>
                        <m:ctrlPr>
                          <a:rPr lang="de-DE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de-DE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21</m:t>
                            </m:r>
                          </m:sub>
                        </m:sSub>
                        <m:d>
                          <m:dPr>
                            <m:ctrlPr>
                              <a:rPr lang="de-DE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de-DE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21</m:t>
                            </m:r>
                          </m:sub>
                        </m:sSub>
                        <m:d>
                          <m:dPr>
                            <m:ctrlPr>
                              <a:rPr lang="de-DE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de-DE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de-DE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20</m:t>
                            </m:r>
                          </m:sub>
                        </m:sSub>
                        <m:d>
                          <m:dPr>
                            <m:ctrlPr>
                              <a:rPr lang="de-DE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de-DE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d>
                      <m:dPr>
                        <m:ctrlPr>
                          <a:rPr lang="de-DE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400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de-DE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24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4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e-DE" sz="24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de-DE" sz="24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4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e-DE" sz="24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+2</m:t>
                        </m:r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  <m:sSub>
                          <m:sSubPr>
                            <m:ctrlPr>
                              <a:rPr lang="de-DE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21</m:t>
                            </m:r>
                          </m:sub>
                        </m:sSub>
                        <m:d>
                          <m:dPr>
                            <m:ctrlPr>
                              <a:rPr lang="de-DE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sSub>
                          <m:sSubPr>
                            <m:ctrlPr>
                              <a:rPr lang="de-DE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22</m:t>
                            </m:r>
                          </m:sub>
                        </m:sSub>
                        <m:d>
                          <m:dPr>
                            <m:ctrlPr>
                              <a:rPr lang="de-DE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de-DE" sz="24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de-DE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01</m:t>
                        </m:r>
                      </m:sub>
                    </m:sSub>
                    <m:d>
                      <m:dPr>
                        <m:ctrlPr>
                          <a:rPr lang="de-DE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de-DE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Γ</m:t>
                        </m:r>
                      </m:num>
                      <m:den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de-DE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01</m:t>
                        </m:r>
                      </m:sub>
                    </m:sSub>
                    <m:d>
                      <m:dPr>
                        <m:ctrlPr>
                          <a:rPr lang="de-DE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d>
                      <m:dPr>
                        <m:ctrlPr>
                          <a:rPr lang="de-DE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de-DE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01</m:t>
                            </m:r>
                          </m:sub>
                        </m:sSub>
                        <m:d>
                          <m:dPr>
                            <m:ctrlPr>
                              <a:rPr lang="de-DE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400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γ</m:t>
                        </m:r>
                        <m:sSub>
                          <m:sSubPr>
                            <m:ctrlPr>
                              <a:rPr lang="de-DE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de-DE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24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4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e-DE" sz="24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sz="2400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α</m:t>
                            </m:r>
                            <m:d>
                              <m:dPr>
                                <m:ctrlPr>
                                  <a:rPr lang="de-DE" sz="24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de-DE" sz="24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4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e-DE" sz="24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sz="2400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α</m:t>
                            </m:r>
                            <m:d>
                              <m:dPr>
                                <m:ctrlPr>
                                  <a:rPr lang="de-DE" sz="24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de-DE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400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de-DE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02</m:t>
                            </m:r>
                          </m:sub>
                        </m:sSub>
                        <m:d>
                          <m:dPr>
                            <m:ctrlPr>
                              <a:rPr lang="de-DE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de-DE" sz="24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de-D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20</m:t>
                        </m:r>
                      </m:sub>
                    </m:sSub>
                    <m:d>
                      <m:dPr>
                        <m:ctrlPr>
                          <a:rPr lang="de-D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d>
                      <m:dPr>
                        <m:ctrlPr>
                          <a:rPr lang="de-D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de-D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20</m:t>
                            </m:r>
                          </m:sub>
                        </m:sSub>
                        <m:d>
                          <m:dPr>
                            <m:ctrlPr>
                              <a:rPr lang="de-D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de-D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sub>
                        </m:sSub>
                        <m:d>
                          <m:dPr>
                            <m:ctrlPr>
                              <a:rPr lang="de-D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+2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  <m:sSub>
                          <m:sSubPr>
                            <m:ctrlPr>
                              <a:rPr lang="de-D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20</m:t>
                            </m:r>
                          </m:sub>
                        </m:sSub>
                        <m:d>
                          <m:dPr>
                            <m:ctrlPr>
                              <a:rPr lang="de-D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sSub>
                          <m:sSubPr>
                            <m:ctrlPr>
                              <a:rPr lang="de-D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22</m:t>
                            </m:r>
                          </m:sub>
                        </m:sSub>
                        <m:d>
                          <m:dPr>
                            <m:ctrlPr>
                              <a:rPr lang="de-D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γ</m:t>
                        </m:r>
                        <m:sSub>
                          <m:sSubPr>
                            <m:ctrlPr>
                              <a:rPr lang="de-D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de-D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21</m:t>
                            </m:r>
                          </m:sub>
                        </m:sSub>
                        <m:d>
                          <m:dPr>
                            <m:ctrlPr>
                              <a:rPr lang="de-D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sSup>
                          <m:sSupPr>
                            <m:ctrlPr>
                              <a:rPr lang="de-D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α</m:t>
                            </m:r>
                          </m:e>
                          <m:sup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de-D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de-DE" sz="2400" kern="100" dirty="0"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.</a:t>
                </a:r>
                <a:endParaRPr lang="de-DE" sz="24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endParaRPr lang="de-DE" sz="24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endParaRPr lang="de-DE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B979D2-3819-169B-A274-FAC87C769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61" y="720003"/>
                <a:ext cx="12178748" cy="59379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8C56A74-8857-3EB5-B31A-128BB20CD91C}"/>
              </a:ext>
            </a:extLst>
          </p:cNvPr>
          <p:cNvSpPr txBox="1"/>
          <p:nvPr/>
        </p:nvSpPr>
        <p:spPr>
          <a:xfrm>
            <a:off x="164548" y="5595490"/>
            <a:ext cx="120274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dirty="0"/>
              <a:t>Note that, for the model at hand, the mean-field equations are exact in the thermodynamic limit.</a:t>
            </a:r>
          </a:p>
        </p:txBody>
      </p:sp>
    </p:spTree>
    <p:extLst>
      <p:ext uri="{BB962C8B-B14F-4D97-AF65-F5344CB8AC3E}">
        <p14:creationId xmlns:p14="http://schemas.microsoft.com/office/powerpoint/2010/main" val="2633301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CA62E-696B-C981-B6CA-6CB061168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 diagram</a:t>
            </a:r>
            <a:br>
              <a:rPr lang="de-DE" dirty="0"/>
            </a:b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CD092B-5AEC-89A0-A815-7789C99684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We will numerically solve the mean-field equations.</a:t>
                </a:r>
              </a:p>
              <a:p>
                <a:r>
                  <a:rPr lang="de-DE" dirty="0"/>
                  <a:t>We use the time averaged order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de-DE" sz="2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de-DE" dirty="0"/>
                  <a:t> and time 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ς</m:t>
                        </m:r>
                      </m:e>
                      <m:sub>
                        <m:r>
                          <a:rPr lang="en-US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de-DE" dirty="0"/>
                  <a:t>, defined by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to classify phases.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CD092B-5AEC-89A0-A815-7789C99684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C9C640-F668-7A23-AAFA-29F83A614992}"/>
                  </a:ext>
                </a:extLst>
              </p:cNvPr>
              <p:cNvSpPr txBox="1"/>
              <p:nvPr/>
            </p:nvSpPr>
            <p:spPr>
              <a:xfrm>
                <a:off x="-265043" y="3209479"/>
                <a:ext cx="6096000" cy="14848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de-DE" sz="2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trlPr>
                            <a:rPr lang="de-DE" sz="2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de-DE" sz="2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sz="2800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fin</m:t>
                              </m:r>
                            </m:sub>
                          </m:sSub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b>
                        <m:sup>
                          <m:sSub>
                            <m:sSubPr>
                              <m:ctrlPr>
                                <a:rPr lang="de-DE" sz="2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sz="2800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fin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de-DE" sz="2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𝑖𝑗</m:t>
                              </m:r>
                            </m:sub>
                          </m:sSub>
                          <m:d>
                            <m:dPr>
                              <m:ctrlPr>
                                <a:rPr lang="de-DE" sz="2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de-DE" sz="2800" b="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de-DE" sz="2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C9C640-F668-7A23-AAFA-29F83A614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5043" y="3209479"/>
                <a:ext cx="6096000" cy="14848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3112936-C26F-E190-40B0-0BB99235CD4F}"/>
                  </a:ext>
                </a:extLst>
              </p:cNvPr>
              <p:cNvSpPr txBox="1"/>
              <p:nvPr/>
            </p:nvSpPr>
            <p:spPr>
              <a:xfrm>
                <a:off x="4958521" y="3209479"/>
                <a:ext cx="6506816" cy="16387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ς</m:t>
                          </m:r>
                        </m:e>
                        <m:sub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trlPr>
                            <a:rPr lang="de-DE" sz="2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de-DE" sz="2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sz="2800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fin</m:t>
                              </m:r>
                            </m:sub>
                          </m:sSub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b>
                        <m:sup>
                          <m:sSub>
                            <m:sSubPr>
                              <m:ctrlPr>
                                <a:rPr lang="de-DE" sz="2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sz="2800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fin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de-DE" sz="2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sz="2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2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2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de-DE" sz="2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sz="2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e-DE" sz="2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de-DE" sz="2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  <m:r>
                            <a:rPr lang="de-DE" sz="2800" b="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</m:e>
                      </m:nary>
                    </m:oMath>
                  </m:oMathPara>
                </a14:m>
                <a:endParaRPr lang="de-DE" sz="2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endParaRPr lang="de-DE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3112936-C26F-E190-40B0-0BB99235C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521" y="3209479"/>
                <a:ext cx="6506816" cy="16387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5DA8FC2-ECBE-71F1-00B3-45A8AC346AAE}"/>
                  </a:ext>
                </a:extLst>
              </p:cNvPr>
              <p:cNvSpPr txBox="1"/>
              <p:nvPr/>
            </p:nvSpPr>
            <p:spPr>
              <a:xfrm>
                <a:off x="4916557" y="5021131"/>
                <a:ext cx="6228520" cy="9829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fin</m:t>
                        </m:r>
                      </m:sub>
                    </m:sSub>
                  </m:oMath>
                </a14:m>
                <a:r>
                  <a:rPr lang="de-DE" sz="2800" dirty="0"/>
                  <a:t> - final simulated time step</a:t>
                </a:r>
              </a:p>
              <a:p>
                <a14:m>
                  <m:oMath xmlns:m="http://schemas.openxmlformats.org/officeDocument/2006/math">
                    <m:r>
                      <a:rPr lang="en-US" sz="28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de-DE" sz="2800" dirty="0"/>
                  <a:t> - window over which we average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5DA8FC2-ECBE-71F1-00B3-45A8AC346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557" y="5021131"/>
                <a:ext cx="6228520" cy="982961"/>
              </a:xfrm>
              <a:prstGeom prst="rect">
                <a:avLst/>
              </a:prstGeom>
              <a:blipFill>
                <a:blip r:embed="rId5"/>
                <a:stretch>
                  <a:fillRect t="-6211" b="-1677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1912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091E70-561C-ACF6-22D7-C65FE4881D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3939" y="319295"/>
                <a:ext cx="10515600" cy="4351338"/>
              </a:xfrm>
            </p:spPr>
            <p:txBody>
              <a:bodyPr/>
              <a:lstStyle/>
              <a:p>
                <a:r>
                  <a:rPr lang="de-DE" sz="2400" dirty="0"/>
                  <a:t>We have determind the condition for a stationary state being dark to be </a:t>
                </a:r>
              </a:p>
              <a:p>
                <a:endParaRPr lang="de-DE" sz="2400" dirty="0"/>
              </a:p>
              <a:p>
                <a:endParaRPr lang="de-DE" sz="2400" dirty="0"/>
              </a:p>
              <a:p>
                <a:endParaRPr lang="de-DE" sz="2400" dirty="0"/>
              </a:p>
              <a:p>
                <a:r>
                  <a:rPr lang="de-DE" sz="2400" dirty="0"/>
                  <a:t>We use initial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00</m:t>
                        </m:r>
                      </m:sub>
                    </m:sSub>
                    <m:d>
                      <m:dPr>
                        <m:ctrlPr>
                          <a:rPr lang="de-DE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de-DE" sz="18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, everything else zero.</a:t>
                </a:r>
              </a:p>
              <a:p>
                <a:endParaRPr lang="de-DE" sz="1800" kern="100" dirty="0"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endParaRPr lang="de-DE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endParaRPr lang="de-DE" sz="1800" kern="100" dirty="0"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r>
                  <a:rPr lang="de-DE" sz="18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                           </a:t>
                </a:r>
              </a:p>
              <a:p>
                <a:endParaRPr lang="de-DE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endParaRPr lang="de-DE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091E70-561C-ACF6-22D7-C65FE4881D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3939" y="319295"/>
                <a:ext cx="10515600" cy="4351338"/>
              </a:xfrm>
              <a:blipFill>
                <a:blip r:embed="rId2"/>
                <a:stretch>
                  <a:fillRect l="-754" t="-18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27D5F0-61C8-20EF-BF9D-3CE3CCE13E9E}"/>
                  </a:ext>
                </a:extLst>
              </p:cNvPr>
              <p:cNvSpPr txBox="1"/>
              <p:nvPr/>
            </p:nvSpPr>
            <p:spPr>
              <a:xfrm>
                <a:off x="-292653" y="696603"/>
                <a:ext cx="6096000" cy="16507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en-US" sz="24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D</m:t>
                          </m:r>
                        </m:sub>
                      </m:sSub>
                      <m:r>
                        <a:rPr lang="en-US" sz="24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de-DE" sz="2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4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de-DE" sz="2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sz="24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sz="24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sz="2400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Ωκ</m:t>
                                      </m:r>
                                    </m:num>
                                    <m:den>
                                      <m:r>
                                        <a:rPr lang="en-US" sz="24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4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400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ηγ</m:t>
                                      </m:r>
                                      <m:sSub>
                                        <m:sSubPr>
                                          <m:ctrlPr>
                                            <a:rPr lang="de-DE" sz="2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sz="2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4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de-DE" sz="24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endParaRPr lang="de-DE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27D5F0-61C8-20EF-BF9D-3CE3CCE13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2653" y="696603"/>
                <a:ext cx="6096000" cy="16507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close-up of a red and black gradient">
            <a:extLst>
              <a:ext uri="{FF2B5EF4-FFF2-40B4-BE49-F238E27FC236}">
                <a16:creationId xmlns:a16="http://schemas.microsoft.com/office/drawing/2014/main" id="{9739286F-C004-E3BB-71B0-AC07A5E28B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4964"/>
            <a:ext cx="9794429" cy="42599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A89020A-EE62-E5D3-5E2D-D246F573EBB8}"/>
                  </a:ext>
                </a:extLst>
              </p:cNvPr>
              <p:cNvSpPr txBox="1"/>
              <p:nvPr/>
            </p:nvSpPr>
            <p:spPr>
              <a:xfrm>
                <a:off x="9901582" y="2975978"/>
                <a:ext cx="1835427" cy="29567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800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Γ</m:t>
                    </m:r>
                  </m:oMath>
                </a14:m>
                <a:r>
                  <a:rPr lang="de-DE" sz="1800" kern="100" dirty="0">
                    <a:effectLst/>
                    <a:latin typeface="Cambria Math" panose="020405030504060302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=2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κ</m:t>
                    </m:r>
                  </m:oMath>
                </a14:m>
                <a:r>
                  <a:rPr lang="de-DE" dirty="0"/>
                  <a:t>,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/>
                      <m:t>V</m:t>
                    </m:r>
                  </m:oMath>
                </a14:m>
                <a:r>
                  <a:rPr lang="de-DE" dirty="0"/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800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Ω</m:t>
                    </m:r>
                  </m:oMath>
                </a14:m>
                <a:r>
                  <a:rPr lang="de-DE" sz="18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in units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κ</m:t>
                    </m:r>
                  </m:oMath>
                </a14:m>
                <a:r>
                  <a:rPr lang="de-DE" sz="18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de-DE" dirty="0"/>
                  <a:t>All other parameters are equal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800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κ</m:t>
                    </m:r>
                  </m:oMath>
                </a14:m>
                <a:endParaRPr lang="de-DE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de-DE" sz="1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de-DE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r>
                  <a:rPr lang="de-DE" dirty="0"/>
                  <a:t> </a:t>
                </a:r>
              </a:p>
              <a:p>
                <a:r>
                  <a:rPr lang="de-DE" dirty="0"/>
                  <a:t> </a:t>
                </a:r>
              </a:p>
              <a:p>
                <a:r>
                  <a:rPr lang="de-DE" sz="1800" kern="100" dirty="0">
                    <a:effectLst/>
                    <a:latin typeface="Cambria Math" panose="020405030504060302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:endParaRPr lang="de-DE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A89020A-EE62-E5D3-5E2D-D246F573E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1582" y="2975978"/>
                <a:ext cx="1835427" cy="2956707"/>
              </a:xfrm>
              <a:prstGeom prst="rect">
                <a:avLst/>
              </a:prstGeom>
              <a:blipFill>
                <a:blip r:embed="rId5"/>
                <a:stretch>
                  <a:fillRect l="-2658" t="-14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9452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omparison of a diagram&#10;&#10;Description automatically generated with medium confidence">
            <a:extLst>
              <a:ext uri="{FF2B5EF4-FFF2-40B4-BE49-F238E27FC236}">
                <a16:creationId xmlns:a16="http://schemas.microsoft.com/office/drawing/2014/main" id="{7CFA1C70-62B2-AB17-CC0F-1679E04FE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5" y="1550373"/>
            <a:ext cx="12057529" cy="510592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BA5FC39-3D57-591C-AED8-5F2CC429C336}"/>
                  </a:ext>
                </a:extLst>
              </p:cNvPr>
              <p:cNvSpPr txBox="1"/>
              <p:nvPr/>
            </p:nvSpPr>
            <p:spPr>
              <a:xfrm>
                <a:off x="797339" y="519908"/>
                <a:ext cx="616226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2800" kern="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  <m:sub>
                        <m:r>
                          <a:rPr lang="de-DE" sz="2800" b="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de-DE" sz="2800" b="0" i="1" kern="1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de-DE" sz="28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de-DE" sz="2800" b="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de-DE" sz="2800" b="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κ</m:t>
                    </m:r>
                  </m:oMath>
                </a14:m>
                <a:endParaRPr lang="de-DE" sz="2800" b="0" kern="1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de-DE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BA5FC39-3D57-591C-AED8-5F2CC429C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339" y="519908"/>
                <a:ext cx="6162260" cy="954107"/>
              </a:xfrm>
              <a:prstGeom prst="rect">
                <a:avLst/>
              </a:prstGeom>
              <a:blipFill>
                <a:blip r:embed="rId3"/>
                <a:stretch>
                  <a:fillRect l="-2077" t="-636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9817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194003F-79DF-BE04-F5C4-3438E51C586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sz="2800" kern="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  <m:sub>
                        <m:r>
                          <a:rPr lang="de-DE" sz="2800" b="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de-DE" sz="2800" b="0" i="1" kern="1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de-DE" sz="28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de-DE" sz="2800" b="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de-DE" sz="2800" b="0" kern="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No time crystal can be found!</a:t>
                </a:r>
                <a:br>
                  <a:rPr lang="de-DE" sz="2800" b="0" kern="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de-DE" sz="28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194003F-79DF-BE04-F5C4-3438E51C58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screenshot of a red and black background&#10;&#10;Description automatically generated">
            <a:extLst>
              <a:ext uri="{FF2B5EF4-FFF2-40B4-BE49-F238E27FC236}">
                <a16:creationId xmlns:a16="http://schemas.microsoft.com/office/drawing/2014/main" id="{3F450F7A-7903-D918-7C4A-2DDF7E6BEE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7" y="1380565"/>
            <a:ext cx="11998545" cy="518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573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2B6EFA9-FCFA-FCB3-BCCD-5A0F53A48C6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sz="4400" kern="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44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400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  <m:sub>
                        <m:r>
                          <a:rPr lang="de-DE" sz="4400" b="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de-DE" sz="4400" b="0" i="1" kern="1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de-DE" sz="44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400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4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de-DE" sz="4400" b="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</m:t>
                    </m:r>
                    <m:r>
                      <a:rPr lang="de-DE" sz="4400" b="0" i="0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de-DE" sz="4400" b="0" i="0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Ω</m:t>
                    </m:r>
                    <m:r>
                      <a:rPr lang="de-DE" sz="4400" b="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DE" sz="4400" b="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κ</m:t>
                    </m:r>
                  </m:oMath>
                </a14:m>
                <a:r>
                  <a:rPr lang="de-DE" sz="4400" b="0" kern="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de-DE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2B6EFA9-FCFA-FCB3-BCCD-5A0F53A48C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FDCF9-85F9-381B-E55D-396A4765C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Content Placeholder 4" descr="A screenshot of a computer generated image&#10;&#10;Description automatically generated">
            <a:extLst>
              <a:ext uri="{FF2B5EF4-FFF2-40B4-BE49-F238E27FC236}">
                <a16:creationId xmlns:a16="http://schemas.microsoft.com/office/drawing/2014/main" id="{3E6CFBDE-B0E1-35C3-8DCC-876FCE2D4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1" y="1600200"/>
            <a:ext cx="12052706" cy="51216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0156C7-00B6-1F75-A717-3B161E871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506" y="6222804"/>
            <a:ext cx="157117" cy="21385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C4D2D31-B542-7F2D-FE18-02A3288415EA}"/>
                  </a:ext>
                </a:extLst>
              </p14:cNvPr>
              <p14:cNvContentPartPr/>
              <p14:nvPr/>
            </p14:nvContentPartPr>
            <p14:xfrm>
              <a:off x="959901" y="6320483"/>
              <a:ext cx="113400" cy="2307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C4D2D31-B542-7F2D-FE18-02A3288415E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3781" y="6314363"/>
                <a:ext cx="12564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11BAE9C-CAE8-60B5-8F58-6AD0C931BBB8}"/>
                  </a:ext>
                </a:extLst>
              </p14:cNvPr>
              <p14:cNvContentPartPr/>
              <p14:nvPr/>
            </p14:nvContentPartPr>
            <p14:xfrm>
              <a:off x="962781" y="6321923"/>
              <a:ext cx="43200" cy="396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11BAE9C-CAE8-60B5-8F58-6AD0C931BBB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00141" y="6258923"/>
                <a:ext cx="168840" cy="16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0487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25CEF-CE28-7AF4-0E1A-EAB02268D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E94F4-DEC4-031A-9011-215C7115D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Theoretical backgrounds: </a:t>
            </a:r>
          </a:p>
          <a:p>
            <a:pPr>
              <a:buFontTx/>
              <a:buChar char="-"/>
            </a:pPr>
            <a:r>
              <a:rPr lang="de-DE" dirty="0"/>
              <a:t>Quantum systems – Time crystals – Dark states</a:t>
            </a:r>
          </a:p>
          <a:p>
            <a:r>
              <a:rPr lang="de-DE" dirty="0"/>
              <a:t>Framework and quations of motion</a:t>
            </a:r>
          </a:p>
          <a:p>
            <a:r>
              <a:rPr lang="de-DE" dirty="0"/>
              <a:t>Phase diagram</a:t>
            </a:r>
          </a:p>
          <a:p>
            <a:r>
              <a:rPr lang="de-DE" dirty="0"/>
              <a:t>Outlook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4163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C2B43-F925-CB91-BBC2-D471C0DF3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751"/>
            <a:ext cx="10515600" cy="1325563"/>
          </a:xfrm>
        </p:spPr>
        <p:txBody>
          <a:bodyPr/>
          <a:lstStyle/>
          <a:p>
            <a:r>
              <a:rPr lang="de-DE" dirty="0"/>
              <a:t>Is it possible to link dark state to EIT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BD37F15-8E20-8FEA-988E-FBE89AA1F0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5050"/>
                <a:ext cx="10515600" cy="561767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de-DE" dirty="0"/>
                  <a:t>Yes.</a:t>
                </a:r>
              </a:p>
              <a:p>
                <a:r>
                  <a:rPr lang="de-DE" dirty="0"/>
                  <a:t>Impose no interaction with first excited state</a:t>
                </a:r>
              </a:p>
              <a:p>
                <a:pPr marL="0" indent="0">
                  <a:lnSpc>
                    <a:spcPct val="115000"/>
                  </a:lnSpc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de-DE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d>
                      <m:dPr>
                        <m:ctrlPr>
                          <a:rPr lang="de-DE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de-DE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de-DE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de-DE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de-DE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01</m:t>
                        </m:r>
                      </m:sub>
                    </m:sSub>
                    <m:d>
                      <m:dPr>
                        <m:ctrlPr>
                          <a:rPr lang="de-DE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de-DE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de-DE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de-DE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de-DE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  <m:d>
                      <m:dPr>
                        <m:ctrlPr>
                          <a:rPr lang="de-DE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de-DE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de-DE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de-DE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de-DE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  <m:d>
                      <m:dPr>
                        <m:ctrlPr>
                          <a:rPr lang="de-DE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de-DE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de-DE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de-DE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de-DE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10</m:t>
                        </m:r>
                      </m:sub>
                    </m:sSub>
                    <m:d>
                      <m:dPr>
                        <m:ctrlPr>
                          <a:rPr lang="de-DE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de-DE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de-DE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de-DE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lnSpc>
                    <a:spcPct val="115000"/>
                  </a:lnSpc>
                  <a:spcAft>
                    <a:spcPts val="800"/>
                  </a:spcAft>
                  <a:buNone/>
                </a:pPr>
                <a:endParaRPr lang="de-DE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:endParaRPr lang="de-DE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endParaRPr lang="de-DE" dirty="0"/>
              </a:p>
              <a:p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 </a:t>
                </a:r>
              </a:p>
              <a:p>
                <a:pPr marL="0" indent="0">
                  <a:buNone/>
                </a:pPr>
                <a:r>
                  <a:rPr lang="de-DE" dirty="0"/>
                  <a:t>Bosonic and atomic systems are decoupled! </a:t>
                </a:r>
              </a:p>
              <a:p>
                <a:pPr marL="0" indent="0">
                  <a:buNone/>
                </a:pPr>
                <a:r>
                  <a:rPr lang="de-DE" dirty="0"/>
                  <a:t>This state is emergent -&gt; only exact in thermodynamic limit.</a:t>
                </a:r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BD37F15-8E20-8FEA-988E-FBE89AA1F0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5050"/>
                <a:ext cx="10515600" cy="5617679"/>
              </a:xfrm>
              <a:blipFill>
                <a:blip r:embed="rId2"/>
                <a:stretch>
                  <a:fillRect l="-1217" t="-24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27D2683-D5D5-C261-8FE1-9BE4CFED9705}"/>
                  </a:ext>
                </a:extLst>
              </p:cNvPr>
              <p:cNvSpPr txBox="1"/>
              <p:nvPr/>
            </p:nvSpPr>
            <p:spPr>
              <a:xfrm>
                <a:off x="1228033" y="2962260"/>
                <a:ext cx="7178261" cy="25206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sz="280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de-DE" sz="2800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α</m:t>
                        </m:r>
                      </m:e>
                    </m:acc>
                    <m:r>
                      <a:rPr lang="de-DE" sz="2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de-DE" sz="2800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κα</m:t>
                        </m:r>
                      </m:num>
                      <m:den>
                        <m: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de-DE" sz="2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de-DE" sz="2800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η</m:t>
                    </m:r>
                  </m:oMath>
                </a14:m>
                <a:r>
                  <a:rPr lang="de-DE" sz="28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,</a:t>
                </a: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de-DE" sz="2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de-DE" sz="2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00</m:t>
                        </m:r>
                      </m:sub>
                    </m:sSub>
                    <m:r>
                      <a:rPr lang="de-DE" sz="2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de-DE" sz="28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,</a:t>
                </a: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de-DE" sz="2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de-DE" sz="2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de-DE" sz="2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de-DE" sz="28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,</a:t>
                </a: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de-DE" sz="2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de-DE" sz="2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  <m:r>
                      <a:rPr lang="de-DE" sz="2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de-DE" sz="28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,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27D2683-D5D5-C261-8FE1-9BE4CFED9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033" y="2962260"/>
                <a:ext cx="7178261" cy="2520690"/>
              </a:xfrm>
              <a:prstGeom prst="rect">
                <a:avLst/>
              </a:prstGeom>
              <a:blipFill>
                <a:blip r:embed="rId3"/>
                <a:stretch>
                  <a:fillRect b="-605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F48F997-392D-DE24-9ED9-9EB8C9AB8304}"/>
                  </a:ext>
                </a:extLst>
              </p:cNvPr>
              <p:cNvSpPr txBox="1"/>
              <p:nvPr/>
            </p:nvSpPr>
            <p:spPr>
              <a:xfrm>
                <a:off x="4616174" y="3501992"/>
                <a:ext cx="6096000" cy="14320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de-DE" sz="2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de-DE" sz="2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20</m:t>
                        </m:r>
                      </m:sub>
                    </m:sSub>
                    <m:r>
                      <a:rPr lang="de-DE" sz="2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de-DE" sz="2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𝑖</m:t>
                    </m:r>
                    <m:d>
                      <m:dPr>
                        <m:ctrlP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2800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de-DE" sz="2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de-DE" sz="2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2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20</m:t>
                            </m:r>
                          </m:sub>
                        </m:sSub>
                        <m: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+2</m:t>
                        </m:r>
                        <m: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  <m:sSub>
                          <m:sSubPr>
                            <m:ctrlPr>
                              <a:rPr lang="de-DE" sz="2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2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20</m:t>
                            </m:r>
                          </m:sub>
                        </m:sSub>
                        <m:sSub>
                          <m:sSubPr>
                            <m:ctrlPr>
                              <a:rPr lang="de-DE" sz="2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2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22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sz="28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,</a:t>
                </a: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de-DE" sz="2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de-DE" sz="2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  <m:r>
                      <a:rPr lang="de-DE" sz="2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de-DE" sz="2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𝑖</m:t>
                    </m:r>
                    <m:d>
                      <m:dPr>
                        <m:ctrlP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de-DE" sz="2800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γ</m:t>
                        </m:r>
                        <m:sSub>
                          <m:sSubPr>
                            <m:ctrlPr>
                              <a:rPr lang="de-DE" sz="2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de-DE" sz="2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de-DE" sz="2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2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20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de-DE" sz="2800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α</m:t>
                        </m:r>
                        <m: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sz="2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de-DE" sz="2800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de-DE" sz="2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de-DE" sz="2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2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11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sz="28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F48F997-392D-DE24-9ED9-9EB8C9AB8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174" y="3501992"/>
                <a:ext cx="6096000" cy="1432059"/>
              </a:xfrm>
              <a:prstGeom prst="rect">
                <a:avLst/>
              </a:prstGeom>
              <a:blipFill>
                <a:blip r:embed="rId4"/>
                <a:stretch>
                  <a:fillRect t="-1702" b="-42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0850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86B20-40E5-0904-1F63-A8E3C1A61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6D540-0FA2-CDAF-FFC4-B121673D97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For EIT, small atomic perturbations could not be found propagating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800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α</m:t>
                    </m:r>
                  </m:oMath>
                </a14:m>
                <a:r>
                  <a:rPr lang="de-DE" dirty="0"/>
                  <a:t>.</a:t>
                </a:r>
              </a:p>
              <a:p>
                <a:r>
                  <a:rPr lang="de-DE" dirty="0"/>
                  <a:t>We analysed the dark state and mixed stationary state stability. Small perturbations and linearistation were used. They were found to be mostly stable.</a:t>
                </a:r>
              </a:p>
              <a:p>
                <a:r>
                  <a:rPr lang="de-DE" dirty="0"/>
                  <a:t>The time crystal was analyzed using Floquet analysis and found to be stable.</a:t>
                </a:r>
              </a:p>
              <a:p>
                <a:r>
                  <a:rPr lang="de-DE" dirty="0"/>
                  <a:t>No bistability or coexistence could be found or indicated.</a:t>
                </a:r>
              </a:p>
              <a:p>
                <a:r>
                  <a:rPr lang="de-DE" dirty="0"/>
                  <a:t>A limit cycle was approached by the time crystal.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6D540-0FA2-CDAF-FFC4-B121673D97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7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6774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C5BAB-F80B-B6B4-EA56-09634F13F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C341C-92F5-63F2-52CF-DF682E41B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Investigate quantum fluctuations.</a:t>
            </a:r>
          </a:p>
          <a:p>
            <a:r>
              <a:rPr lang="de-DE" dirty="0"/>
              <a:t>Compare with real experimental data of similar systems.</a:t>
            </a:r>
          </a:p>
          <a:p>
            <a:r>
              <a:rPr lang="de-DE" dirty="0"/>
              <a:t>Explore more parameter regimes.</a:t>
            </a:r>
          </a:p>
        </p:txBody>
      </p:sp>
    </p:spTree>
    <p:extLst>
      <p:ext uri="{BB962C8B-B14F-4D97-AF65-F5344CB8AC3E}">
        <p14:creationId xmlns:p14="http://schemas.microsoft.com/office/powerpoint/2010/main" val="3346456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22B9-668A-9C7C-A113-D2DAD2687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Conclusion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E222DE9-FDFA-F0A8-2A7C-2CDA35F1C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 set up the equations of motion for our system</a:t>
            </a:r>
          </a:p>
          <a:p>
            <a:r>
              <a:rPr lang="de-DE" dirty="0"/>
              <a:t>We found a analytical classification for the dark state</a:t>
            </a:r>
          </a:p>
          <a:p>
            <a:r>
              <a:rPr lang="de-DE" dirty="0"/>
              <a:t>We investigated the stability of our phases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Thanks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2703199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BAAB-A826-1C4F-0127-654D8BE94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452" y="1708012"/>
            <a:ext cx="10515600" cy="1325563"/>
          </a:xfrm>
        </p:spPr>
        <p:txBody>
          <a:bodyPr/>
          <a:lstStyle/>
          <a:p>
            <a:r>
              <a:rPr lang="de-DE" dirty="0"/>
              <a:t>Time crystal</a:t>
            </a:r>
            <a:br>
              <a:rPr lang="de-DE" dirty="0"/>
            </a:br>
            <a:r>
              <a:rPr lang="de-DE" dirty="0"/>
              <a:t>extra material</a:t>
            </a:r>
          </a:p>
        </p:txBody>
      </p:sp>
      <p:pic>
        <p:nvPicPr>
          <p:cNvPr id="7" name="Content Placeholder 6" descr="A collage of graphs and diagrams&#10;&#10;Description automatically generated">
            <a:extLst>
              <a:ext uri="{FF2B5EF4-FFF2-40B4-BE49-F238E27FC236}">
                <a16:creationId xmlns:a16="http://schemas.microsoft.com/office/drawing/2014/main" id="{755C16FE-466F-B1D0-5B28-4212EB9AB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048" y="116683"/>
            <a:ext cx="7956274" cy="662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3733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2B8B5-CDC2-A905-AB89-2A0984FD0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Limit cycle in magnetization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7C85D-A2ED-AFE9-1429-BA84112F3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Picture 9" descr="A graph of a diagram">
            <a:extLst>
              <a:ext uri="{FF2B5EF4-FFF2-40B4-BE49-F238E27FC236}">
                <a16:creationId xmlns:a16="http://schemas.microsoft.com/office/drawing/2014/main" id="{E2EC48B8-B615-2013-CC37-ACBE38315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67" y="1890643"/>
            <a:ext cx="10983465" cy="403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65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FD3B6-79FA-9DB8-1545-2FBE032BC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" y="18255"/>
            <a:ext cx="10515600" cy="1325563"/>
          </a:xfrm>
        </p:spPr>
        <p:txBody>
          <a:bodyPr/>
          <a:lstStyle/>
          <a:p>
            <a:r>
              <a:rPr lang="de-DE" dirty="0"/>
              <a:t>Stationary- / Dark- state stability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7CCF19F-392E-B39F-B1E3-356BA6A45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68" y="1011809"/>
            <a:ext cx="10515600" cy="4351338"/>
          </a:xfrm>
        </p:spPr>
        <p:txBody>
          <a:bodyPr/>
          <a:lstStyle/>
          <a:p>
            <a:r>
              <a:rPr lang="de-DE" dirty="0"/>
              <a:t>We define a fixed point and slightly perturb the system.</a:t>
            </a:r>
          </a:p>
          <a:p>
            <a:r>
              <a:rPr lang="de-DE" dirty="0"/>
              <a:t>We approximate by performing a Taylor expansion, only retaining linear terms.</a:t>
            </a:r>
          </a:p>
          <a:p>
            <a:r>
              <a:rPr lang="de-DE" dirty="0"/>
              <a:t>The full system equations read</a:t>
            </a:r>
          </a:p>
          <a:p>
            <a:endParaRPr lang="de-DE" dirty="0"/>
          </a:p>
        </p:txBody>
      </p:sp>
      <p:pic>
        <p:nvPicPr>
          <p:cNvPr id="13" name="Picture 12" descr="A math equations and formulas&#10;&#10;Description automatically generated with medium confidence">
            <a:extLst>
              <a:ext uri="{FF2B5EF4-FFF2-40B4-BE49-F238E27FC236}">
                <a16:creationId xmlns:a16="http://schemas.microsoft.com/office/drawing/2014/main" id="{C28658D4-3E30-7EC7-1B7C-B79B54FDC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37" y="3373790"/>
            <a:ext cx="3911801" cy="1797142"/>
          </a:xfrm>
          <a:prstGeom prst="rect">
            <a:avLst/>
          </a:prstGeom>
        </p:spPr>
      </p:pic>
      <p:pic>
        <p:nvPicPr>
          <p:cNvPr id="15" name="Picture 14" descr="A group of math equations&#10;&#10;Description automatically generated">
            <a:extLst>
              <a:ext uri="{FF2B5EF4-FFF2-40B4-BE49-F238E27FC236}">
                <a16:creationId xmlns:a16="http://schemas.microsoft.com/office/drawing/2014/main" id="{B1426335-D28E-87B7-CCC8-9552316457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589" y="1891195"/>
            <a:ext cx="6015228" cy="3881844"/>
          </a:xfrm>
          <a:prstGeom prst="rect">
            <a:avLst/>
          </a:prstGeom>
        </p:spPr>
      </p:pic>
      <p:pic>
        <p:nvPicPr>
          <p:cNvPr id="17" name="Picture 16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A8D51DEF-23E4-815C-8192-615FD7A8F2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3033"/>
            <a:ext cx="8287638" cy="118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2616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graph&#10;&#10;Description automatically generated">
            <a:extLst>
              <a:ext uri="{FF2B5EF4-FFF2-40B4-BE49-F238E27FC236}">
                <a16:creationId xmlns:a16="http://schemas.microsoft.com/office/drawing/2014/main" id="{A1A5A9F6-945B-5CFF-7547-0388E9C97E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15" y="1611069"/>
            <a:ext cx="6733739" cy="523735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F24598-3A80-31E3-989F-E87D3CFD7517}"/>
                  </a:ext>
                </a:extLst>
              </p:cNvPr>
              <p:cNvSpPr txBox="1"/>
              <p:nvPr/>
            </p:nvSpPr>
            <p:spPr>
              <a:xfrm>
                <a:off x="7471359" y="2316048"/>
                <a:ext cx="6096762" cy="9477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800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Γ</m:t>
                    </m:r>
                  </m:oMath>
                </a14:m>
                <a:r>
                  <a:rPr lang="de-DE" sz="1800" kern="100" dirty="0">
                    <a:effectLst/>
                    <a:latin typeface="Cambria Math" panose="020405030504060302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=2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κ</m:t>
                    </m:r>
                  </m:oMath>
                </a14:m>
                <a:r>
                  <a:rPr lang="de-DE" dirty="0"/>
                  <a:t>,</a:t>
                </a:r>
                <a:r>
                  <a:rPr lang="de-DE" kern="1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  <m:sub>
                        <m:r>
                          <a:rPr lang="de-DE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de-DE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de-DE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de-DE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de-DE" b="0" i="1" kern="1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κ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/>
                      <m:t>V</m:t>
                    </m:r>
                  </m:oMath>
                </a14:m>
                <a:r>
                  <a:rPr lang="de-DE" dirty="0"/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800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Ω</m:t>
                    </m:r>
                  </m:oMath>
                </a14:m>
                <a:r>
                  <a:rPr lang="de-DE" sz="18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in units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κ</m:t>
                    </m:r>
                  </m:oMath>
                </a14:m>
                <a:r>
                  <a:rPr lang="de-DE" sz="18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de-DE" dirty="0"/>
                  <a:t>All other parameters are equal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800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κ</m:t>
                    </m:r>
                  </m:oMath>
                </a14:m>
                <a:endParaRPr lang="de-DE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F24598-3A80-31E3-989F-E87D3CFD7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359" y="2316048"/>
                <a:ext cx="6096762" cy="947760"/>
              </a:xfrm>
              <a:prstGeom prst="rect">
                <a:avLst/>
              </a:prstGeom>
              <a:blipFill>
                <a:blip r:embed="rId3"/>
                <a:stretch>
                  <a:fillRect l="-900" t="-5161" b="-1032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9F297B-11B6-679E-94DC-091C7629D210}"/>
                  </a:ext>
                </a:extLst>
              </p:cNvPr>
              <p:cNvSpPr txBox="1"/>
              <p:nvPr/>
            </p:nvSpPr>
            <p:spPr>
              <a:xfrm>
                <a:off x="781050" y="568823"/>
                <a:ext cx="4552951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2800" dirty="0"/>
                  <a:t>for certain small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800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Γ</m:t>
                    </m:r>
                    <m:r>
                      <a:rPr lang="de-DE" sz="2800" i="1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de-DE" sz="2800" dirty="0"/>
                  <a:t>values, positive eigenvalues appear, indicating instability.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9F297B-11B6-679E-94DC-091C7629D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50" y="568823"/>
                <a:ext cx="4552951" cy="1384995"/>
              </a:xfrm>
              <a:prstGeom prst="rect">
                <a:avLst/>
              </a:prstGeom>
              <a:blipFill>
                <a:blip r:embed="rId4"/>
                <a:stretch>
                  <a:fillRect l="-2677" t="-4386" r="-3347" b="-109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4258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FD3E4-1A10-3677-F780-9DFC760D0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682"/>
            <a:ext cx="10515600" cy="1325563"/>
          </a:xfrm>
        </p:spPr>
        <p:txBody>
          <a:bodyPr/>
          <a:lstStyle/>
          <a:p>
            <a:r>
              <a:rPr lang="de-DE" dirty="0"/>
              <a:t>Theoretical background: </a:t>
            </a:r>
            <a:br>
              <a:rPr lang="de-DE" dirty="0"/>
            </a:br>
            <a:r>
              <a:rPr lang="de-DE" dirty="0"/>
              <a:t>Quantum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0BFB6-1699-3E1F-9AA8-1388E00F6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quantum systems interact with their environment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Their evolution is not purely unitary</a:t>
            </a:r>
          </a:p>
          <a:p>
            <a:r>
              <a:rPr lang="en-US" dirty="0"/>
              <a:t>There can be influenced by e.g. driving fields or dissipation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6" name="Picture 5" descr="A diagram of a system">
            <a:extLst>
              <a:ext uri="{FF2B5EF4-FFF2-40B4-BE49-F238E27FC236}">
                <a16:creationId xmlns:a16="http://schemas.microsoft.com/office/drawing/2014/main" id="{48CFD535-137C-4DC4-43FE-BE47A646F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50" y="2341317"/>
            <a:ext cx="3418885" cy="232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537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2ED60B-4ED5-997B-CBE1-104FF0B43F35}"/>
                  </a:ext>
                </a:extLst>
              </p:cNvPr>
              <p:cNvSpPr txBox="1"/>
              <p:nvPr/>
            </p:nvSpPr>
            <p:spPr>
              <a:xfrm>
                <a:off x="480737" y="214068"/>
                <a:ext cx="6609176" cy="36169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15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de-DE" sz="2400" i="1" kern="10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quantum systems with  state the pure state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de-DE" sz="240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sz="2400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Ψ</m:t>
                        </m:r>
                      </m:e>
                    </m:d>
                    <m:r>
                      <a:rPr lang="de-DE" sz="2400" b="0" i="1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endParaRPr lang="de-DE" sz="2400" i="1" kern="100" dirty="0">
                  <a:effectLst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:endParaRPr lang="de-DE" sz="2400" kern="100" dirty="0"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:endParaRPr lang="de-DE" sz="2400" kern="100" dirty="0"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de-DE" sz="2400" kern="100" dirty="0">
                    <a:ea typeface="Aptos" panose="020B0004020202020204" pitchFamily="34" charset="0"/>
                    <a:cs typeface="Times New Roman" panose="02020603050405020304" pitchFamily="18" charset="0"/>
                  </a:rPr>
                  <a:t>With </a:t>
                </a:r>
                <a14:m>
                  <m:oMath xmlns:m="http://schemas.openxmlformats.org/officeDocument/2006/math">
                    <m:r>
                      <a:rPr lang="de-DE" sz="2400" i="1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de-DE" sz="2400" i="1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de-DE" sz="2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2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nor/>
                          </m:rPr>
                          <a:rPr lang="de-DE" sz="2400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sys</m:t>
                        </m:r>
                      </m:sub>
                    </m:sSub>
                    <m:r>
                      <a:rPr lang="de-DE" sz="24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de-DE" sz="2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2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nor/>
                          </m:rPr>
                          <a:rPr lang="de-DE" sz="2400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env</m:t>
                        </m:r>
                      </m:sub>
                    </m:sSub>
                    <m:r>
                      <a:rPr lang="de-DE" sz="24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de-DE" sz="2400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λ</m:t>
                    </m:r>
                    <m:sSub>
                      <m:sSubPr>
                        <m:ctrlPr>
                          <a:rPr lang="de-DE" sz="2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2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nor/>
                          </m:rPr>
                          <a:rPr lang="de-DE" sz="2400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int</m:t>
                        </m:r>
                      </m:sub>
                    </m:sSub>
                    <m:r>
                      <a:rPr lang="de-DE" sz="24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de-DE" sz="24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de-DE" sz="24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de-DE" sz="24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5000"/>
                  </a:lnSpc>
                  <a:spcAft>
                    <a:spcPts val="800"/>
                  </a:spcAft>
                  <a:buNone/>
                </a:pPr>
                <a:endParaRPr lang="de-DE" sz="2400" kern="100" dirty="0">
                  <a:effectLst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2ED60B-4ED5-997B-CBE1-104FF0B43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37" y="214068"/>
                <a:ext cx="6609176" cy="3616952"/>
              </a:xfrm>
              <a:prstGeom prst="rect">
                <a:avLst/>
              </a:prstGeom>
              <a:blipFill>
                <a:blip r:embed="rId2"/>
                <a:stretch>
                  <a:fillRect l="-1476" t="-33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diagram of a system">
            <a:extLst>
              <a:ext uri="{FF2B5EF4-FFF2-40B4-BE49-F238E27FC236}">
                <a16:creationId xmlns:a16="http://schemas.microsoft.com/office/drawing/2014/main" id="{D7EF1AB3-5252-183C-149B-148CC378A9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764" y="77610"/>
            <a:ext cx="2897479" cy="19667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C2F790F-B56A-DA44-C6B8-1787352FE03B}"/>
                  </a:ext>
                </a:extLst>
              </p:cNvPr>
              <p:cNvSpPr txBox="1"/>
              <p:nvPr/>
            </p:nvSpPr>
            <p:spPr>
              <a:xfrm>
                <a:off x="5477564" y="2093976"/>
                <a:ext cx="6251429" cy="4081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nor/>
                          </m:rPr>
                          <a:rPr lang="de-DE" sz="1800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sys</m:t>
                        </m:r>
                      </m:sub>
                    </m:sSub>
                  </m:oMath>
                </a14:m>
                <a:r>
                  <a:rPr lang="de-DE" dirty="0"/>
                  <a:t> - represents the „isolated“ system only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C2F790F-B56A-DA44-C6B8-1787352FE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564" y="2093976"/>
                <a:ext cx="6251429" cy="408189"/>
              </a:xfrm>
              <a:prstGeom prst="rect">
                <a:avLst/>
              </a:prstGeom>
              <a:blipFill>
                <a:blip r:embed="rId4"/>
                <a:stretch>
                  <a:fillRect t="-6061" b="-1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119138D-CC5D-75FB-FC05-1E48AF035EE2}"/>
                  </a:ext>
                </a:extLst>
              </p:cNvPr>
              <p:cNvSpPr txBox="1"/>
              <p:nvPr/>
            </p:nvSpPr>
            <p:spPr>
              <a:xfrm>
                <a:off x="5477564" y="2384047"/>
                <a:ext cx="62153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nor/>
                          </m:rPr>
                          <a:rPr lang="de-DE" sz="1800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env</m:t>
                        </m:r>
                      </m:sub>
                    </m:sSub>
                  </m:oMath>
                </a14:m>
                <a:r>
                  <a:rPr lang="de-DE" dirty="0"/>
                  <a:t> - is the Hamiltonian of the environment alone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119138D-CC5D-75FB-FC05-1E48AF035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564" y="2384047"/>
                <a:ext cx="6215331" cy="369332"/>
              </a:xfrm>
              <a:prstGeom prst="rect">
                <a:avLst/>
              </a:prstGeom>
              <a:blipFill>
                <a:blip r:embed="rId5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F99FEF6-E97B-8BE2-644C-63A95D1560ED}"/>
                  </a:ext>
                </a:extLst>
              </p:cNvPr>
              <p:cNvSpPr txBox="1"/>
              <p:nvPr/>
            </p:nvSpPr>
            <p:spPr>
              <a:xfrm>
                <a:off x="5079939" y="2647827"/>
                <a:ext cx="6215331" cy="3797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800" b="0" i="0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       </m:t>
                    </m:r>
                    <m:sSub>
                      <m:sSubPr>
                        <m:ctrlPr>
                          <a:rPr lang="de-DE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nor/>
                          </m:rPr>
                          <a:rPr lang="de-DE" sz="1800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int</m:t>
                        </m:r>
                      </m:sub>
                    </m:sSub>
                  </m:oMath>
                </a14:m>
                <a:r>
                  <a:rPr lang="de-DE" dirty="0"/>
                  <a:t>   - interaction between bath and system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F99FEF6-E97B-8BE2-644C-63A95D156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939" y="2647827"/>
                <a:ext cx="6215331" cy="379784"/>
              </a:xfrm>
              <a:prstGeom prst="rect">
                <a:avLst/>
              </a:prstGeom>
              <a:blipFill>
                <a:blip r:embed="rId6"/>
                <a:stretch>
                  <a:fillRect t="-4762" b="-2381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4A3A6E9-48BF-35DA-D1A8-265FFB411D7C}"/>
                  </a:ext>
                </a:extLst>
              </p:cNvPr>
              <p:cNvSpPr txBox="1"/>
              <p:nvPr/>
            </p:nvSpPr>
            <p:spPr>
              <a:xfrm>
                <a:off x="5477564" y="2968973"/>
                <a:ext cx="61446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800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λ</m:t>
                    </m:r>
                  </m:oMath>
                </a14:m>
                <a:r>
                  <a:rPr lang="de-DE" dirty="0"/>
                  <a:t>  - adimensional constant representing interaction strength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4A3A6E9-48BF-35DA-D1A8-265FFB411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564" y="2968973"/>
                <a:ext cx="6144653" cy="369332"/>
              </a:xfrm>
              <a:prstGeom prst="rect">
                <a:avLst/>
              </a:prstGeom>
              <a:blipFill>
                <a:blip r:embed="rId7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07DDB385-D9DD-C2DF-F027-0D9C1E2B1792}"/>
              </a:ext>
            </a:extLst>
          </p:cNvPr>
          <p:cNvSpPr txBox="1"/>
          <p:nvPr/>
        </p:nvSpPr>
        <p:spPr>
          <a:xfrm>
            <a:off x="480736" y="3396918"/>
            <a:ext cx="49968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dirty="0"/>
              <a:t>Reduced system state is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055E3F8-D6A4-422E-6430-30E46FEC1C17}"/>
                  </a:ext>
                </a:extLst>
              </p:cNvPr>
              <p:cNvSpPr txBox="1"/>
              <p:nvPr/>
            </p:nvSpPr>
            <p:spPr>
              <a:xfrm>
                <a:off x="-618437" y="4131860"/>
                <a:ext cx="6096000" cy="11615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kern="10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800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ρ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de-DE" sz="2800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s</m:t>
                          </m:r>
                        </m:sub>
                      </m:sSub>
                      <m:d>
                        <m:dPr>
                          <m:ctrlPr>
                            <a:rPr lang="de-DE" sz="2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de-DE" sz="2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2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de-DE" sz="2800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T</m:t>
                      </m:r>
                      <m:sSub>
                        <m:sSubPr>
                          <m:ctrlPr>
                            <a:rPr lang="de-DE" sz="2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2800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de-DE" sz="2800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env</m:t>
                          </m:r>
                        </m:sub>
                      </m:sSub>
                      <m:d>
                        <m:dPr>
                          <m:ctrlPr>
                            <a:rPr lang="de-DE" sz="2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de-DE" sz="2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𝑈</m:t>
                          </m:r>
                          <m:sSub>
                            <m:sSubPr>
                              <m:ctrlPr>
                                <a:rPr lang="de-DE" sz="2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sz="2800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de-DE" sz="2800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tot</m:t>
                              </m:r>
                            </m:sub>
                          </m:sSub>
                          <m:d>
                            <m:dPr>
                              <m:ctrlPr>
                                <a:rPr lang="de-DE" sz="2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d>
                          <m:sSup>
                            <m:sSupPr>
                              <m:ctrlPr>
                                <a:rPr lang="de-DE" sz="2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de-DE" sz="2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de-DE" sz="2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de-DE" sz="2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de-DE" sz="2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055E3F8-D6A4-422E-6430-30E46FEC1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8437" y="4131860"/>
                <a:ext cx="6096000" cy="11615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5AA8D02-B0CA-EA0C-76DE-27B47EC8E1EC}"/>
                  </a:ext>
                </a:extLst>
              </p:cNvPr>
              <p:cNvSpPr txBox="1"/>
              <p:nvPr/>
            </p:nvSpPr>
            <p:spPr>
              <a:xfrm>
                <a:off x="5352937" y="3880646"/>
                <a:ext cx="666525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800" i="1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𝑈</m:t>
                    </m:r>
                  </m:oMath>
                </a14:m>
                <a:r>
                  <a:rPr lang="de-DE" sz="2800" dirty="0"/>
                  <a:t> – time evolution operator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5AA8D02-B0CA-EA0C-76DE-27B47EC8E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937" y="3880646"/>
                <a:ext cx="6665258" cy="523220"/>
              </a:xfrm>
              <a:prstGeom prst="rect">
                <a:avLst/>
              </a:prstGeom>
              <a:blipFill>
                <a:blip r:embed="rId9"/>
                <a:stretch>
                  <a:fillRect t="-12941" b="-329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CFE2826-C8FA-7FC2-A73D-1D88F0455986}"/>
                  </a:ext>
                </a:extLst>
              </p:cNvPr>
              <p:cNvSpPr txBox="1"/>
              <p:nvPr/>
            </p:nvSpPr>
            <p:spPr>
              <a:xfrm>
                <a:off x="5352937" y="4334788"/>
                <a:ext cx="6665258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800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ρ</m:t>
                        </m:r>
                      </m:e>
                      <m:sub>
                        <m:r>
                          <m:rPr>
                            <m:nor/>
                          </m:rPr>
                          <a:rPr lang="de-DE" sz="2800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tot</m:t>
                        </m:r>
                      </m:sub>
                    </m:sSub>
                    <m:d>
                      <m:dPr>
                        <m:ctrlP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de-DE" sz="2800" dirty="0"/>
                  <a:t> - initial state of the combined system and environment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CFE2826-C8FA-7FC2-A73D-1D88F0455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937" y="4334788"/>
                <a:ext cx="6665258" cy="954107"/>
              </a:xfrm>
              <a:prstGeom prst="rect">
                <a:avLst/>
              </a:prstGeom>
              <a:blipFill>
                <a:blip r:embed="rId10"/>
                <a:stretch>
                  <a:fillRect l="-1830" t="-6369" b="-165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0DA910C2-CF0C-6BE1-B01F-DEC17C42BD97}"/>
              </a:ext>
            </a:extLst>
          </p:cNvPr>
          <p:cNvSpPr txBox="1"/>
          <p:nvPr/>
        </p:nvSpPr>
        <p:spPr>
          <a:xfrm>
            <a:off x="347707" y="5383969"/>
            <a:ext cx="66652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dirty="0">
                <a:solidFill>
                  <a:srgbClr val="C00000"/>
                </a:solidFill>
              </a:rPr>
              <a:t>Challenging or impossible to solve in most cases ! 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755BA222-68F5-6EB1-7E84-5C207C951361}"/>
              </a:ext>
            </a:extLst>
          </p:cNvPr>
          <p:cNvSpPr/>
          <p:nvPr/>
        </p:nvSpPr>
        <p:spPr>
          <a:xfrm flipV="1">
            <a:off x="1828801" y="4688097"/>
            <a:ext cx="389965" cy="50152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21E46D-BB18-A1F0-3235-C21FC495C983}"/>
                  </a:ext>
                </a:extLst>
              </p:cNvPr>
              <p:cNvSpPr txBox="1"/>
              <p:nvPr/>
            </p:nvSpPr>
            <p:spPr>
              <a:xfrm>
                <a:off x="428486" y="1281055"/>
                <a:ext cx="6405216" cy="8208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15000"/>
                  </a:lnSpc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r>
                      <a:rPr lang="de-DE" sz="2800" i="1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de-DE" sz="2800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ℏ</m:t>
                    </m:r>
                    <m:f>
                      <m:fPr>
                        <m:ctrlP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de-DE" sz="2800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</m:num>
                      <m:den>
                        <m:r>
                          <a:rPr lang="de-DE" sz="2800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de-DE" sz="2800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t</m:t>
                        </m:r>
                      </m:den>
                    </m:f>
                    <m:r>
                      <a:rPr lang="de-DE" sz="2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de-DE" sz="2800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de-DE" sz="2800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Ψ</m:t>
                    </m:r>
                    <m:r>
                      <a:rPr lang="de-DE" sz="2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de-DE" sz="2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de-DE" sz="2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de-DE" sz="2800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⟩</m:t>
                    </m:r>
                    <m:r>
                      <a:rPr lang="de-DE" sz="2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de-DE" sz="2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de-DE" sz="2800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de-DE" sz="2800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Ψ</m:t>
                    </m:r>
                    <m:r>
                      <a:rPr lang="de-DE" sz="2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de-DE" sz="2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de-DE" sz="2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de-DE" sz="2800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⟩</m:t>
                    </m:r>
                  </m:oMath>
                </a14:m>
                <a:r>
                  <a:rPr lang="de-DE" sz="2800" kern="10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21E46D-BB18-A1F0-3235-C21FC495C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86" y="1281055"/>
                <a:ext cx="6405216" cy="82080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0933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FA008B-4D8A-9E46-D749-96C6F0E776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3777" y="247837"/>
                <a:ext cx="10515600" cy="2051610"/>
              </a:xfrm>
            </p:spPr>
            <p:txBody>
              <a:bodyPr/>
              <a:lstStyle/>
              <a:p>
                <a:r>
                  <a:rPr lang="de-DE" dirty="0"/>
                  <a:t>For (λ ≪ 1) we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800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ρ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tot</m:t>
                        </m:r>
                      </m:sub>
                    </m:sSub>
                    <m:d>
                      <m:dPr>
                        <m:ctrlP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sz="2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800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ρ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s</m:t>
                        </m:r>
                      </m:sub>
                    </m:sSub>
                    <m:d>
                      <m:dPr>
                        <m:ctrlP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sz="2800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⊗</m:t>
                    </m:r>
                    <m:sSub>
                      <m:sSubPr>
                        <m:ctrlP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800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ρ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env</m:t>
                        </m:r>
                      </m:sub>
                    </m:sSub>
                    <m:r>
                      <a:rPr lang="de-DE" sz="2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de-DE" sz="2800" kern="100" dirty="0">
                  <a:effectLst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r>
                  <a:rPr lang="de-DE" dirty="0"/>
                  <a:t>Further we assume Markovian dynamics.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FA008B-4D8A-9E46-D749-96C6F0E776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3777" y="247837"/>
                <a:ext cx="10515600" cy="2051610"/>
              </a:xfrm>
              <a:blipFill>
                <a:blip r:embed="rId2"/>
                <a:stretch>
                  <a:fillRect l="-1043" t="-62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BECA0F9-B7A2-9C54-A203-EE4E4B1A84AC}"/>
              </a:ext>
            </a:extLst>
          </p:cNvPr>
          <p:cNvSpPr txBox="1"/>
          <p:nvPr/>
        </p:nvSpPr>
        <p:spPr>
          <a:xfrm>
            <a:off x="7943379" y="3624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This simplifies the analysis significantly!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886382E-8521-4F10-D65E-72DB20C0FE4D}"/>
                  </a:ext>
                </a:extLst>
              </p:cNvPr>
              <p:cNvSpPr txBox="1"/>
              <p:nvPr/>
            </p:nvSpPr>
            <p:spPr>
              <a:xfrm>
                <a:off x="-654423" y="1206301"/>
                <a:ext cx="6096000" cy="11356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800" i="1" kern="10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de-DE" sz="2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de-DE" sz="2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m:rPr>
                          <m:sty m:val="p"/>
                        </m:rPr>
                        <a:rPr lang="de-DE" sz="2800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ρ</m:t>
                      </m:r>
                      <m:d>
                        <m:dPr>
                          <m:ctrlPr>
                            <a:rPr lang="de-DE" sz="2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de-DE" sz="2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2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de-DE" sz="2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2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sz="2800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de-DE" sz="2800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sub>
                          </m:sSub>
                          <m:d>
                            <m:dPr>
                              <m:ctrlPr>
                                <a:rPr lang="de-DE" sz="2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de-DE" sz="2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de-DE" sz="2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886382E-8521-4F10-D65E-72DB20C0F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54423" y="1206301"/>
                <a:ext cx="6096000" cy="11356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E9E06F-89A9-D7EA-49F5-A97F61076D74}"/>
              </a:ext>
            </a:extLst>
          </p:cNvPr>
          <p:cNvSpPr txBox="1">
            <a:spLocks/>
          </p:cNvSpPr>
          <p:nvPr/>
        </p:nvSpPr>
        <p:spPr>
          <a:xfrm>
            <a:off x="183777" y="2274656"/>
            <a:ext cx="10515600" cy="22413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Its action on the density operator is given by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The adjoint action is given by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1EDC67C-7332-1F87-7D8B-19D94D252162}"/>
                  </a:ext>
                </a:extLst>
              </p:cNvPr>
              <p:cNvSpPr txBox="1"/>
              <p:nvPr/>
            </p:nvSpPr>
            <p:spPr>
              <a:xfrm>
                <a:off x="3945121" y="1493527"/>
                <a:ext cx="6096000" cy="5612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de-DE" sz="2800" i="1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ℒ</m:t>
                    </m:r>
                    <m:d>
                      <m:dPr>
                        <m:begChr m:val="["/>
                        <m:endChr m:val="]"/>
                        <m:ctrlP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de-DE" sz="2800" b="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.</m:t>
                        </m:r>
                      </m:e>
                    </m:d>
                    <m:r>
                      <a:rPr lang="de-DE" sz="2800" b="0" i="1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de-DE" sz="28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time independent generator.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1EDC67C-7332-1F87-7D8B-19D94D252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121" y="1493527"/>
                <a:ext cx="6096000" cy="561244"/>
              </a:xfrm>
              <a:prstGeom prst="rect">
                <a:avLst/>
              </a:prstGeom>
              <a:blipFill>
                <a:blip r:embed="rId4"/>
                <a:stretch>
                  <a:fillRect t="-4348" b="-29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C2BE7A-12C7-7AC7-B7C1-4BF770494905}"/>
                  </a:ext>
                </a:extLst>
              </p:cNvPr>
              <p:cNvSpPr txBox="1"/>
              <p:nvPr/>
            </p:nvSpPr>
            <p:spPr>
              <a:xfrm>
                <a:off x="-165846" y="2598494"/>
                <a:ext cx="10784541" cy="1428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2800" i="1" kern="10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sz="2800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sz="2800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sub>
                          </m:sSub>
                          <m:d>
                            <m:dPr>
                              <m:ctrlPr>
                                <a:rPr lang="de-DE" sz="2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de-DE" sz="2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de-DE" sz="2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sz="2800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ℏ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sz="2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sz="2800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sys</m:t>
                              </m:r>
                            </m:sub>
                          </m:sSub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de-DE" sz="2800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ρ</m:t>
                          </m:r>
                        </m:e>
                      </m:d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sz="2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de-DE" sz="2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sz="2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sz="2800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de-DE" sz="2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de-DE" sz="2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28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8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de-DE" sz="28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de-DE" sz="2800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ρ</m:t>
                              </m:r>
                              <m:sSubSup>
                                <m:sSubSupPr>
                                  <m:ctrlPr>
                                    <a:rPr lang="de-DE" sz="28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28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de-DE" sz="28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28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de-DE" sz="28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de-DE" sz="28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sz="2800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ρ</m:t>
                                  </m:r>
                                  <m:sSubSup>
                                    <m:sSubSupPr>
                                      <m:ctrlPr>
                                        <a:rPr lang="de-DE" sz="2800" i="1" kern="1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2800" i="1" kern="1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de-DE" sz="2800" i="1" kern="1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sz="2800" i="1" kern="1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de-DE" sz="2800" i="1" kern="1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800" i="1" kern="1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de-DE" sz="2800" i="1" kern="1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8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de-DE" sz="2800" i="1" kern="1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2800" i="1" kern="1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de-DE" sz="2800" i="1" kern="1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sz="2800" i="1" kern="1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de-DE" sz="2800" i="1" kern="1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800" i="1" kern="1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de-DE" sz="2800" i="1" kern="1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de-DE" sz="2800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ρ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de-DE" sz="2800" b="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de-DE" sz="2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C2BE7A-12C7-7AC7-B7C1-4BF770494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5846" y="2598494"/>
                <a:ext cx="10784541" cy="14287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3B96817-0358-F26F-85E5-C9F8FA2BA012}"/>
                  </a:ext>
                </a:extLst>
              </p:cNvPr>
              <p:cNvSpPr txBox="1"/>
              <p:nvPr/>
            </p:nvSpPr>
            <p:spPr>
              <a:xfrm>
                <a:off x="-1801907" y="4283715"/>
                <a:ext cx="12460941" cy="1428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i="1" kern="10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de-DE" sz="2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de-DE" sz="2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de-DE" sz="2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de-DE" sz="2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𝒪</m:t>
                          </m:r>
                        </m:e>
                      </m:d>
                      <m:r>
                        <a:rPr lang="de-DE" sz="2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de-DE" sz="2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de-DE" sz="2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𝒪</m:t>
                          </m:r>
                        </m:e>
                      </m:acc>
                      <m:r>
                        <a:rPr lang="de-DE" sz="2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de-DE" sz="2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de-DE" sz="2800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ℏ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sz="2800" i="1" kern="10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de-DE" sz="2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𝐻</m:t>
                          </m:r>
                          <m:r>
                            <a:rPr lang="de-DE" sz="2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de-DE" sz="2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𝒪</m:t>
                          </m:r>
                        </m:e>
                      </m:d>
                      <m:r>
                        <a:rPr lang="de-DE" sz="2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sz="2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de-DE" sz="2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sz="2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sz="2800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de-DE" sz="2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de-DE" sz="2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de-DE" sz="28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28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de-DE" sz="28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de-DE" sz="28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de-DE" sz="2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𝒪</m:t>
                              </m:r>
                              <m:sSub>
                                <m:sSubPr>
                                  <m:ctrlPr>
                                    <a:rPr lang="de-DE" sz="28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8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de-DE" sz="28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de-DE" sz="2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de-DE" sz="28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28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sz="28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m:rPr>
                                  <m:lit/>
                                </m:rPr>
                                <a:rPr lang="de-DE" sz="2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{</m:t>
                              </m:r>
                              <m:sSubSup>
                                <m:sSubSupPr>
                                  <m:ctrlPr>
                                    <a:rPr lang="de-DE" sz="28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28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de-DE" sz="28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de-DE" sz="28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de-DE" sz="28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8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de-DE" sz="28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de-DE" sz="2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de-DE" sz="2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𝒪</m:t>
                              </m:r>
                              <m:r>
                                <m:rPr>
                                  <m:lit/>
                                </m:rPr>
                                <a:rPr lang="de-DE" sz="2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}</m:t>
                              </m:r>
                            </m:e>
                          </m:d>
                        </m:e>
                      </m:nary>
                      <m:r>
                        <a:rPr lang="de-DE" sz="2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de-DE" sz="2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3B96817-0358-F26F-85E5-C9F8FA2BA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01907" y="4283715"/>
                <a:ext cx="12460941" cy="14287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BC56BE8-86D4-F22A-9B22-3F0C1269425A}"/>
                  </a:ext>
                </a:extLst>
              </p:cNvPr>
              <p:cNvSpPr txBox="1"/>
              <p:nvPr/>
            </p:nvSpPr>
            <p:spPr>
              <a:xfrm>
                <a:off x="183777" y="5450829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 dirty="0"/>
                  <a:t> - „jump operators“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BC56BE8-86D4-F22A-9B22-3F0C12694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77" y="5450829"/>
                <a:ext cx="6096000" cy="523220"/>
              </a:xfrm>
              <a:prstGeom prst="rect">
                <a:avLst/>
              </a:prstGeom>
              <a:blipFill>
                <a:blip r:embed="rId7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769C78-D08D-C21F-8D63-27DD4A277E18}"/>
                  </a:ext>
                </a:extLst>
              </p:cNvPr>
              <p:cNvSpPr txBox="1"/>
              <p:nvPr/>
            </p:nvSpPr>
            <p:spPr>
              <a:xfrm>
                <a:off x="183777" y="5801216"/>
                <a:ext cx="666301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800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γ</m:t>
                        </m:r>
                      </m:e>
                      <m:sub>
                        <m: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 dirty="0"/>
                  <a:t> - rates for jump processes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769C78-D08D-C21F-8D63-27DD4A277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77" y="5801216"/>
                <a:ext cx="6663016" cy="523220"/>
              </a:xfrm>
              <a:prstGeom prst="rect">
                <a:avLst/>
              </a:prstGeom>
              <a:blipFill>
                <a:blip r:embed="rId8"/>
                <a:stretch>
                  <a:fillRect t="-12941" b="-329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524A32-7235-8BA4-AEAA-E8BC48948911}"/>
                  </a:ext>
                </a:extLst>
              </p:cNvPr>
              <p:cNvSpPr txBox="1"/>
              <p:nvPr/>
            </p:nvSpPr>
            <p:spPr>
              <a:xfrm>
                <a:off x="183777" y="6215461"/>
                <a:ext cx="69476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𝒪</m:t>
                    </m:r>
                  </m:oMath>
                </a14:m>
                <a:r>
                  <a:rPr lang="de-DE" sz="2800" dirty="0"/>
                  <a:t> - operator of the system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524A32-7235-8BA4-AEAA-E8BC48948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77" y="6215461"/>
                <a:ext cx="6947646" cy="523220"/>
              </a:xfrm>
              <a:prstGeom prst="rect">
                <a:avLst/>
              </a:prstGeom>
              <a:blipFill>
                <a:blip r:embed="rId9"/>
                <a:stretch>
                  <a:fillRect t="-12941" b="-329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2760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F7F43-BEB2-0AAB-2CEC-AB8E29F12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Theoretical background: </a:t>
            </a:r>
            <a:br>
              <a:rPr lang="de-DE" dirty="0"/>
            </a:br>
            <a:r>
              <a:rPr lang="de-DE" dirty="0"/>
              <a:t>Time crystals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48E3C-0EF1-12B2-3E38-987A63F9B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systems relax into stationary states.</a:t>
            </a:r>
          </a:p>
          <a:p>
            <a:r>
              <a:rPr lang="en-US" dirty="0"/>
              <a:t>Instead of relaxing to a stationary state, some systems exhibit periodic oscillations</a:t>
            </a:r>
          </a:p>
          <a:p>
            <a:r>
              <a:rPr lang="en-US" dirty="0"/>
              <a:t>They break temporal translation symmetry.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299282-3474-41F6-DF95-EDB6F3DB7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525" y="3809433"/>
            <a:ext cx="4352136" cy="268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640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B2F2A1F-264A-6ADE-7509-F3EC27E15D23}"/>
                  </a:ext>
                </a:extLst>
              </p:cNvPr>
              <p:cNvSpPr txBox="1"/>
              <p:nvPr/>
            </p:nvSpPr>
            <p:spPr>
              <a:xfrm>
                <a:off x="243347" y="494785"/>
                <a:ext cx="10818190" cy="107083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2800" dirty="0">
                    <a:solidFill>
                      <a:srgbClr val="FF0000"/>
                    </a:solidFill>
                  </a:rPr>
                  <a:t>In the context of Markovian open quantum systems, time crystals can be understood as follows.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sz="2800" dirty="0">
                  <a:solidFill>
                    <a:srgbClr val="FF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sz="2800" dirty="0">
                  <a:solidFill>
                    <a:srgbClr val="FF0000"/>
                  </a:solidFill>
                </a:endParaRPr>
              </a:p>
              <a:p>
                <a:pPr marL="285750" indent="-285750">
                  <a:lnSpc>
                    <a:spcPct val="115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de-DE" sz="2800" dirty="0">
                    <a:solidFill>
                      <a:srgbClr val="FF0000"/>
                    </a:solidFill>
                  </a:rPr>
                  <a:t>The formal evolution of the state can be written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kern="10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ρ</m:t>
                    </m:r>
                    <m:d>
                      <m:dPr>
                        <m:ctrlPr>
                          <a:rPr lang="de-DE" sz="2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2800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de-DE" sz="2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ℒ</m:t>
                        </m:r>
                        <m:r>
                          <a:rPr lang="en-US" sz="2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de-DE" sz="2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ρ</m:t>
                        </m:r>
                        <m:d>
                          <m:dPr>
                            <m:ctrlPr>
                              <a:rPr lang="de-DE" sz="2800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de-DE" sz="2800" b="0" i="1" kern="10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de-DE" sz="2800" kern="100" dirty="0">
                  <a:solidFill>
                    <a:srgbClr val="FF0000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15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de-DE" sz="2800" kern="100" dirty="0">
                    <a:solidFill>
                      <a:srgbClr val="FF0000"/>
                    </a:solidFill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This evolution </a:t>
                </a:r>
                <a:r>
                  <a:rPr lang="en-US" sz="2800" kern="100" dirty="0">
                    <a:solidFill>
                      <a:srgbClr val="FF0000"/>
                    </a:solidFill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exhibits continuous time translation symmetry.</a:t>
                </a:r>
              </a:p>
              <a:p>
                <a:pPr marL="285750" indent="-285750">
                  <a:lnSpc>
                    <a:spcPct val="115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endParaRPr lang="en-US" sz="2800" kern="100" dirty="0">
                  <a:solidFill>
                    <a:srgbClr val="FF0000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15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800" kern="100" dirty="0">
                    <a:solidFill>
                      <a:srgbClr val="FF0000"/>
                    </a:solidFill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 kern="10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ρ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LC</m:t>
                        </m:r>
                      </m:sub>
                    </m:sSub>
                    <m:d>
                      <m:dPr>
                        <m:ctrlPr>
                          <a:rPr lang="de-DE" sz="2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a:rPr lang="en-US" sz="2800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800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T</m:t>
                        </m:r>
                      </m:e>
                    </m:d>
                    <m:r>
                      <a:rPr lang="en-US" sz="2800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de-DE" sz="2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ρ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LC</m:t>
                        </m:r>
                      </m:sub>
                    </m:sSub>
                    <m:d>
                      <m:dPr>
                        <m:ctrlPr>
                          <a:rPr lang="de-DE" sz="2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t</m:t>
                        </m:r>
                      </m:e>
                    </m:d>
                    <m:r>
                      <a:rPr lang="en-US" sz="2800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de-DE" sz="2800" kern="100" dirty="0">
                    <a:solidFill>
                      <a:srgbClr val="FF0000"/>
                    </a:solidFill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a time crystal emerges. Therby spontaneously breaking the continous time translation symmetry. This can be seen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8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ℒ</m:t>
                        </m:r>
                        <m:r>
                          <a:rPr lang="en-US" sz="28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de-DE" sz="28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800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ρ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2800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LC</m:t>
                            </m:r>
                          </m:sub>
                        </m:sSub>
                        <m:d>
                          <m:dPr>
                            <m:ctrlPr>
                              <a:rPr lang="de-DE" sz="2800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2800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≠</m:t>
                    </m:r>
                    <m:sSub>
                      <m:sSubPr>
                        <m:ctrlPr>
                          <a:rPr lang="de-DE" sz="28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ρ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LC</m:t>
                        </m:r>
                      </m:sub>
                    </m:sSub>
                    <m:d>
                      <m:dPr>
                        <m:ctrlPr>
                          <a:rPr lang="de-DE" sz="28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8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8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</m:d>
                    <m:r>
                      <a:rPr lang="en-US" sz="2800" i="1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de-DE" sz="2800" kern="100" dirty="0">
                  <a:solidFill>
                    <a:srgbClr val="FF0000"/>
                  </a:solidFill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15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endParaRPr lang="de-DE" sz="2800" kern="100" dirty="0">
                  <a:solidFill>
                    <a:srgbClr val="FF0000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de-DE" sz="2800" kern="100" dirty="0">
                    <a:solidFill>
                      <a:srgbClr val="FF0000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de-DE" sz="2800" kern="100" dirty="0">
                  <a:solidFill>
                    <a:srgbClr val="FF0000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:endParaRPr lang="de-DE" sz="2800" kern="100" dirty="0">
                  <a:solidFill>
                    <a:srgbClr val="FF0000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de-DE" sz="2800" kern="100" dirty="0">
                    <a:solidFill>
                      <a:srgbClr val="FF0000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de-DE" sz="2800" kern="100" dirty="0">
                  <a:solidFill>
                    <a:srgbClr val="FF0000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r>
                  <a:rPr lang="de-DE" sz="2800" dirty="0">
                    <a:solidFill>
                      <a:srgbClr val="FF0000"/>
                    </a:solidFill>
                  </a:rPr>
                  <a:t> </a:t>
                </a:r>
              </a:p>
              <a:p>
                <a:endParaRPr lang="de-DE" sz="2800" dirty="0">
                  <a:solidFill>
                    <a:srgbClr val="FF0000"/>
                  </a:solidFill>
                </a:endParaRPr>
              </a:p>
              <a:p>
                <a:endParaRPr lang="de-DE" sz="2800" dirty="0">
                  <a:solidFill>
                    <a:srgbClr val="FF0000"/>
                  </a:solidFill>
                </a:endParaRPr>
              </a:p>
              <a:p>
                <a:endParaRPr lang="de-DE" sz="2800" dirty="0">
                  <a:solidFill>
                    <a:srgbClr val="FF0000"/>
                  </a:solidFill>
                </a:endParaRPr>
              </a:p>
              <a:p>
                <a:endParaRPr lang="de-DE" sz="2800" dirty="0">
                  <a:solidFill>
                    <a:srgbClr val="FF0000"/>
                  </a:solidFill>
                </a:endParaRPr>
              </a:p>
              <a:p>
                <a:endParaRPr lang="de-DE" sz="2800" dirty="0">
                  <a:solidFill>
                    <a:srgbClr val="FF0000"/>
                  </a:solidFill>
                </a:endParaRPr>
              </a:p>
              <a:p>
                <a:endParaRPr lang="de-DE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B2F2A1F-264A-6ADE-7509-F3EC27E15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47" y="494785"/>
                <a:ext cx="10818190" cy="10708316"/>
              </a:xfrm>
              <a:prstGeom prst="rect">
                <a:avLst/>
              </a:prstGeom>
              <a:blipFill>
                <a:blip r:embed="rId2"/>
                <a:stretch>
                  <a:fillRect l="-1014" t="-56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EC3D00-D006-ED2C-76BA-19142169B201}"/>
                  </a:ext>
                </a:extLst>
              </p:cNvPr>
              <p:cNvSpPr txBox="1"/>
              <p:nvPr/>
            </p:nvSpPr>
            <p:spPr>
              <a:xfrm>
                <a:off x="8525174" y="1666111"/>
                <a:ext cx="6096000" cy="375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sz="180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ℒ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de-DE" dirty="0"/>
                  <a:t> - time translation operator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EC3D00-D006-ED2C-76BA-19142169B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5174" y="1666111"/>
                <a:ext cx="6096000" cy="375552"/>
              </a:xfrm>
              <a:prstGeom prst="rect">
                <a:avLst/>
              </a:prstGeom>
              <a:blipFill>
                <a:blip r:embed="rId3"/>
                <a:stretch>
                  <a:fillRect t="-4839" b="-2580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8931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5DD30-B960-BD23-E197-0C6597EB9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Theoretical backgrounds: </a:t>
            </a:r>
            <a:br>
              <a:rPr lang="de-DE" dirty="0"/>
            </a:br>
            <a:r>
              <a:rPr lang="de-DE" dirty="0"/>
              <a:t>Dark states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A6C46E-27C6-5655-A686-E037D4C586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de-DE" dirty="0"/>
                  <a:t>A dark state is a pure stationary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ρ</m:t>
                        </m:r>
                      </m:e>
                      <m:sub>
                        <m:r>
                          <m:rPr>
                            <m:nor/>
                          </m:rPr>
                          <a:rPr lang="de-DE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SS</m:t>
                        </m:r>
                      </m:sub>
                    </m:sSub>
                    <m:r>
                      <a:rPr lang="de-DE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de-DE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de-DE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d>
                    <m:d>
                      <m:dPr>
                        <m:begChr m:val="⟨"/>
                        <m:endChr m:val="|"/>
                        <m:ctrlPr>
                          <a:rPr lang="de-DE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de-DE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d>
                  </m:oMath>
                </a14:m>
                <a:r>
                  <a:rPr lang="de-DE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.</a:t>
                </a:r>
                <a:endParaRPr lang="de-DE" kern="100" dirty="0"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de-DE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The state must fulfill the conditions</a:t>
                </a:r>
                <a:r>
                  <a:rPr lang="de-DE" kern="100" dirty="0"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:</a:t>
                </a:r>
                <a:endParaRPr lang="de-DE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r>
                  <a:rPr lang="de-DE" dirty="0"/>
                  <a:t>A paradigm for such a system would be:</a:t>
                </a:r>
              </a:p>
              <a:p>
                <a:r>
                  <a:rPr lang="de-DE" dirty="0"/>
                  <a:t>With dark state: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A6C46E-27C6-5655-A686-E037D4C586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31F534-6FAB-04A6-5571-2F18A5E12F9D}"/>
                  </a:ext>
                </a:extLst>
              </p:cNvPr>
              <p:cNvSpPr txBox="1"/>
              <p:nvPr/>
            </p:nvSpPr>
            <p:spPr>
              <a:xfrm>
                <a:off x="0" y="5547486"/>
                <a:ext cx="6745356" cy="28062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de-DE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de-DE" sz="2800"/>
                            <m:t>D</m:t>
                          </m:r>
                        </m:e>
                      </m:d>
                      <m:r>
                        <a:rPr lang="de-DE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de-DE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de-DE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sz="28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de-DE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de-DE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de-DE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de-DE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sz="28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de-DE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de-DE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  <m:r>
                        <a:rPr lang="de-DE" sz="2800" i="1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de-D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80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de-DE" sz="28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de-DE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e-DE" sz="2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80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de-DE" sz="28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2800">
                          <a:latin typeface="Cambria Math" panose="02040503050406030204" pitchFamily="18" charset="0"/>
                        </a:rPr>
                        <m:t>|2⟩</m:t>
                      </m:r>
                      <m:r>
                        <a:rPr lang="de-DE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800" dirty="0"/>
              </a:p>
              <a:p>
                <a:r>
                  <a:rPr lang="de-DE" sz="2800" dirty="0"/>
                  <a:t> </a:t>
                </a:r>
              </a:p>
              <a:p>
                <a:r>
                  <a:rPr lang="de-DE" sz="2800" dirty="0"/>
                  <a:t> </a:t>
                </a:r>
              </a:p>
              <a:p>
                <a:r>
                  <a:rPr lang="de-DE" sz="2800" dirty="0"/>
                  <a:t> </a:t>
                </a:r>
              </a:p>
              <a:p>
                <a:r>
                  <a:rPr lang="de-DE" sz="2800" dirty="0"/>
                  <a:t> 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31F534-6FAB-04A6-5571-2F18A5E12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547486"/>
                <a:ext cx="6745356" cy="28062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diagram of mathematical equations&#10;&#10;Description automatically generated">
            <a:extLst>
              <a:ext uri="{FF2B5EF4-FFF2-40B4-BE49-F238E27FC236}">
                <a16:creationId xmlns:a16="http://schemas.microsoft.com/office/drawing/2014/main" id="{67B0F20B-46B9-86B5-8EF4-4E02963208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143" y="3943547"/>
            <a:ext cx="2278579" cy="263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973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D7E56-52A8-FC15-46B7-F46A05E70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Framework</a:t>
            </a:r>
            <a:br>
              <a:rPr lang="de-DE" dirty="0"/>
            </a:b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276F7-8BC5-E94C-A571-4DB778D7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4351338"/>
          </a:xfrm>
        </p:spPr>
        <p:txBody>
          <a:bodyPr/>
          <a:lstStyle/>
          <a:p>
            <a:r>
              <a:rPr lang="de-DE" dirty="0"/>
              <a:t>We look at a s</a:t>
            </a:r>
            <a:r>
              <a:rPr lang="en-US" dirty="0" err="1"/>
              <a:t>ystem</a:t>
            </a:r>
            <a:r>
              <a:rPr lang="en-US" dirty="0"/>
              <a:t> composed of three-level atoms confined within an optical cavity.</a:t>
            </a:r>
            <a:endParaRPr lang="de-DE" dirty="0"/>
          </a:p>
        </p:txBody>
      </p:sp>
      <p:pic>
        <p:nvPicPr>
          <p:cNvPr id="6" name="Picture 5" descr="A diagram of a laser&#10;&#10;Description automatically generated">
            <a:extLst>
              <a:ext uri="{FF2B5EF4-FFF2-40B4-BE49-F238E27FC236}">
                <a16:creationId xmlns:a16="http://schemas.microsoft.com/office/drawing/2014/main" id="{B9FBB032-5B48-C464-E4E3-1D360041D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69" y="2353469"/>
            <a:ext cx="7007087" cy="36532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0B82AE-3E87-CC6C-0AC6-7A2E7A51B5EF}"/>
                  </a:ext>
                </a:extLst>
              </p:cNvPr>
              <p:cNvSpPr txBox="1"/>
              <p:nvPr/>
            </p:nvSpPr>
            <p:spPr>
              <a:xfrm>
                <a:off x="7549321" y="1904840"/>
                <a:ext cx="6096000" cy="70243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1800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ω</m:t>
                        </m:r>
                      </m:e>
                      <m:sub>
                        <m:r>
                          <m:rPr>
                            <m:nor/>
                          </m:rPr>
                          <a:rPr lang="de-DE" sz="1800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cav</m:t>
                        </m:r>
                      </m:sub>
                    </m:sSub>
                  </m:oMath>
                </a14:m>
                <a:r>
                  <a:rPr lang="de-DE" sz="18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- </a:t>
                </a:r>
                <a:r>
                  <a:rPr lang="de-DE" kern="100" dirty="0"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cavity frequency </a:t>
                </a:r>
                <a:endParaRPr lang="de-DE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1800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ω</m:t>
                        </m:r>
                      </m:e>
                      <m:sub>
                        <m:r>
                          <m:rPr>
                            <m:nor/>
                          </m:rPr>
                          <a:rPr lang="de-DE" sz="1800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las</m:t>
                        </m:r>
                      </m:sub>
                    </m:sSub>
                  </m:oMath>
                </a14:m>
                <a:r>
                  <a:rPr lang="de-DE" sz="18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- </a:t>
                </a:r>
                <a:r>
                  <a:rPr lang="de-DE" kern="100" dirty="0"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laser frequency (resonant with cavity)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1800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ω</m:t>
                        </m:r>
                      </m:e>
                      <m:sub>
                        <m:r>
                          <m:rPr>
                            <m:nor/>
                          </m:rPr>
                          <a:rPr lang="de-DE" sz="1800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8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,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m:rPr>
                            <m:nor/>
                          </m:rPr>
                          <a:rPr lang="de-DE"/>
                          <m:t>2</m:t>
                        </m:r>
                      </m:sub>
                    </m:sSub>
                  </m:oMath>
                </a14:m>
                <a:r>
                  <a:rPr lang="de-DE" dirty="0"/>
                  <a:t> - cavity transition frequencys</a:t>
                </a:r>
                <a:endParaRPr lang="de-DE" kern="100" dirty="0"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800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η</m:t>
                    </m:r>
                    <m:r>
                      <a:rPr lang="de-DE" sz="1800" b="0" i="0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de-DE" sz="18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– driving field amplitude</a:t>
                </a:r>
                <a:endParaRPr lang="de-DE" kern="100" dirty="0"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800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Γ</m:t>
                    </m:r>
                  </m:oMath>
                </a14:m>
                <a:r>
                  <a:rPr lang="de-DE" sz="1800" kern="100" dirty="0">
                    <a:effectLst/>
                    <a:latin typeface="Cambria Math" panose="020405030504060302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– atomic dissipation rate </a:t>
                </a: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800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κ</m:t>
                    </m:r>
                  </m:oMath>
                </a14:m>
                <a:r>
                  <a:rPr lang="de-DE" sz="18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– cavity dissipation rate</a:t>
                </a:r>
                <a:endParaRPr lang="de-DE" sz="1800" kern="100" dirty="0">
                  <a:effectLst/>
                  <a:latin typeface="Cambria Math" panose="02040503050406030204" pitchFamily="18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800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γ</m:t>
                    </m:r>
                  </m:oMath>
                </a14:m>
                <a:r>
                  <a:rPr lang="de-DE" kern="100" dirty="0"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-</a:t>
                </a:r>
                <a:r>
                  <a:rPr lang="de-DE" sz="1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how should i label this ?</a:t>
                </a: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1800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  <m:sub>
                        <m:r>
                          <a:rPr lang="de-DE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8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- detuning of first excited state</a:t>
                </a: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800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Ω</m:t>
                    </m:r>
                  </m:oMath>
                </a14:m>
                <a:r>
                  <a:rPr lang="de-DE" sz="18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– Rabi frequency of external laser</a:t>
                </a: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1800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V</m:t>
                    </m:r>
                  </m:oMath>
                </a14:m>
                <a:r>
                  <a:rPr lang="de-DE" sz="1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all to all atom interaction potential  </a:t>
                </a:r>
                <a:endParaRPr lang="de-DE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:endParaRPr lang="de-DE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de-DE" sz="1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de-DE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:endParaRPr lang="de-DE" sz="1800" kern="100" dirty="0">
                  <a:effectLst/>
                  <a:latin typeface="Aptos" panose="020B00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:endParaRPr lang="de-DE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:endParaRPr lang="de-DE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de-DE" sz="1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de-DE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:endParaRPr lang="de-DE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0B82AE-3E87-CC6C-0AC6-7A2E7A51B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321" y="1904840"/>
                <a:ext cx="6096000" cy="70243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2036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1387</Words>
  <Application>Microsoft Office PowerPoint</Application>
  <PresentationFormat>Widescreen</PresentationFormat>
  <Paragraphs>237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Aptos</vt:lpstr>
      <vt:lpstr>Aptos Display</vt:lpstr>
      <vt:lpstr>Arial</vt:lpstr>
      <vt:lpstr>Cambria Math</vt:lpstr>
      <vt:lpstr>Times New Roman</vt:lpstr>
      <vt:lpstr>Office Theme</vt:lpstr>
      <vt:lpstr>Nonequilibrium phase diagram of an atom-cavity system with three-level atoms</vt:lpstr>
      <vt:lpstr>Contents</vt:lpstr>
      <vt:lpstr>Theoretical background:  Quantum systems</vt:lpstr>
      <vt:lpstr>PowerPoint Presentation</vt:lpstr>
      <vt:lpstr>PowerPoint Presentation</vt:lpstr>
      <vt:lpstr>Theoretical background:  Time crystals</vt:lpstr>
      <vt:lpstr>PowerPoint Presentation</vt:lpstr>
      <vt:lpstr>Theoretical backgrounds:  Dark states</vt:lpstr>
      <vt:lpstr>Framework </vt:lpstr>
      <vt:lpstr>Framework - Formalism</vt:lpstr>
      <vt:lpstr>PowerPoint Presentation</vt:lpstr>
      <vt:lpstr>Framework - Equations of motion</vt:lpstr>
      <vt:lpstr>PowerPoint Presentation</vt:lpstr>
      <vt:lpstr>PowerPoint Presentation</vt:lpstr>
      <vt:lpstr>Phase diagram </vt:lpstr>
      <vt:lpstr>PowerPoint Presentation</vt:lpstr>
      <vt:lpstr>PowerPoint Presentation</vt:lpstr>
      <vt:lpstr>Here Δ_1=Δ_2=0. No time crystal can be found! </vt:lpstr>
      <vt:lpstr> Δ_1=Δ_2=0,Ω=κ. </vt:lpstr>
      <vt:lpstr>Is it possible to link dark state to EIT ?</vt:lpstr>
      <vt:lpstr>Stability</vt:lpstr>
      <vt:lpstr>Outlook</vt:lpstr>
      <vt:lpstr>Conclusion</vt:lpstr>
      <vt:lpstr>Time crystal extra material</vt:lpstr>
      <vt:lpstr>Limit cycle in magnetization space</vt:lpstr>
      <vt:lpstr>Stationary- / Dark- state stability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Petra Haffner</dc:creator>
  <cp:lastModifiedBy>Petra Haffner</cp:lastModifiedBy>
  <cp:revision>3</cp:revision>
  <dcterms:created xsi:type="dcterms:W3CDTF">2025-01-25T11:24:21Z</dcterms:created>
  <dcterms:modified xsi:type="dcterms:W3CDTF">2025-01-28T18:52:08Z</dcterms:modified>
</cp:coreProperties>
</file>