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58" r:id="rId4"/>
    <p:sldId id="259" r:id="rId5"/>
    <p:sldId id="260" r:id="rId6"/>
    <p:sldId id="266" r:id="rId7"/>
    <p:sldId id="261" r:id="rId8"/>
    <p:sldId id="280" r:id="rId9"/>
    <p:sldId id="263" r:id="rId10"/>
    <p:sldId id="268" r:id="rId11"/>
    <p:sldId id="269" r:id="rId12"/>
    <p:sldId id="270" r:id="rId13"/>
    <p:sldId id="271" r:id="rId14"/>
    <p:sldId id="272" r:id="rId15"/>
    <p:sldId id="285" r:id="rId16"/>
    <p:sldId id="281" r:id="rId17"/>
    <p:sldId id="282" r:id="rId18"/>
    <p:sldId id="283" r:id="rId19"/>
    <p:sldId id="284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628C0A-4826-414A-A3C8-5FF15B3C6FEE}" v="241" dt="2022-06-14T16:37:45.7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4" d="100"/>
          <a:sy n="64" d="100"/>
        </p:scale>
        <p:origin x="6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4F40E2A-A4D2-45AB-ACF8-081E8F7B2729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6634308-FBA8-4478-BBB5-A422F31AA36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762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E2A-A4D2-45AB-ACF8-081E8F7B2729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4308-FBA8-4478-BBB5-A422F31AA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83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E2A-A4D2-45AB-ACF8-081E8F7B2729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4308-FBA8-4478-BBB5-A422F31AA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88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E2A-A4D2-45AB-ACF8-081E8F7B2729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4308-FBA8-4478-BBB5-A422F31AA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106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E2A-A4D2-45AB-ACF8-081E8F7B2729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4308-FBA8-4478-BBB5-A422F31AA36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567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E2A-A4D2-45AB-ACF8-081E8F7B2729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4308-FBA8-4478-BBB5-A422F31AA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58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E2A-A4D2-45AB-ACF8-081E8F7B2729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4308-FBA8-4478-BBB5-A422F31AA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81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E2A-A4D2-45AB-ACF8-081E8F7B2729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4308-FBA8-4478-BBB5-A422F31AA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07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E2A-A4D2-45AB-ACF8-081E8F7B2729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4308-FBA8-4478-BBB5-A422F31AA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69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E2A-A4D2-45AB-ACF8-081E8F7B2729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4308-FBA8-4478-BBB5-A422F31AA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81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E2A-A4D2-45AB-ACF8-081E8F7B2729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4308-FBA8-4478-BBB5-A422F31AA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48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4F40E2A-A4D2-45AB-ACF8-081E8F7B2729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634308-FBA8-4478-BBB5-A422F31AA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92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SimpleStudies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/>
              <a:t>Hier werden Sie geholfen!</a:t>
            </a:r>
          </a:p>
        </p:txBody>
      </p:sp>
    </p:spTree>
    <p:extLst>
      <p:ext uri="{BB962C8B-B14F-4D97-AF65-F5344CB8AC3E}">
        <p14:creationId xmlns:p14="http://schemas.microsoft.com/office/powerpoint/2010/main" val="564201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pPr algn="ctr"/>
            <a:r>
              <a:rPr lang="de-DE" dirty="0"/>
              <a:t>Weitere Tools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12690"/>
            <a:ext cx="9418320" cy="4579550"/>
          </a:xfrm>
        </p:spPr>
        <p:txBody>
          <a:bodyPr>
            <a:norm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 Studio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Code-Entwicklung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de-D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Eingebaute Hilfestellungen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Codezusammenführung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de-D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Gemeinsames Arbeiten am Projekt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de-DE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Discord</a:t>
            </a: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Kommunikation</a:t>
            </a:r>
          </a:p>
        </p:txBody>
      </p:sp>
    </p:spTree>
    <p:extLst>
      <p:ext uri="{BB962C8B-B14F-4D97-AF65-F5344CB8AC3E}">
        <p14:creationId xmlns:p14="http://schemas.microsoft.com/office/powerpoint/2010/main" val="295051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pPr algn="ctr"/>
            <a:r>
              <a:rPr lang="de-DE" dirty="0"/>
              <a:t>1.Sprint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723846"/>
            <a:ext cx="9418320" cy="5024823"/>
          </a:xfrm>
        </p:spPr>
        <p:txBody>
          <a:bodyPr/>
          <a:lstStyle/>
          <a:p>
            <a:pPr algn="ctr"/>
            <a:r>
              <a:rPr lang="de-DE" sz="2400" dirty="0" err="1">
                <a:solidFill>
                  <a:schemeClr val="tx1"/>
                </a:solidFill>
              </a:rPr>
              <a:t>Planning</a:t>
            </a:r>
            <a:endParaRPr lang="de-DE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Grundlagen: Git-Projekt anlegen, Layout/</a:t>
            </a:r>
            <a:br>
              <a:rPr lang="de-DE" dirty="0"/>
            </a:br>
            <a:r>
              <a:rPr lang="de-DE" dirty="0"/>
              <a:t>Design bestimmen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Stundenplan implementieren</a:t>
            </a:r>
          </a:p>
          <a:p>
            <a:pPr algn="ctr"/>
            <a:r>
              <a:rPr lang="de-DE" sz="2400" dirty="0">
                <a:solidFill>
                  <a:schemeClr val="tx1"/>
                </a:solidFill>
              </a:rPr>
              <a:t>Verlauf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Gemeinsame Erarbeitung des Designs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Probleme beim ersten Arbeiten/Installieren mit Tools (v.a. Git, VS)</a:t>
            </a:r>
          </a:p>
          <a:p>
            <a:pPr algn="ctr"/>
            <a:r>
              <a:rPr lang="de-DE" sz="2400" dirty="0">
                <a:solidFill>
                  <a:schemeClr val="tx1"/>
                </a:solidFill>
              </a:rPr>
              <a:t>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Geschafft: „Schulungen“, Design, Layout, Datenbanken erstellt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Nicht geschafft: Stundenplan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B3AE1557-792E-223B-EA59-6B3C36EAD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191292" y="1958009"/>
            <a:ext cx="4488253" cy="253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48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pPr algn="ctr"/>
            <a:r>
              <a:rPr lang="de-DE" dirty="0"/>
              <a:t>2.Sprint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12690"/>
            <a:ext cx="9418320" cy="4579550"/>
          </a:xfrm>
        </p:spPr>
        <p:txBody>
          <a:bodyPr>
            <a:normAutofit/>
          </a:bodyPr>
          <a:lstStyle/>
          <a:p>
            <a:pPr algn="ctr"/>
            <a:r>
              <a:rPr lang="de-DE" sz="2800" dirty="0" err="1">
                <a:solidFill>
                  <a:schemeClr val="tx1"/>
                </a:solidFill>
              </a:rPr>
              <a:t>Planning</a:t>
            </a:r>
            <a:endParaRPr lang="de-DE" sz="2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Hausaufgaben, Mail-Adressen, Stundenplan implementieren</a:t>
            </a:r>
          </a:p>
          <a:p>
            <a:pPr algn="ctr"/>
            <a:r>
              <a:rPr lang="de-DE" sz="2800" dirty="0">
                <a:solidFill>
                  <a:schemeClr val="tx1"/>
                </a:solidFill>
              </a:rPr>
              <a:t>Verlauf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Stundenplan zügig fertiggestellt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Probleme beim Hochladen: Überschreibung des Projekts</a:t>
            </a:r>
          </a:p>
          <a:p>
            <a:pPr algn="ctr"/>
            <a:r>
              <a:rPr lang="de-DE" sz="2800" dirty="0">
                <a:solidFill>
                  <a:schemeClr val="tx1"/>
                </a:solidFill>
              </a:rPr>
              <a:t>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Geschafft: Stundenplan, Hausaufgaben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Nicht geschafft: Mail-Adressen</a:t>
            </a:r>
          </a:p>
        </p:txBody>
      </p:sp>
    </p:spTree>
    <p:extLst>
      <p:ext uri="{BB962C8B-B14F-4D97-AF65-F5344CB8AC3E}">
        <p14:creationId xmlns:p14="http://schemas.microsoft.com/office/powerpoint/2010/main" val="2305307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pPr algn="ctr"/>
            <a:r>
              <a:rPr lang="de-DE" dirty="0"/>
              <a:t>3.Sprint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12690"/>
            <a:ext cx="9418320" cy="4579550"/>
          </a:xfrm>
        </p:spPr>
        <p:txBody>
          <a:bodyPr>
            <a:normAutofit lnSpcReduction="10000"/>
          </a:bodyPr>
          <a:lstStyle/>
          <a:p>
            <a:pPr algn="ctr"/>
            <a:r>
              <a:rPr lang="de-DE" sz="2400" dirty="0" err="1">
                <a:solidFill>
                  <a:schemeClr val="tx1"/>
                </a:solidFill>
              </a:rPr>
              <a:t>Planning</a:t>
            </a:r>
            <a:endParaRPr lang="de-DE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effectLst/>
                <a:latin typeface="Century Schoolbook (Textkörper)"/>
                <a:ea typeface="DengXian" panose="020B0503020204020204" pitchFamily="2" charset="-122"/>
                <a:cs typeface="Times New Roman" panose="02020603050405020304" pitchFamily="18" charset="0"/>
              </a:rPr>
              <a:t>Lernplan, Notenübersicht, E-Mail und </a:t>
            </a:r>
            <a:r>
              <a:rPr lang="de-DE" dirty="0" err="1">
                <a:effectLst/>
                <a:latin typeface="Century Schoolbook (Textkörper)"/>
                <a:ea typeface="DengXian" panose="020B0503020204020204" pitchFamily="2" charset="-122"/>
                <a:cs typeface="Times New Roman" panose="02020603050405020304" pitchFamily="18" charset="0"/>
              </a:rPr>
              <a:t>NewsFeed</a:t>
            </a:r>
            <a:r>
              <a:rPr lang="de-DE" dirty="0">
                <a:effectLst/>
                <a:latin typeface="Century Schoolbook (Textkörper)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de-DE" dirty="0">
                <a:latin typeface="Century Schoolbook (Textkörper)"/>
              </a:rPr>
              <a:t> </a:t>
            </a:r>
            <a:r>
              <a:rPr lang="de-DE" dirty="0"/>
              <a:t>implementieren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Zahlreiche Diskussionen über genaue Umsetzung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Verwerfen von Epic </a:t>
            </a:r>
            <a:r>
              <a:rPr lang="de-DE" dirty="0" err="1"/>
              <a:t>Aufschriebeverwaltung</a:t>
            </a:r>
            <a:endParaRPr lang="de-DE" dirty="0"/>
          </a:p>
          <a:p>
            <a:pPr algn="ctr"/>
            <a:r>
              <a:rPr lang="de-DE" sz="2400" dirty="0">
                <a:solidFill>
                  <a:schemeClr val="tx1"/>
                </a:solidFill>
              </a:rPr>
              <a:t>Verlauf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Mangelnde Erfahrung Entity Framework: schleppender Fortschritt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Teammeeting: Festlegen Grundlagen </a:t>
            </a:r>
            <a:r>
              <a:rPr lang="de-DE" dirty="0" err="1"/>
              <a:t>Projektpräsenation</a:t>
            </a:r>
            <a:endParaRPr lang="de-DE" dirty="0"/>
          </a:p>
          <a:p>
            <a:pPr algn="ctr"/>
            <a:r>
              <a:rPr lang="de-DE" sz="2400" dirty="0">
                <a:solidFill>
                  <a:schemeClr val="tx1"/>
                </a:solidFill>
              </a:rPr>
              <a:t>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Geschafft: </a:t>
            </a:r>
            <a:r>
              <a:rPr lang="de-DE" dirty="0">
                <a:effectLst/>
                <a:latin typeface="Century Schoolbook (Textkörper)"/>
                <a:ea typeface="DengXian" panose="020B0503020204020204" pitchFamily="2" charset="-122"/>
                <a:cs typeface="Times New Roman" panose="02020603050405020304" pitchFamily="18" charset="0"/>
              </a:rPr>
              <a:t>Lernplan, Notenübersicht, E-Mail und </a:t>
            </a:r>
            <a:r>
              <a:rPr lang="de-DE" dirty="0" err="1">
                <a:effectLst/>
                <a:latin typeface="Century Schoolbook (Textkörper)"/>
                <a:ea typeface="DengXian" panose="020B0503020204020204" pitchFamily="2" charset="-122"/>
                <a:cs typeface="Times New Roman" panose="02020603050405020304" pitchFamily="18" charset="0"/>
              </a:rPr>
              <a:t>NewsFeed</a:t>
            </a:r>
            <a:r>
              <a:rPr lang="de-DE" dirty="0">
                <a:effectLst/>
                <a:latin typeface="Century Schoolbook (Textkörper)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341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pPr algn="ctr"/>
            <a:r>
              <a:rPr lang="de-DE" dirty="0"/>
              <a:t>4.Sprint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12690"/>
            <a:ext cx="9418320" cy="4579550"/>
          </a:xfrm>
        </p:spPr>
        <p:txBody>
          <a:bodyPr>
            <a:normAutofit/>
          </a:bodyPr>
          <a:lstStyle/>
          <a:p>
            <a:pPr algn="ctr"/>
            <a:r>
              <a:rPr lang="de-DE" sz="2400" dirty="0" err="1">
                <a:solidFill>
                  <a:schemeClr val="tx1"/>
                </a:solidFill>
              </a:rPr>
              <a:t>Planning</a:t>
            </a:r>
            <a:endParaRPr lang="de-DE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effectLst/>
                <a:latin typeface="Century Schoolbook (Textkörper)"/>
                <a:ea typeface="DengXian" panose="020B0503020204020204" pitchFamily="2" charset="-122"/>
                <a:cs typeface="Times New Roman" panose="02020603050405020304" pitchFamily="18" charset="0"/>
              </a:rPr>
              <a:t>Ästhetischere Gestaltung des Programmes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Verfassen Ausarbeitung /Präsentation</a:t>
            </a:r>
          </a:p>
          <a:p>
            <a:pPr algn="ctr"/>
            <a:r>
              <a:rPr lang="de-DE" sz="2400" dirty="0">
                <a:solidFill>
                  <a:schemeClr val="tx1"/>
                </a:solidFill>
              </a:rPr>
              <a:t>Verlauf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Teammeeting: gemeinsame Überarbeitung des Programmes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Brainstorming für Präsentation und Unterpunkte der Ausarbeitung</a:t>
            </a:r>
          </a:p>
          <a:p>
            <a:pPr algn="ctr"/>
            <a:r>
              <a:rPr lang="de-DE" sz="2400" dirty="0">
                <a:solidFill>
                  <a:schemeClr val="tx1"/>
                </a:solidFill>
              </a:rPr>
              <a:t>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Geschafft: </a:t>
            </a:r>
            <a:r>
              <a:rPr lang="de-DE" dirty="0">
                <a:effectLst/>
                <a:latin typeface="Century Schoolbook (Textkörper)"/>
                <a:ea typeface="DengXian" panose="020B0503020204020204" pitchFamily="2" charset="-122"/>
                <a:cs typeface="Times New Roman" panose="02020603050405020304" pitchFamily="18" charset="0"/>
              </a:rPr>
              <a:t>Ästhetisches Programm, Ausarbeitung, 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9599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2B15BC-4E13-792A-F1DF-9E9061ECF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957790"/>
          </a:xfrm>
        </p:spPr>
        <p:txBody>
          <a:bodyPr>
            <a:normAutofit fontScale="90000"/>
          </a:bodyPr>
          <a:lstStyle/>
          <a:p>
            <a:r>
              <a:rPr lang="de-DE" dirty="0"/>
              <a:t>Fazit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730D9FD-F65D-6530-1A1C-623D6477E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2460812"/>
            <a:ext cx="9418320" cy="4031428"/>
          </a:xfrm>
        </p:spPr>
        <p:txBody>
          <a:bodyPr/>
          <a:lstStyle/>
          <a:p>
            <a:endParaRPr lang="de-DE"/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16430191-7C1E-9017-57EB-CE788F0E1A07}"/>
              </a:ext>
            </a:extLst>
          </p:cNvPr>
          <p:cNvSpPr txBox="1">
            <a:spLocks/>
          </p:cNvSpPr>
          <p:nvPr/>
        </p:nvSpPr>
        <p:spPr>
          <a:xfrm>
            <a:off x="1261872" y="1912690"/>
            <a:ext cx="9418320" cy="4579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2400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DE" dirty="0">
                <a:latin typeface="Century Schoolbook (Textkörper)"/>
                <a:ea typeface="DengXian"/>
                <a:cs typeface="Times New Roman"/>
              </a:rPr>
              <a:t>Insgesamt Erfolg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/>
              <a:t>Größter Teil des Plans wurde umgesetzt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/>
              <a:t>Präsentation etwas vernachlässigt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/>
              <a:t>Sprints allgemein etwas holperig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/>
              <a:t>Großes Ganzes ist am wichtigsten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>
                <a:latin typeface="Century Schoolbook" panose="02040604050505020304"/>
                <a:ea typeface="DengXian"/>
                <a:cs typeface="Times New Roman"/>
              </a:rPr>
              <a:t>Lauffähige Software wurde durch agiles Projektmanagement entwickelt</a:t>
            </a:r>
          </a:p>
          <a:p>
            <a:pPr marL="342900" indent="-342900">
              <a:buFont typeface="Arial" pitchFamily="34" charset="0"/>
              <a:buChar char="•"/>
            </a:pPr>
            <a:endParaRPr lang="de-DE" dirty="0">
              <a:latin typeface="Century Schoolbook (Textkörper)"/>
              <a:ea typeface="DengXi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42160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041523"/>
          </a:xfrm>
        </p:spPr>
        <p:txBody>
          <a:bodyPr/>
          <a:lstStyle/>
          <a:p>
            <a:pPr algn="ctr"/>
            <a:r>
              <a:rPr lang="de-DE" sz="7200" dirty="0"/>
              <a:t>Interview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8030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041523"/>
          </a:xfrm>
        </p:spPr>
        <p:txBody>
          <a:bodyPr/>
          <a:lstStyle/>
          <a:p>
            <a:pPr algn="ctr"/>
            <a:r>
              <a:rPr lang="de-DE" sz="7200" dirty="0"/>
              <a:t>Testphase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7518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7378" y="373469"/>
            <a:ext cx="9418320" cy="1221688"/>
          </a:xfrm>
        </p:spPr>
        <p:txBody>
          <a:bodyPr/>
          <a:lstStyle/>
          <a:p>
            <a:pPr algn="ctr"/>
            <a:r>
              <a:rPr lang="de-DE" sz="7200" dirty="0" err="1"/>
              <a:t>Lessons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0652E142-D06D-FB66-9691-DC4EE0E3F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12690"/>
            <a:ext cx="9418320" cy="45795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de-DE" dirty="0">
                <a:solidFill>
                  <a:srgbClr val="BFBFBF"/>
                </a:solidFill>
                <a:latin typeface="Century Schoolbook (Textkörper)"/>
                <a:ea typeface="DengXian"/>
                <a:cs typeface="Times New Roman"/>
              </a:rPr>
              <a:t>Umgang mit Versionsverwaltungssoftware GitHub</a:t>
            </a:r>
          </a:p>
          <a:p>
            <a:pPr marL="342900" indent="-342900">
              <a:buChar char="•"/>
            </a:pPr>
            <a:r>
              <a:rPr lang="de-DE" dirty="0"/>
              <a:t>Zu viel Workload vorgenommen</a:t>
            </a:r>
          </a:p>
          <a:p>
            <a:pPr marL="342900" indent="-342900">
              <a:buChar char="•"/>
            </a:pPr>
            <a:r>
              <a:rPr lang="de-DE" dirty="0"/>
              <a:t>Befolgen des agilen Mindsets</a:t>
            </a:r>
          </a:p>
          <a:p>
            <a:pPr marL="342900" indent="-342900">
              <a:buChar char="•"/>
            </a:pPr>
            <a:r>
              <a:rPr lang="de-DE" dirty="0"/>
              <a:t>Kleinere Probleme kosten viel Zeit</a:t>
            </a:r>
          </a:p>
        </p:txBody>
      </p:sp>
    </p:spTree>
    <p:extLst>
      <p:ext uri="{BB962C8B-B14F-4D97-AF65-F5344CB8AC3E}">
        <p14:creationId xmlns:p14="http://schemas.microsoft.com/office/powerpoint/2010/main" val="2277728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041523"/>
          </a:xfrm>
        </p:spPr>
        <p:txBody>
          <a:bodyPr/>
          <a:lstStyle/>
          <a:p>
            <a:pPr algn="ctr"/>
            <a:r>
              <a:rPr lang="de-DE" sz="7200" dirty="0" err="1"/>
              <a:t>Kahoot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851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pPr algn="ctr"/>
            <a:r>
              <a:rPr lang="de-DE" dirty="0"/>
              <a:t>Übersicht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12690"/>
            <a:ext cx="9418320" cy="45795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/>
              <a:t>Idee und Konzeption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/>
              <a:t>Produktvorstellung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/>
              <a:t>Organisation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220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SimpleStudies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69840"/>
            <a:ext cx="9418320" cy="457955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Präsi (10-15min)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Interview1 (3-5min)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Interview2 (3-5min)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Rumklicken(10 min)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(10min; 2,5 pro Person)</a:t>
            </a:r>
          </a:p>
          <a:p>
            <a:pPr lvl="1" indent="-457200">
              <a:buFont typeface="Arial" panose="020B0604020202020204" pitchFamily="34" charset="0"/>
              <a:buChar char="•"/>
              <a:tabLst>
                <a:tab pos="538163" algn="l"/>
              </a:tabLst>
            </a:pPr>
            <a:r>
              <a:rPr lang="de-DE" dirty="0"/>
              <a:t>Zerschießen/GitHub (Marco)</a:t>
            </a:r>
          </a:p>
          <a:p>
            <a:pPr lvl="1" indent="-457200">
              <a:buFont typeface="Arial" panose="020B0604020202020204" pitchFamily="34" charset="0"/>
              <a:buChar char="•"/>
              <a:tabLst>
                <a:tab pos="538163" algn="l"/>
              </a:tabLst>
            </a:pPr>
            <a:r>
              <a:rPr lang="de-DE" dirty="0"/>
              <a:t> übernommen (Matthias)</a:t>
            </a:r>
          </a:p>
          <a:p>
            <a:pPr lvl="1" indent="-457200">
              <a:buFont typeface="Arial" panose="020B0604020202020204" pitchFamily="34" charset="0"/>
              <a:buChar char="•"/>
              <a:tabLst>
                <a:tab pos="538163" algn="l"/>
              </a:tabLst>
            </a:pPr>
            <a:r>
              <a:rPr lang="de-DE" dirty="0"/>
              <a:t>Agiles </a:t>
            </a:r>
            <a:r>
              <a:rPr lang="de-DE" dirty="0" err="1"/>
              <a:t>MindSet</a:t>
            </a:r>
            <a:r>
              <a:rPr lang="de-DE" dirty="0"/>
              <a:t> (Nicolas)</a:t>
            </a:r>
          </a:p>
          <a:p>
            <a:pPr lvl="1" indent="-457200">
              <a:buFont typeface="Arial" panose="020B0604020202020204" pitchFamily="34" charset="0"/>
              <a:buChar char="•"/>
              <a:tabLst>
                <a:tab pos="538163" algn="l"/>
              </a:tabLst>
            </a:pPr>
            <a:r>
              <a:rPr lang="de-DE" dirty="0"/>
              <a:t>Kleinere Probleme </a:t>
            </a:r>
            <a:r>
              <a:rPr lang="de-DE" dirty="0" err="1"/>
              <a:t>skippen</a:t>
            </a:r>
            <a:r>
              <a:rPr lang="de-DE" dirty="0"/>
              <a:t> (Louis)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Kahoot</a:t>
            </a:r>
            <a:r>
              <a:rPr lang="de-DE" dirty="0"/>
              <a:t>(5-10min)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680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pPr algn="ctr"/>
            <a:r>
              <a:rPr lang="de-DE" dirty="0"/>
              <a:t>Idee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12690"/>
            <a:ext cx="9418320" cy="45795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Nützliche Funktionen schaffen, die beim Studieren helfen</a:t>
            </a:r>
          </a:p>
          <a:p>
            <a:pPr marL="1166813" lvl="1" indent="-269875" algn="l">
              <a:buFont typeface="Arial" panose="020B0604020202020204" pitchFamily="34" charset="0"/>
              <a:buChar char="•"/>
              <a:tabLst>
                <a:tab pos="1166813" algn="l"/>
              </a:tabLst>
            </a:pPr>
            <a:r>
              <a:rPr lang="de-DE" sz="24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Lernplan</a:t>
            </a:r>
          </a:p>
          <a:p>
            <a:pPr marL="1166813" lvl="1" indent="-269875" algn="l">
              <a:buFont typeface="Arial" panose="020B0604020202020204" pitchFamily="34" charset="0"/>
              <a:buChar char="•"/>
              <a:tabLst>
                <a:tab pos="1166813" algn="l"/>
              </a:tabLst>
            </a:pPr>
            <a:r>
              <a:rPr lang="de-DE" sz="24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Hausaufgabenmanager</a:t>
            </a:r>
          </a:p>
          <a:p>
            <a:pPr marL="1166813" lvl="1" indent="-269875" algn="l">
              <a:buFont typeface="Arial" panose="020B0604020202020204" pitchFamily="34" charset="0"/>
              <a:buChar char="•"/>
              <a:tabLst>
                <a:tab pos="1166813" algn="l"/>
              </a:tabLst>
            </a:pPr>
            <a:r>
              <a:rPr lang="de-DE" sz="24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Dozentenliste</a:t>
            </a:r>
          </a:p>
          <a:p>
            <a:pPr marL="1166813" lvl="1" indent="-269875" algn="l">
              <a:buFont typeface="Arial" panose="020B0604020202020204" pitchFamily="34" charset="0"/>
              <a:buChar char="•"/>
              <a:tabLst>
                <a:tab pos="1166813" algn="l"/>
              </a:tabLst>
            </a:pPr>
            <a:r>
              <a:rPr lang="de-DE" sz="24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Notenübersicht</a:t>
            </a:r>
          </a:p>
          <a:p>
            <a:pPr marL="1166813" lvl="1" indent="-269875" algn="l">
              <a:buFont typeface="Arial" panose="020B0604020202020204" pitchFamily="34" charset="0"/>
              <a:buChar char="•"/>
              <a:tabLst>
                <a:tab pos="1166813" algn="l"/>
              </a:tabLst>
            </a:pPr>
            <a:r>
              <a:rPr lang="de-DE" sz="24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Kursmanager</a:t>
            </a:r>
          </a:p>
          <a:p>
            <a:pPr marL="1166813" lvl="1" indent="-269875" algn="l">
              <a:buFont typeface="Arial" panose="020B0604020202020204" pitchFamily="34" charset="0"/>
              <a:buChar char="•"/>
              <a:tabLst>
                <a:tab pos="1166813" algn="l"/>
              </a:tabLst>
            </a:pPr>
            <a:r>
              <a:rPr lang="de-DE" sz="24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NewsFeed</a:t>
            </a:r>
          </a:p>
          <a:p>
            <a:pPr marL="896938" lvl="1" algn="l">
              <a:tabLst>
                <a:tab pos="1166813" algn="l"/>
              </a:tabLst>
            </a:pPr>
            <a:r>
              <a:rPr lang="de-DE" sz="24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ALLES IN EINEM!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Probleme beim Organisieren unseres Studienalltags bewältigen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Unsere Vision: Zugriff auf Infos über ein zentrales Programm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C9932651-28A4-406D-8991-725A9D841EEE}"/>
              </a:ext>
            </a:extLst>
          </p:cNvPr>
          <p:cNvSpPr/>
          <p:nvPr/>
        </p:nvSpPr>
        <p:spPr>
          <a:xfrm>
            <a:off x="1693273" y="4888231"/>
            <a:ext cx="444137" cy="1480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21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pPr algn="ctr"/>
            <a:r>
              <a:rPr lang="de-DE" dirty="0"/>
              <a:t>Stacey-Matrix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12690"/>
            <a:ext cx="5796153" cy="45795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Art der Implementation der Features bekannt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Allerdings kein genauer Zeitplan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Ziel zu Beginn nicht bekannt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Flexible Reaktion auf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Features Priorität zuordnen</a:t>
            </a:r>
          </a:p>
          <a:p>
            <a:pPr indent="628650"/>
            <a:r>
              <a:rPr lang="de-DE" dirty="0"/>
              <a:t>Agiles Projektmanagement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 descr="Stacey-Matrix: Ganz einfach die richtige Projektmanagement-Methode finden">
            <a:extLst>
              <a:ext uri="{FF2B5EF4-FFF2-40B4-BE49-F238E27FC236}">
                <a16:creationId xmlns:a16="http://schemas.microsoft.com/office/drawing/2014/main" id="{F75361F7-4A1E-65B8-CA8A-46E536D81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89906" y="1803633"/>
            <a:ext cx="5502094" cy="4216633"/>
          </a:xfrm>
          <a:prstGeom prst="rect">
            <a:avLst/>
          </a:prstGeom>
        </p:spPr>
      </p:pic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156427A1-7F57-768C-147B-807ADD72A440}"/>
              </a:ext>
            </a:extLst>
          </p:cNvPr>
          <p:cNvSpPr/>
          <p:nvPr/>
        </p:nvSpPr>
        <p:spPr>
          <a:xfrm>
            <a:off x="1455148" y="5012056"/>
            <a:ext cx="444137" cy="1480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13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pPr algn="ctr"/>
            <a:r>
              <a:rPr lang="de-DE" dirty="0"/>
              <a:t>Informationen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5D1A955-0336-D3AE-EC29-075407E6C3ED}"/>
              </a:ext>
            </a:extLst>
          </p:cNvPr>
          <p:cNvSpPr txBox="1"/>
          <p:nvPr/>
        </p:nvSpPr>
        <p:spPr>
          <a:xfrm>
            <a:off x="810503" y="1803633"/>
            <a:ext cx="105709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sz="2800" dirty="0"/>
          </a:p>
          <a:p>
            <a:pPr algn="ctr"/>
            <a:r>
              <a:rPr lang="de-DE" sz="2800" dirty="0"/>
              <a:t>Kunden/User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75000"/>
                  </a:schemeClr>
                </a:solidFill>
              </a:rPr>
              <a:t>Unsere primäre Zielgruppe sind Studenten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75000"/>
                  </a:schemeClr>
                </a:solidFill>
              </a:rPr>
              <a:t>Sekundäre Zielgruppe: Lehrkräfte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75000"/>
                  </a:schemeClr>
                </a:solidFill>
              </a:rPr>
              <a:t>Wir sehen uns als Stellvertreter dieser Zielgruppe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de-DE" sz="2400" dirty="0"/>
          </a:p>
          <a:p>
            <a:pPr algn="ctr"/>
            <a:r>
              <a:rPr lang="de-DE" sz="2800" dirty="0"/>
              <a:t>Rahmenbedingungen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75000"/>
                  </a:schemeClr>
                </a:solidFill>
              </a:rPr>
              <a:t>Abgabe Planung ist der 18.04.2022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75000"/>
                  </a:schemeClr>
                </a:solidFill>
              </a:rPr>
              <a:t>Deadline: 12.06.2022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75000"/>
                  </a:schemeClr>
                </a:solidFill>
              </a:rPr>
              <a:t>Produktvorstellung: 14.06.2022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3460855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pPr algn="ctr"/>
            <a:r>
              <a:rPr lang="de-DE" dirty="0"/>
              <a:t>Informationen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12690"/>
            <a:ext cx="9418320" cy="4579550"/>
          </a:xfrm>
        </p:spPr>
        <p:txBody>
          <a:bodyPr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Hypothesen (Probleme/Chancen)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Nicht ausgereiftes Organisationstool führt im Studium zu Unübersichtlichkeit und schlechter Planungsfähigkeit	Grundlage für dieses Projekt</a:t>
            </a:r>
          </a:p>
          <a:p>
            <a:pPr algn="ctr"/>
            <a:r>
              <a:rPr lang="de-DE" sz="2800" dirty="0">
                <a:solidFill>
                  <a:schemeClr val="tx1"/>
                </a:solidFill>
              </a:rPr>
              <a:t>Business Value</a:t>
            </a:r>
          </a:p>
          <a:p>
            <a:pPr algn="ctr"/>
            <a:r>
              <a:rPr lang="de-DE" dirty="0"/>
              <a:t>Benutzerfreundliche und übersichtliche Oberfläche für Studenten</a:t>
            </a:r>
          </a:p>
          <a:p>
            <a:pPr algn="ctr"/>
            <a:r>
              <a:rPr lang="de-DE" sz="2800" dirty="0">
                <a:solidFill>
                  <a:schemeClr val="tx1"/>
                </a:solidFill>
              </a:rPr>
              <a:t>User Value</a:t>
            </a:r>
          </a:p>
          <a:p>
            <a:pPr algn="ctr"/>
            <a:r>
              <a:rPr lang="de-DE" dirty="0"/>
              <a:t>Langfristig: Studenten haben mehr Zeit durch geordnetes </a:t>
            </a:r>
            <a:r>
              <a:rPr lang="de-DE" dirty="0" err="1"/>
              <a:t>Planungsystem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algn="ctr"/>
            <a:endParaRPr lang="de-DE" dirty="0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57236A5D-32FA-A50D-9B9E-55ECD6154CC2}"/>
              </a:ext>
            </a:extLst>
          </p:cNvPr>
          <p:cNvSpPr/>
          <p:nvPr/>
        </p:nvSpPr>
        <p:spPr>
          <a:xfrm>
            <a:off x="1753321" y="3280954"/>
            <a:ext cx="444137" cy="1480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78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>
            <a:normAutofit/>
          </a:bodyPr>
          <a:lstStyle/>
          <a:p>
            <a:pPr algn="ctr"/>
            <a:r>
              <a:rPr lang="de-DE" sz="5400" dirty="0" err="1"/>
              <a:t>Scrum</a:t>
            </a:r>
            <a:r>
              <a:rPr lang="de-DE" sz="5400" dirty="0"/>
              <a:t>-Rahmenbedingungen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12690"/>
            <a:ext cx="9418320" cy="457955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Sprintdauer: 2 Wochen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Organisation in „</a:t>
            </a:r>
            <a:r>
              <a:rPr lang="de-DE" dirty="0" err="1"/>
              <a:t>Daily‘s</a:t>
            </a:r>
            <a:r>
              <a:rPr lang="de-DE" dirty="0"/>
              <a:t>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Sprint Review zum Sprintabschluss (Progress wird einem dedizierten Review unterzogen)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effectLst/>
                <a:latin typeface="Century Schoolbook (Textkörper)"/>
                <a:ea typeface="Calibri" panose="020F0502020204030204" pitchFamily="34" charset="0"/>
                <a:cs typeface="Calibri" panose="020F0502020204030204" pitchFamily="34" charset="0"/>
              </a:rPr>
              <a:t>Definition </a:t>
            </a:r>
            <a:r>
              <a:rPr lang="de-DE" dirty="0" err="1">
                <a:effectLst/>
                <a:latin typeface="Century Schoolbook (Textkörper)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dirty="0">
                <a:effectLst/>
                <a:latin typeface="Century Schoolbook (Textkörper)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effectLst/>
                <a:latin typeface="Century Schoolbook (Textkörper)"/>
                <a:ea typeface="Calibri" panose="020F0502020204030204" pitchFamily="34" charset="0"/>
                <a:cs typeface="Calibri" panose="020F0502020204030204" pitchFamily="34" charset="0"/>
              </a:rPr>
              <a:t>Done</a:t>
            </a:r>
            <a:r>
              <a:rPr lang="de-DE" dirty="0">
                <a:effectLst/>
                <a:latin typeface="Century Schoolbook (Textkörper)"/>
                <a:ea typeface="Calibri" panose="020F0502020204030204" pitchFamily="34" charset="0"/>
                <a:cs typeface="Calibri" panose="020F0502020204030204" pitchFamily="34" charset="0"/>
              </a:rPr>
              <a:t>: „Abgeschlossen ist eine Aufgabe dann, wenn sie vollständig den Code-Standards entspricht und vom Senior Developer (Matthias Lay) </a:t>
            </a:r>
            <a:r>
              <a:rPr lang="de-DE" dirty="0" err="1">
                <a:effectLst/>
                <a:latin typeface="Century Schoolbook (Textkörper)"/>
                <a:ea typeface="Calibri" panose="020F0502020204030204" pitchFamily="34" charset="0"/>
                <a:cs typeface="Calibri" panose="020F0502020204030204" pitchFamily="34" charset="0"/>
              </a:rPr>
              <a:t>reviewed</a:t>
            </a:r>
            <a:r>
              <a:rPr lang="de-DE" dirty="0">
                <a:effectLst/>
                <a:latin typeface="Century Schoolbook (Textkörper)"/>
                <a:ea typeface="Calibri" panose="020F0502020204030204" pitchFamily="34" charset="0"/>
                <a:cs typeface="Calibri" panose="020F0502020204030204" pitchFamily="34" charset="0"/>
              </a:rPr>
              <a:t> und von uns allen getestet wurde.“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Century Schoolbook (Textkörper)"/>
                <a:ea typeface="Calibri" panose="020F0502020204030204" pitchFamily="34" charset="0"/>
                <a:cs typeface="Calibri" panose="020F0502020204030204" pitchFamily="34" charset="0"/>
              </a:rPr>
              <a:t>Unterteilung der Features in </a:t>
            </a:r>
            <a:r>
              <a:rPr lang="de-DE" dirty="0" err="1">
                <a:latin typeface="Century Schoolbook (Textkörper)"/>
                <a:ea typeface="Calibri" panose="020F0502020204030204" pitchFamily="34" charset="0"/>
                <a:cs typeface="Calibri" panose="020F0502020204030204" pitchFamily="34" charset="0"/>
              </a:rPr>
              <a:t>Epics</a:t>
            </a:r>
            <a:r>
              <a:rPr lang="de-DE" dirty="0">
                <a:latin typeface="Century Schoolbook (Textkörper)"/>
                <a:ea typeface="Calibri" panose="020F0502020204030204" pitchFamily="34" charset="0"/>
                <a:cs typeface="Calibri" panose="020F0502020204030204" pitchFamily="34" charset="0"/>
              </a:rPr>
              <a:t> und Stories</a:t>
            </a:r>
            <a:endParaRPr lang="de-DE" dirty="0">
              <a:effectLst/>
              <a:latin typeface="Century Schoolbook (Textkörper)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5733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435102"/>
            <a:ext cx="9418320" cy="1044681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Aufgabenzuteilung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479783"/>
            <a:ext cx="9418320" cy="5012457"/>
          </a:xfrm>
        </p:spPr>
        <p:txBody>
          <a:bodyPr/>
          <a:lstStyle/>
          <a:p>
            <a:r>
              <a:rPr lang="de-DE" dirty="0"/>
              <a:t>Stakeholder: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User Stories und Finanzierung (Martin </a:t>
            </a:r>
            <a:r>
              <a:rPr lang="de-DE" dirty="0" err="1"/>
              <a:t>Lüttecke</a:t>
            </a:r>
            <a:r>
              <a:rPr lang="de-DE" dirty="0"/>
              <a:t> &amp; Studenten)</a:t>
            </a:r>
          </a:p>
          <a:p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r>
              <a:rPr lang="de-DE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Backlogführung (Nicolas Messerschmidt)</a:t>
            </a:r>
          </a:p>
          <a:p>
            <a:r>
              <a:rPr lang="de-DE" dirty="0" err="1"/>
              <a:t>Scrum</a:t>
            </a:r>
            <a:r>
              <a:rPr lang="de-DE" dirty="0"/>
              <a:t> Master: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Agilen Rahmen einhalten &amp; Entwickler unterstützen</a:t>
            </a:r>
          </a:p>
          <a:p>
            <a:r>
              <a:rPr lang="de-DE" dirty="0"/>
              <a:t>Entwickler: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Implementierung der Stories  als Features im Programm (Matthias Lay &amp; Marco Erne)</a:t>
            </a:r>
          </a:p>
          <a:p>
            <a:r>
              <a:rPr lang="de-DE" dirty="0"/>
              <a:t>HINWEIS: PO und SM sind ebenfalls als Entwickler beteiligt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5037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BA318F7-3BBE-55E7-82E3-9A3A092C1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401" y="1361849"/>
            <a:ext cx="4366010" cy="3331853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55726"/>
            <a:ext cx="9418320" cy="1044681"/>
          </a:xfrm>
        </p:spPr>
        <p:txBody>
          <a:bodyPr/>
          <a:lstStyle/>
          <a:p>
            <a:pPr algn="ctr"/>
            <a:r>
              <a:rPr lang="de-DE" dirty="0" err="1"/>
              <a:t>Trello</a:t>
            </a:r>
            <a:endParaRPr lang="de-DE" dirty="0"/>
          </a:p>
        </p:txBody>
      </p:sp>
      <p:pic>
        <p:nvPicPr>
          <p:cNvPr id="4" name="Form5">
            <a:extLst>
              <a:ext uri="{FF2B5EF4-FFF2-40B4-BE49-F238E27FC236}">
                <a16:creationId xmlns:a16="http://schemas.microsoft.com/office/drawing/2014/main" id="{AB217FB7-4F1C-DC47-91DA-F9CC8C81E97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29589" y="1394820"/>
            <a:ext cx="4661535" cy="3250734"/>
          </a:xfrm>
          <a:prstGeom prst="rect">
            <a:avLst/>
          </a:prstGeom>
          <a:ln w="0">
            <a:noFill/>
          </a:ln>
          <a:effectLst>
            <a:softEdge rad="52200"/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0FF1591-3431-67FE-1E1D-5AEB06E60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1" y="3263487"/>
            <a:ext cx="4486962" cy="3376209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1" name="Pfeil: nach oben gebogen 10">
            <a:extLst>
              <a:ext uri="{FF2B5EF4-FFF2-40B4-BE49-F238E27FC236}">
                <a16:creationId xmlns:a16="http://schemas.microsoft.com/office/drawing/2014/main" id="{811E6309-7BCC-7070-E7EA-060AE1F2BE01}"/>
              </a:ext>
            </a:extLst>
          </p:cNvPr>
          <p:cNvSpPr/>
          <p:nvPr/>
        </p:nvSpPr>
        <p:spPr>
          <a:xfrm rot="5400000">
            <a:off x="2550052" y="4694417"/>
            <a:ext cx="1050225" cy="1268233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oben gebogen 12">
            <a:extLst>
              <a:ext uri="{FF2B5EF4-FFF2-40B4-BE49-F238E27FC236}">
                <a16:creationId xmlns:a16="http://schemas.microsoft.com/office/drawing/2014/main" id="{EB7B24C7-4455-EC99-5022-6DBAB6D76644}"/>
              </a:ext>
            </a:extLst>
          </p:cNvPr>
          <p:cNvSpPr/>
          <p:nvPr/>
        </p:nvSpPr>
        <p:spPr>
          <a:xfrm>
            <a:off x="8748760" y="4693702"/>
            <a:ext cx="1289761" cy="965457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486161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506</Words>
  <Application>Microsoft Office PowerPoint</Application>
  <PresentationFormat>Breitbild</PresentationFormat>
  <Paragraphs>125</Paragraphs>
  <Slides>20</Slides>
  <Notes>0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Aussicht</vt:lpstr>
      <vt:lpstr>Project SimpleStudies</vt:lpstr>
      <vt:lpstr>Übersicht</vt:lpstr>
      <vt:lpstr>Idee</vt:lpstr>
      <vt:lpstr>Stacey-Matrix</vt:lpstr>
      <vt:lpstr>Informationen</vt:lpstr>
      <vt:lpstr>Informationen</vt:lpstr>
      <vt:lpstr>Scrum-Rahmenbedingungen</vt:lpstr>
      <vt:lpstr>Aufgabenzuteilung</vt:lpstr>
      <vt:lpstr>Trello</vt:lpstr>
      <vt:lpstr>Weitere Tools</vt:lpstr>
      <vt:lpstr>1.Sprint</vt:lpstr>
      <vt:lpstr>2.Sprint</vt:lpstr>
      <vt:lpstr>3.Sprint</vt:lpstr>
      <vt:lpstr>4.Sprint</vt:lpstr>
      <vt:lpstr>Fazit</vt:lpstr>
      <vt:lpstr>Interview</vt:lpstr>
      <vt:lpstr>Testphase</vt:lpstr>
      <vt:lpstr>LessonsLearned</vt:lpstr>
      <vt:lpstr>Kahoot</vt:lpstr>
      <vt:lpstr>Project SimpleStudies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SimpleStudies</dc:title>
  <dc:creator>Nicolas Messerschmidt</dc:creator>
  <cp:lastModifiedBy>Nicolas Messerschmidt</cp:lastModifiedBy>
  <cp:revision>59</cp:revision>
  <dcterms:created xsi:type="dcterms:W3CDTF">2022-06-02T07:55:08Z</dcterms:created>
  <dcterms:modified xsi:type="dcterms:W3CDTF">2022-06-14T16:38:15Z</dcterms:modified>
</cp:coreProperties>
</file>