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8" r:id="rId4"/>
    <p:sldId id="259" r:id="rId5"/>
    <p:sldId id="260" r:id="rId6"/>
    <p:sldId id="261" r:id="rId7"/>
    <p:sldId id="280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76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88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0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6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81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7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69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F40E2A-A4D2-45AB-ACF8-081E8F7B272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2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56420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6984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31368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398242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23607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150364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295051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267804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230530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11134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113959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275302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Übersicht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Idee und Konzeption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Produktvorstellung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22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127296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12562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147526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113323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246873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Nützliche Funktionen schaffen, die beim Studieren helfen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Lernplan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Hausaufgabenmanager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Dozentenliste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Notenübersicht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Kursmanager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NewsFeed</a:t>
            </a:r>
          </a:p>
          <a:p>
            <a:pPr marL="896938" lvl="1" algn="l">
              <a:tabLst>
                <a:tab pos="1166813" algn="l"/>
              </a:tabLst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ALLES IN EINEM!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Probleme beim Organisieren unseres Studienalltags bewältigen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Unsere Vision: Zugriff auf Infos über ein zentrales Programm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9932651-28A4-406D-8991-725A9D841EEE}"/>
              </a:ext>
            </a:extLst>
          </p:cNvPr>
          <p:cNvSpPr/>
          <p:nvPr/>
        </p:nvSpPr>
        <p:spPr>
          <a:xfrm>
            <a:off x="1693273" y="4888231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2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Stacey-Matrix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5796153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Art der Implementation der Features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Allerdings kein genauer Zeitplan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Ziel zu Beginn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Flexible Reaktion auf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Features Priorität zuordnen</a:t>
            </a:r>
          </a:p>
          <a:p>
            <a:pPr indent="628650"/>
            <a:r>
              <a:rPr lang="de-DE" dirty="0"/>
              <a:t>Agiles Projektmanagement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Stacey-Matrix: Ganz einfach die richtige Projektmanagement-Methode finden">
            <a:extLst>
              <a:ext uri="{FF2B5EF4-FFF2-40B4-BE49-F238E27FC236}">
                <a16:creationId xmlns:a16="http://schemas.microsoft.com/office/drawing/2014/main" id="{F75361F7-4A1E-65B8-CA8A-46E536D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9906" y="1803633"/>
            <a:ext cx="5502094" cy="4216633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56427A1-7F57-768C-147B-807ADD72A440}"/>
              </a:ext>
            </a:extLst>
          </p:cNvPr>
          <p:cNvSpPr/>
          <p:nvPr/>
        </p:nvSpPr>
        <p:spPr>
          <a:xfrm>
            <a:off x="1455148" y="5012056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3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Informationen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3C142E2-135D-6DCD-0BCA-7073DDA4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70567"/>
              </p:ext>
            </p:extLst>
          </p:nvPr>
        </p:nvGraphicFramePr>
        <p:xfrm>
          <a:off x="1166814" y="1743075"/>
          <a:ext cx="8594724" cy="1044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4724">
                  <a:extLst>
                    <a:ext uri="{9D8B030D-6E8A-4147-A177-3AD203B41FA5}">
                      <a16:colId xmlns:a16="http://schemas.microsoft.com/office/drawing/2014/main" val="1788703275"/>
                    </a:ext>
                  </a:extLst>
                </a:gridCol>
              </a:tblGrid>
              <a:tr h="1044681">
                <a:tc>
                  <a:txBody>
                    <a:bodyPr/>
                    <a:lstStyle/>
                    <a:p>
                      <a:pPr marL="4445" algn="just"/>
                      <a:r>
                        <a:rPr lang="de-DE" sz="1800" dirty="0">
                          <a:effectLst/>
                        </a:rPr>
                        <a:t>Rahmenbedingungen </a:t>
                      </a:r>
                      <a:endParaRPr lang="de-DE" sz="1200" dirty="0">
                        <a:effectLst/>
                      </a:endParaRPr>
                    </a:p>
                    <a:p>
                      <a:pPr marL="342900" marR="31750" lvl="0" indent="-342900" algn="just" fontAlgn="base">
                        <a:lnSpc>
                          <a:spcPct val="105000"/>
                        </a:lnSpc>
                        <a:spcAft>
                          <a:spcPts val="380"/>
                        </a:spcAft>
                        <a:buClr>
                          <a:srgbClr val="D6D5D5"/>
                        </a:buClr>
                        <a:buSzPts val="1000"/>
                        <a:buFont typeface="Calibri" panose="020F0502020204030204" pitchFamily="34" charset="0"/>
                        <a:buChar char="•"/>
                      </a:pPr>
                      <a:r>
                        <a:rPr lang="de-DE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Abgabe der Planung ist bis zum 18.04.2022 </a:t>
                      </a:r>
                    </a:p>
                    <a:p>
                      <a:pPr marL="342900" marR="31750" lvl="0" indent="-342900" algn="just" fontAlgn="base">
                        <a:spcAft>
                          <a:spcPts val="380"/>
                        </a:spcAft>
                        <a:buClr>
                          <a:srgbClr val="D6D5D5"/>
                        </a:buClr>
                        <a:buSzPts val="1000"/>
                        <a:buFont typeface="Calibri" panose="020F0502020204030204" pitchFamily="34" charset="0"/>
                        <a:buChar char="•"/>
                      </a:pPr>
                      <a:r>
                        <a:rPr lang="de-DE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Das Projekt muss bis zum 12.06.2022 fertiggestellt werden</a:t>
                      </a:r>
                      <a:endParaRPr lang="de-DE" sz="12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2687128190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D025EEF-0A3D-D7DD-91E1-B8F377A0B3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5586" y="2427631"/>
            <a:ext cx="9499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Schoolbook (Textkörper)"/>
                <a:ea typeface="Calibri" panose="020F0502020204030204" pitchFamily="34" charset="0"/>
              </a:rPr>
              <a:t>Die Präsentation erfolgt am 14.06.2022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Schoolbook (Textkörper)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Schoolbook (Textkörper)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BF3BD7C6-B1AE-6955-F28D-FA0A046F6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27433"/>
              </p:ext>
            </p:extLst>
          </p:nvPr>
        </p:nvGraphicFramePr>
        <p:xfrm>
          <a:off x="1166812" y="2835336"/>
          <a:ext cx="8594725" cy="1336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4725">
                  <a:extLst>
                    <a:ext uri="{9D8B030D-6E8A-4147-A177-3AD203B41FA5}">
                      <a16:colId xmlns:a16="http://schemas.microsoft.com/office/drawing/2014/main" val="19282793"/>
                    </a:ext>
                  </a:extLst>
                </a:gridCol>
              </a:tblGrid>
              <a:tr h="1336135">
                <a:tc>
                  <a:txBody>
                    <a:bodyPr/>
                    <a:lstStyle/>
                    <a:p>
                      <a:pPr marL="3175" indent="0" algn="just"/>
                      <a:r>
                        <a:rPr lang="de-DE" sz="1800" b="0" dirty="0">
                          <a:solidFill>
                            <a:schemeClr val="bg1"/>
                          </a:solidFill>
                          <a:effectLst/>
                        </a:rPr>
                        <a:t>Kunden /User </a:t>
                      </a:r>
                      <a:endParaRPr lang="de-DE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 algn="just" fontAlgn="base">
                        <a:spcAft>
                          <a:spcPts val="380"/>
                        </a:spcAft>
                        <a:buClr>
                          <a:srgbClr val="D6D5D5"/>
                        </a:buClr>
                        <a:buSzPts val="1000"/>
                        <a:buFont typeface="Calibri" panose="020F0502020204030204" pitchFamily="34" charset="0"/>
                        <a:buChar char="•"/>
                      </a:pPr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Unsere primäre Zielgruppe sind Studenten  </a:t>
                      </a:r>
                    </a:p>
                    <a:p>
                      <a:pPr marL="342900" lvl="0" indent="-342900" algn="just" fontAlgn="base">
                        <a:spcAft>
                          <a:spcPts val="380"/>
                        </a:spcAft>
                        <a:buClr>
                          <a:srgbClr val="D6D5D5"/>
                        </a:buClr>
                        <a:buSzPts val="1000"/>
                        <a:buFont typeface="Calibri" panose="020F0502020204030204" pitchFamily="34" charset="0"/>
                        <a:buChar char="•"/>
                      </a:pPr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Unsere sekundäre Zielgruppe sind die Lehrkräfte  </a:t>
                      </a:r>
                    </a:p>
                    <a:p>
                      <a:pPr marL="342900" lvl="0" indent="-342900" algn="just" fontAlgn="base">
                        <a:lnSpc>
                          <a:spcPct val="105000"/>
                        </a:lnSpc>
                        <a:spcAft>
                          <a:spcPts val="400"/>
                        </a:spcAft>
                        <a:buClr>
                          <a:srgbClr val="D6D5D5"/>
                        </a:buClr>
                        <a:buSzPts val="1000"/>
                        <a:buFont typeface="Calibri" panose="020F0502020204030204" pitchFamily="34" charset="0"/>
                        <a:buChar char="•"/>
                      </a:pPr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Wir selbst als Ersteller des Projektes sind typische Stellvertreter dieser Zielgruppe</a:t>
                      </a:r>
                    </a:p>
                  </a:txBody>
                  <a:tcPr marL="250825" marR="73025" marT="216535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65447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4D5C314-3669-E692-8A66-823BA8E2E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56714"/>
              </p:ext>
            </p:extLst>
          </p:nvPr>
        </p:nvGraphicFramePr>
        <p:xfrm>
          <a:off x="1166811" y="4219051"/>
          <a:ext cx="8594725" cy="120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4725">
                  <a:extLst>
                    <a:ext uri="{9D8B030D-6E8A-4147-A177-3AD203B41FA5}">
                      <a16:colId xmlns:a16="http://schemas.microsoft.com/office/drawing/2014/main" val="752159594"/>
                    </a:ext>
                  </a:extLst>
                </a:gridCol>
              </a:tblGrid>
              <a:tr h="1177123">
                <a:tc>
                  <a:txBody>
                    <a:bodyPr/>
                    <a:lstStyle/>
                    <a:p>
                      <a:pPr algn="just"/>
                      <a:r>
                        <a:rPr lang="de-DE" sz="1800" dirty="0">
                          <a:effectLst/>
                        </a:rPr>
                        <a:t>Hypothesen </a:t>
                      </a:r>
                      <a:endParaRPr lang="de-DE" sz="1200" dirty="0">
                        <a:effectLst/>
                      </a:endParaRPr>
                    </a:p>
                    <a:p>
                      <a:pPr algn="just"/>
                      <a:r>
                        <a:rPr lang="de-DE" sz="1400" dirty="0">
                          <a:effectLst/>
                        </a:rPr>
                        <a:t>Probleme / Chancen</a:t>
                      </a:r>
                      <a:r>
                        <a:rPr lang="de-DE" sz="2200" dirty="0">
                          <a:effectLst/>
                        </a:rPr>
                        <a:t> </a:t>
                      </a:r>
                      <a:endParaRPr lang="de-DE" sz="1200" dirty="0">
                        <a:effectLst/>
                      </a:endParaRPr>
                    </a:p>
                    <a:p>
                      <a:pPr marL="342900" lvl="0" indent="-342900" algn="just" fontAlgn="base">
                        <a:spcAft>
                          <a:spcPts val="380"/>
                        </a:spcAft>
                        <a:buClr>
                          <a:srgbClr val="D6D5D5"/>
                        </a:buClr>
                        <a:buSzPts val="1000"/>
                        <a:buFont typeface="Calibri" panose="020F0502020204030204" pitchFamily="34" charset="0"/>
                        <a:buChar char="•"/>
                      </a:pPr>
                      <a:r>
                        <a:rPr lang="de-DE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Eigene Erfahrungen mit einem nicht ausgereiften </a:t>
                      </a:r>
                      <a:r>
                        <a:rPr lang="de-DE" sz="1200" u="none" strike="noStrike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Planungs</a:t>
                      </a:r>
                      <a:r>
                        <a:rPr lang="de-DE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/Organisationstool sind Grundlage für das Projekt.</a:t>
                      </a:r>
                    </a:p>
                    <a:p>
                      <a:pPr marL="342900" lvl="0" indent="-342900" algn="just" fontAlgn="base">
                        <a:spcAft>
                          <a:spcPts val="380"/>
                        </a:spcAft>
                        <a:buClr>
                          <a:srgbClr val="D6D5D5"/>
                        </a:buClr>
                        <a:buSzPts val="1000"/>
                        <a:buFont typeface="Calibri" panose="020F0502020204030204" pitchFamily="34" charset="0"/>
                        <a:buChar char="•"/>
                      </a:pPr>
                      <a:r>
                        <a:rPr lang="de-DE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Die Unübersichtlichkeit und die daraus resultierende schlechte Planungsfähigkeit sind große Probleme für die Studenten. </a:t>
                      </a:r>
                      <a:endParaRPr lang="de-DE" sz="12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1134975279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697883F7-2CFF-DAC2-1F97-8D4AB1F1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44460"/>
              </p:ext>
            </p:extLst>
          </p:nvPr>
        </p:nvGraphicFramePr>
        <p:xfrm>
          <a:off x="1166811" y="5474813"/>
          <a:ext cx="859472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4725">
                  <a:extLst>
                    <a:ext uri="{9D8B030D-6E8A-4147-A177-3AD203B41FA5}">
                      <a16:colId xmlns:a16="http://schemas.microsoft.com/office/drawing/2014/main" val="20729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445" algn="just"/>
                      <a:r>
                        <a:rPr lang="en-US" sz="1800" dirty="0">
                          <a:effectLst/>
                        </a:rPr>
                        <a:t>Business Value </a:t>
                      </a:r>
                      <a:endParaRPr lang="de-DE" sz="1200" dirty="0">
                        <a:effectLst/>
                      </a:endParaRPr>
                    </a:p>
                    <a:p>
                      <a:pPr marL="342900" lvl="0" indent="-342900" algn="just" fontAlgn="base">
                        <a:spcAft>
                          <a:spcPts val="380"/>
                        </a:spcAft>
                        <a:buClr>
                          <a:srgbClr val="D6D5D5"/>
                        </a:buClr>
                        <a:buSzPts val="1000"/>
                        <a:buFont typeface="Calibri" panose="020F0502020204030204" pitchFamily="34" charset="0"/>
                        <a:buChar char="•"/>
                      </a:pPr>
                      <a:r>
                        <a:rPr lang="de-DE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Wir erschaffen den Studenten eine benutzerfreundliche und übersichtliche Oberfläche für ihre Schulplanung. </a:t>
                      </a:r>
                      <a:endParaRPr lang="de-DE" sz="12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3434271920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0FA1F4F-726C-C8A5-8AB0-4A1B0BAB7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3123"/>
              </p:ext>
            </p:extLst>
          </p:nvPr>
        </p:nvGraphicFramePr>
        <p:xfrm>
          <a:off x="1166812" y="5978735"/>
          <a:ext cx="859472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4725">
                  <a:extLst>
                    <a:ext uri="{9D8B030D-6E8A-4147-A177-3AD203B41FA5}">
                      <a16:colId xmlns:a16="http://schemas.microsoft.com/office/drawing/2014/main" val="2477484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445" algn="just"/>
                      <a:r>
                        <a:rPr lang="de-DE" sz="1800" dirty="0">
                          <a:effectLst/>
                        </a:rPr>
                        <a:t>User Value </a:t>
                      </a:r>
                      <a:endParaRPr lang="de-DE" sz="1200" dirty="0">
                        <a:effectLst/>
                      </a:endParaRPr>
                    </a:p>
                    <a:p>
                      <a:pPr marL="342900" lvl="0" indent="-342900" algn="just" fontAlgn="base">
                        <a:spcAft>
                          <a:spcPts val="380"/>
                        </a:spcAft>
                        <a:buClr>
                          <a:srgbClr val="D6D5D5"/>
                        </a:buClr>
                        <a:buSzPts val="1000"/>
                        <a:buFont typeface="Calibri" panose="020F0502020204030204" pitchFamily="34" charset="0"/>
                        <a:buChar char="•"/>
                      </a:pPr>
                      <a:r>
                        <a:rPr lang="de-DE" sz="12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Langfristig schaffen wir den Studenten mehr Zeit durch ein geordnetes Planungssystem. </a:t>
                      </a:r>
                      <a:endParaRPr lang="de-DE" sz="12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76772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5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>
            <a:normAutofit/>
          </a:bodyPr>
          <a:lstStyle/>
          <a:p>
            <a:pPr algn="ctr"/>
            <a:r>
              <a:rPr lang="de-DE" sz="5400" dirty="0" err="1"/>
              <a:t>Scrum</a:t>
            </a:r>
            <a:r>
              <a:rPr lang="de-DE" sz="5400" dirty="0"/>
              <a:t>-Rahmenbedingungen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Sprintdauer: 2 Wochen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Organisation in „</a:t>
            </a:r>
            <a:r>
              <a:rPr lang="de-DE" dirty="0" err="1"/>
              <a:t>Daily‘s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Sprint Review zum Sprintabschluss (Progress wird einem dedizierten Review unterzogen)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: Abgeschlossen ist eine Aufgabe dann, wenn sie vollständig den Code-Standards entspricht und vom Senior Developer (Matthias Lay)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reviewed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und von uns allen getestet wurde.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Unterteilung der Features in </a:t>
            </a:r>
            <a:r>
              <a:rPr lang="de-DE" dirty="0" err="1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Epics</a:t>
            </a:r>
            <a:r>
              <a:rPr lang="de-DE" dirty="0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und Stories</a:t>
            </a:r>
            <a:endParaRPr lang="de-DE" dirty="0">
              <a:effectLst/>
              <a:latin typeface="Century Schoolbook (Textkörper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3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35102"/>
            <a:ext cx="9418320" cy="1044681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Aufgabenzuteilung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479783"/>
            <a:ext cx="9418320" cy="5012457"/>
          </a:xfrm>
        </p:spPr>
        <p:txBody>
          <a:bodyPr/>
          <a:lstStyle/>
          <a:p>
            <a:r>
              <a:rPr lang="de-DE" dirty="0"/>
              <a:t>Stakeholder: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User Stories und Finanzierung (Martin </a:t>
            </a:r>
            <a:r>
              <a:rPr lang="de-DE" dirty="0" err="1"/>
              <a:t>Lüttecke</a:t>
            </a:r>
            <a:r>
              <a:rPr lang="de-DE" dirty="0"/>
              <a:t> &amp; Studenten)</a:t>
            </a:r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Backlogführung (Nicolas Messerschmidt)</a:t>
            </a:r>
          </a:p>
          <a:p>
            <a:r>
              <a:rPr lang="de-DE" dirty="0" err="1"/>
              <a:t>Scrum</a:t>
            </a:r>
            <a:r>
              <a:rPr lang="de-DE" dirty="0"/>
              <a:t> Master: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Agilen Rahmen einhalten &amp; Entwickler unterstützen</a:t>
            </a:r>
          </a:p>
          <a:p>
            <a:r>
              <a:rPr lang="de-DE" dirty="0"/>
              <a:t>Entwickler: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der Stories  als Features im Programm (Matthias Lay &amp; Marco Erne)</a:t>
            </a:r>
          </a:p>
          <a:p>
            <a:r>
              <a:rPr lang="de-DE" dirty="0"/>
              <a:t>HINWEIS: PO und SM sind ebenfalls als Entwickler beteiligt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3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/>
              <a:t>Produktvorstellung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3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55726"/>
            <a:ext cx="9418320" cy="1044681"/>
          </a:xfrm>
        </p:spPr>
        <p:txBody>
          <a:bodyPr/>
          <a:lstStyle/>
          <a:p>
            <a:pPr algn="ctr"/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4" name="Form5">
            <a:extLst>
              <a:ext uri="{FF2B5EF4-FFF2-40B4-BE49-F238E27FC236}">
                <a16:creationId xmlns:a16="http://schemas.microsoft.com/office/drawing/2014/main" id="{AB217FB7-4F1C-DC47-91DA-F9CC8C81E97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9589" y="1394820"/>
            <a:ext cx="4661535" cy="3250734"/>
          </a:xfrm>
          <a:prstGeom prst="rect">
            <a:avLst/>
          </a:prstGeom>
          <a:ln w="0">
            <a:noFill/>
          </a:ln>
          <a:effectLst>
            <a:softEdge rad="522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0FF1591-3431-67FE-1E1D-5AEB06E6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3263487"/>
            <a:ext cx="4486962" cy="3376209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Pfeil: nach oben gebogen 10">
            <a:extLst>
              <a:ext uri="{FF2B5EF4-FFF2-40B4-BE49-F238E27FC236}">
                <a16:creationId xmlns:a16="http://schemas.microsoft.com/office/drawing/2014/main" id="{811E6309-7BCC-7070-E7EA-060AE1F2BE01}"/>
              </a:ext>
            </a:extLst>
          </p:cNvPr>
          <p:cNvSpPr/>
          <p:nvPr/>
        </p:nvSpPr>
        <p:spPr>
          <a:xfrm rot="5400000">
            <a:off x="2550052" y="4694417"/>
            <a:ext cx="1050225" cy="126823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gebogen 12">
            <a:extLst>
              <a:ext uri="{FF2B5EF4-FFF2-40B4-BE49-F238E27FC236}">
                <a16:creationId xmlns:a16="http://schemas.microsoft.com/office/drawing/2014/main" id="{EB7B24C7-4455-EC99-5022-6DBAB6D76644}"/>
              </a:ext>
            </a:extLst>
          </p:cNvPr>
          <p:cNvSpPr/>
          <p:nvPr/>
        </p:nvSpPr>
        <p:spPr>
          <a:xfrm>
            <a:off x="9225839" y="4317474"/>
            <a:ext cx="1050225" cy="126823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8616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409</Words>
  <Application>Microsoft Office PowerPoint</Application>
  <PresentationFormat>Breitbild</PresentationFormat>
  <Paragraphs>89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Century Schoolbook (Textkörper)</vt:lpstr>
      <vt:lpstr>Wingdings 2</vt:lpstr>
      <vt:lpstr>Aussicht</vt:lpstr>
      <vt:lpstr>Project SimpleStudies</vt:lpstr>
      <vt:lpstr>Übersicht</vt:lpstr>
      <vt:lpstr>Idee</vt:lpstr>
      <vt:lpstr>Stacey-Matrix</vt:lpstr>
      <vt:lpstr>Informationen</vt:lpstr>
      <vt:lpstr>Scrum-Rahmenbedingungen</vt:lpstr>
      <vt:lpstr>Aufgabenzuteilung</vt:lpstr>
      <vt:lpstr>Produktvorstellung</vt:lpstr>
      <vt:lpstr>Trello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  <vt:lpstr>Project SimpleStudies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SimpleStudies</dc:title>
  <dc:creator>Nicolas Messerschmidt</dc:creator>
  <cp:lastModifiedBy>Nicolas Messerschmidt</cp:lastModifiedBy>
  <cp:revision>2</cp:revision>
  <dcterms:created xsi:type="dcterms:W3CDTF">2022-06-02T07:55:08Z</dcterms:created>
  <dcterms:modified xsi:type="dcterms:W3CDTF">2022-06-10T05:34:41Z</dcterms:modified>
</cp:coreProperties>
</file>