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2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3"/>
  </p:sldMasterIdLst>
  <p:notesMasterIdLst>
    <p:notesMasterId r:id="rId5"/>
  </p:notesMasterIdLst>
  <p:handoutMasterIdLst>
    <p:handoutMasterId r:id="rId22"/>
  </p:handoutMasterIdLst>
  <p:sldIdLst>
    <p:sldId id="256" r:id="rId4"/>
    <p:sldId id="262" r:id="rId6"/>
    <p:sldId id="316" r:id="rId7"/>
    <p:sldId id="351" r:id="rId8"/>
    <p:sldId id="317" r:id="rId9"/>
    <p:sldId id="352" r:id="rId10"/>
    <p:sldId id="319" r:id="rId11"/>
    <p:sldId id="353" r:id="rId12"/>
    <p:sldId id="321" r:id="rId13"/>
    <p:sldId id="322" r:id="rId14"/>
    <p:sldId id="355" r:id="rId15"/>
    <p:sldId id="323" r:id="rId16"/>
    <p:sldId id="356" r:id="rId17"/>
    <p:sldId id="389" r:id="rId18"/>
    <p:sldId id="349" r:id="rId19"/>
    <p:sldId id="390" r:id="rId20"/>
    <p:sldId id="391" r:id="rId21"/>
  </p:sldIdLst>
  <p:sldSz cx="9144000" cy="5149850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93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22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51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8035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157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447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B3"/>
    <a:srgbClr val="DAE5EB"/>
    <a:srgbClr val="CCDDE7"/>
    <a:srgbClr val="DAE5EA"/>
    <a:srgbClr val="B6C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1" autoAdjust="0"/>
    <p:restoredTop sz="97725" autoAdjust="0"/>
  </p:normalViewPr>
  <p:slideViewPr>
    <p:cSldViewPr>
      <p:cViewPr>
        <p:scale>
          <a:sx n="200" d="100"/>
          <a:sy n="200" d="100"/>
        </p:scale>
        <p:origin x="2328" y="1376"/>
      </p:cViewPr>
      <p:guideLst/>
    </p:cSldViewPr>
  </p:slideViewPr>
  <p:outlineViewPr>
    <p:cViewPr>
      <p:scale>
        <a:sx n="33" d="100"/>
        <a:sy n="33" d="100"/>
      </p:scale>
      <p:origin x="0" y="-93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58" d="100"/>
          <a:sy n="158" d="100"/>
        </p:scale>
        <p:origin x="56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4785B-15A5-6941-B203-15A17340AF8C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3842B-17F5-B44E-AEFD-F68DA92D8517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4EA47C3-D6D1-45C7-B7EF-A1183D105D1C}" type="slidenum">
              <a:rPr lang="de-DE" smtClean="0"/>
            </a:fld>
            <a:endParaRPr lang="de-DE" dirty="0"/>
          </a:p>
        </p:txBody>
      </p:sp>
      <p:sp>
        <p:nvSpPr>
          <p:cNvPr id="8" name="Folienbildplatzhalter 7"/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0" name="Notizenplatzhalter 9"/>
          <p:cNvSpPr>
            <a:spLocks noGrp="1"/>
          </p:cNvSpPr>
          <p:nvPr>
            <p:ph type="body" sz="quarter" idx="3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9335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2235" algn="l" defTabSz="6858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51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80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157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447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Wonder what someone Thinks?</a:t>
            </a:r>
            <a:endParaRPr lang="de-DE"/>
          </a:p>
          <a:p>
            <a:r>
              <a:rPr lang="de-DE"/>
              <a:t>-&gt; Think-Aloud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Testing:</a:t>
            </a:r>
            <a:endParaRPr lang="de-DE"/>
          </a:p>
          <a:p>
            <a:r>
              <a:rPr lang="de-DE"/>
              <a:t>- Lookback</a:t>
            </a:r>
            <a:endParaRPr lang="de-DE"/>
          </a:p>
          <a:p>
            <a:r>
              <a:rPr lang="de-DE"/>
              <a:t>- UserTesting</a:t>
            </a:r>
            <a:endParaRPr lang="de-DE"/>
          </a:p>
          <a:p>
            <a:r>
              <a:rPr lang="de-DE"/>
              <a:t>- Unmoderated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Things I talked about</a:t>
            </a:r>
            <a:endParaRPr lang="de-DE"/>
          </a:p>
          <a:p>
            <a:endParaRPr lang="de-DE"/>
          </a:p>
          <a:p>
            <a:r>
              <a:rPr lang="de-DE"/>
              <a:t>Looking forward for your questions</a:t>
            </a:r>
            <a:endParaRPr lang="de-DE"/>
          </a:p>
          <a:p>
            <a:endParaRPr lang="de-DE"/>
          </a:p>
          <a:p>
            <a:r>
              <a:rPr lang="de-DE"/>
              <a:t>Formative: Can Method be improved?</a:t>
            </a:r>
            <a:endParaRPr lang="de-DE"/>
          </a:p>
          <a:p>
            <a:r>
              <a:rPr lang="de-DE"/>
              <a:t>Summative: How does X score in this Method?</a:t>
            </a:r>
            <a:endParaRPr lang="de-DE"/>
          </a:p>
          <a:p>
            <a:endParaRPr lang="de-DE"/>
          </a:p>
          <a:p>
            <a:r>
              <a:rPr lang="de-DE"/>
              <a:t>Qualitative: Motivations/Experience</a:t>
            </a:r>
            <a:endParaRPr lang="de-DE"/>
          </a:p>
          <a:p>
            <a:r>
              <a:rPr lang="de-DE"/>
              <a:t>Quantitative: Numbers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>
                <a:sym typeface="+mn-ea"/>
              </a:rPr>
              <a:t>**Concurrent** think-aloud [Lu18]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Verbalize thoughts while carrying out tasks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Most cost-effective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No influence on user behavior</a:t>
            </a:r>
            <a:endParaRPr lang="de-DE">
              <a:sym typeface="+mn-ea"/>
            </a:endParaRPr>
          </a:p>
          <a:p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**Retrospective** think-aloud [Lu18]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Verbalize thoughts after carrying out tasks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Finds less usability issues than concurrent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- 60% more expensive than concurrent</a:t>
            </a:r>
            <a:endParaRPr lang="de-DE">
              <a:sym typeface="+mn-ea"/>
            </a:endParaRPr>
          </a:p>
          <a:p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**Hybrid** think-aloud [Lu18]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Verbalize thoughts while and after carrying out tasks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Finds very slightly more usability issues than concurrent</a:t>
            </a:r>
            <a:endParaRPr lang="de-DE">
              <a:sym typeface="+mn-ea"/>
            </a:endParaRPr>
          </a:p>
          <a:p>
            <a:r>
              <a:rPr lang="de-DE">
                <a:sym typeface="+mn-ea"/>
              </a:rPr>
              <a:t>- 70% more expensive than concurrent</a:t>
            </a:r>
            <a:endParaRPr lang="de-DE">
              <a:sym typeface="+mn-ea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Stage of the UCD process: 4. Evaluate designs</a:t>
            </a:r>
            <a:endParaRPr lang="de-DE"/>
          </a:p>
          <a:p>
            <a:r>
              <a:rPr lang="de-DE"/>
              <a:t>    - Usability testing of Prototype</a:t>
            </a:r>
            <a:endParaRPr lang="de-DE"/>
          </a:p>
          <a:p>
            <a:r>
              <a:rPr lang="de-DE"/>
              <a:t>- Study goal: Improvement suggestion (formative) [Ly24]</a:t>
            </a:r>
            <a:endParaRPr lang="de-DE"/>
          </a:p>
          <a:p>
            <a:r>
              <a:rPr lang="de-DE"/>
              <a:t>    - User input → improve UI and UX</a:t>
            </a:r>
            <a:endParaRPr lang="de-DE"/>
          </a:p>
          <a:p>
            <a:r>
              <a:rPr lang="de-DE"/>
              <a:t>- Measurement of usability [Lu18][Ka24][Ly24]</a:t>
            </a:r>
            <a:endParaRPr lang="de-DE"/>
          </a:p>
          <a:p>
            <a:r>
              <a:rPr lang="de-DE"/>
              <a:t>    - identify potential usability issues</a:t>
            </a:r>
            <a:endParaRPr lang="de-DE"/>
          </a:p>
          <a:p>
            <a:r>
              <a:rPr lang="de-DE"/>
              <a:t>- Participants: Users [Lu18][Ly24]</a:t>
            </a:r>
            <a:endParaRPr lang="de-DE"/>
          </a:p>
          <a:p>
            <a:r>
              <a:rPr lang="de-DE"/>
              <a:t>- Required number of participants: 1 [Lu18]</a:t>
            </a:r>
            <a:endParaRPr lang="de-DE"/>
          </a:p>
          <a:p>
            <a:r>
              <a:rPr lang="de-DE"/>
              <a:t>    - 2 with co-discovery (teamwork)</a:t>
            </a:r>
            <a:endParaRPr lang="de-DE"/>
          </a:p>
          <a:p>
            <a:r>
              <a:rPr lang="de-DE"/>
              <a:t>- User behavior (do &amp; say) or attitude (think &amp; feel):</a:t>
            </a:r>
            <a:endParaRPr lang="de-DE"/>
          </a:p>
          <a:p>
            <a:r>
              <a:rPr lang="de-DE"/>
              <a:t>    - User behavior (do &amp; say)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Data type: Qualitative [Ly24]</a:t>
            </a:r>
            <a:endParaRPr lang="de-DE"/>
          </a:p>
          <a:p>
            <a:r>
              <a:rPr lang="de-DE"/>
              <a:t>    - Understanding users thought and decision process</a:t>
            </a:r>
            <a:endParaRPr lang="de-DE"/>
          </a:p>
          <a:p>
            <a:r>
              <a:rPr lang="de-DE"/>
              <a:t>- Place of evaluation: Lab and web [Ly24]</a:t>
            </a:r>
            <a:endParaRPr lang="de-DE"/>
          </a:p>
          <a:p>
            <a:r>
              <a:rPr lang="de-DE"/>
              <a:t>- Timeline: during/after usage [Lu18]</a:t>
            </a:r>
            <a:endParaRPr lang="de-DE"/>
          </a:p>
          <a:p>
            <a:r>
              <a:rPr lang="de-DE"/>
              <a:t>- Period of experience: snapshot during interaction</a:t>
            </a:r>
            <a:endParaRPr lang="de-DE"/>
          </a:p>
          <a:p>
            <a:r>
              <a:rPr lang="de-DE"/>
              <a:t>    - Depending on amount of steps in usability test</a:t>
            </a:r>
            <a:endParaRPr lang="de-DE"/>
          </a:p>
          <a:p>
            <a:r>
              <a:rPr lang="de-DE"/>
              <a:t>- Context of use: scripted use</a:t>
            </a:r>
            <a:endParaRPr lang="de-DE"/>
          </a:p>
          <a:p>
            <a:r>
              <a:rPr lang="de-DE"/>
              <a:t>    - Users solve usability tests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- Users take part in usability-test and verbalize all their thoughts</a:t>
            </a:r>
            <a:endParaRPr lang="de-DE"/>
          </a:p>
          <a:p>
            <a:endParaRPr lang="de-DE"/>
          </a:p>
          <a:p>
            <a:r>
              <a:rPr lang="de-DE"/>
              <a:t>- UX researcher caputres thoughts</a:t>
            </a:r>
            <a:endParaRPr lang="de-DE"/>
          </a:p>
          <a:p>
            <a:r>
              <a:rPr lang="de-DE"/>
              <a:t>    - Note</a:t>
            </a:r>
            <a:endParaRPr lang="de-DE"/>
          </a:p>
          <a:p>
            <a:r>
              <a:rPr lang="de-DE"/>
              <a:t>    - Might analyze</a:t>
            </a:r>
            <a:endParaRPr lang="de-DE"/>
          </a:p>
          <a:p>
            <a:endParaRPr lang="de-DE"/>
          </a:p>
          <a:p>
            <a:r>
              <a:rPr lang="de-DE"/>
              <a:t>- Goal: understanding thought process and decision-making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Concurrent</a:t>
            </a:r>
            <a:endParaRPr lang="de-DE"/>
          </a:p>
          <a:p>
            <a:r>
              <a:rPr lang="de-DE"/>
              <a:t>- Verbalize thoughts while carrying out tasks</a:t>
            </a:r>
            <a:endParaRPr lang="de-DE"/>
          </a:p>
          <a:p>
            <a:endParaRPr lang="de-DE"/>
          </a:p>
          <a:p>
            <a:r>
              <a:rPr lang="de-DE"/>
              <a:t>Retrospective</a:t>
            </a:r>
            <a:endParaRPr lang="de-DE"/>
          </a:p>
          <a:p>
            <a:r>
              <a:rPr lang="de-DE"/>
              <a:t>- Verbalize thoughts after carrying out tasks</a:t>
            </a:r>
            <a:endParaRPr lang="de-DE"/>
          </a:p>
          <a:p>
            <a:endParaRPr lang="de-DE"/>
          </a:p>
          <a:p>
            <a:r>
              <a:rPr lang="de-DE"/>
              <a:t>Hybrid</a:t>
            </a:r>
            <a:endParaRPr lang="de-DE"/>
          </a:p>
          <a:p>
            <a:r>
              <a:rPr lang="de-DE"/>
              <a:t>- Verbalize thoughts while and after carrying out tasks</a:t>
            </a:r>
            <a:endParaRPr lang="de-DE"/>
          </a:p>
          <a:p>
            <a:endParaRPr lang="de-DE"/>
          </a:p>
          <a:p>
            <a:r>
              <a:rPr lang="de-DE">
                <a:sym typeface="+mn-ea"/>
              </a:rPr>
              <a:t>Concurrent most cost-effective [Lu18]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Moderated</a:t>
            </a:r>
            <a:endParaRPr lang="de-DE"/>
          </a:p>
          <a:p>
            <a:r>
              <a:rPr lang="de-DE"/>
              <a:t>- Users assisted by UX researcher</a:t>
            </a:r>
            <a:endParaRPr lang="de-DE"/>
          </a:p>
          <a:p>
            <a:r>
              <a:rPr lang="de-DE"/>
              <a:t>- Questions, reminders, encouragement, …</a:t>
            </a:r>
            <a:endParaRPr lang="de-DE"/>
          </a:p>
          <a:p>
            <a:r>
              <a:rPr lang="de-DE"/>
              <a:t>- More expensive</a:t>
            </a:r>
            <a:endParaRPr lang="de-DE"/>
          </a:p>
          <a:p>
            <a:endParaRPr lang="de-DE"/>
          </a:p>
          <a:p>
            <a:r>
              <a:rPr lang="de-DE"/>
              <a:t>Unmoderated</a:t>
            </a:r>
            <a:endParaRPr lang="de-DE"/>
          </a:p>
          <a:p>
            <a:r>
              <a:rPr lang="de-DE"/>
              <a:t>- Users test product alone</a:t>
            </a:r>
            <a:endParaRPr lang="de-DE"/>
          </a:p>
          <a:p>
            <a:r>
              <a:rPr lang="de-DE"/>
              <a:t>- No Questions, reminders, encouragement, …</a:t>
            </a:r>
            <a:endParaRPr lang="de-DE"/>
          </a:p>
          <a:p>
            <a:r>
              <a:rPr lang="de-DE"/>
              <a:t>- Cheaper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Example </a:t>
            </a:r>
            <a:endParaRPr lang="de-DE"/>
          </a:p>
          <a:p>
            <a:r>
              <a:rPr lang="de-DE"/>
              <a:t>- </a:t>
            </a:r>
            <a:r>
              <a:rPr lang="de-DE" dirty="0">
                <a:sym typeface="+mn-ea"/>
              </a:rPr>
              <a:t>First click testing on personal website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  <a:p>
            <a:r>
              <a:rPr lang="de-DE"/>
              <a:t>4. Stage of </a:t>
            </a:r>
            <a:r>
              <a:rPr lang="de-DE" dirty="0">
                <a:sym typeface="+mn-ea"/>
              </a:rPr>
              <a:t>UCD process</a:t>
            </a:r>
            <a:endParaRPr lang="de-DE" dirty="0">
              <a:sym typeface="+mn-ea"/>
            </a:endParaRPr>
          </a:p>
          <a:p>
            <a:r>
              <a:rPr lang="de-DE" dirty="0">
                <a:sym typeface="+mn-ea"/>
              </a:rPr>
              <a:t>Study goal Formative </a:t>
            </a:r>
            <a:endParaRPr lang="de-DE" dirty="0">
              <a:sym typeface="+mn-ea"/>
            </a:endParaRPr>
          </a:p>
          <a:p>
            <a:r>
              <a:rPr lang="de-DE"/>
              <a:t>Measures </a:t>
            </a:r>
            <a:r>
              <a:rPr lang="de-DE" dirty="0">
                <a:sym typeface="+mn-ea"/>
              </a:rPr>
              <a:t>Usability </a:t>
            </a:r>
            <a:endParaRPr lang="de-DE" dirty="0">
              <a:sym typeface="+mn-ea"/>
            </a:endParaRPr>
          </a:p>
          <a:p>
            <a:endParaRPr lang="de-DE"/>
          </a:p>
          <a:p>
            <a:r>
              <a:rPr lang="de-DE" dirty="0">
                <a:sym typeface="+mn-ea"/>
              </a:rPr>
              <a:t>Participants are users</a:t>
            </a:r>
            <a:endParaRPr lang="de-DE" dirty="0">
              <a:sym typeface="+mn-ea"/>
            </a:endParaRPr>
          </a:p>
          <a:p>
            <a:r>
              <a:rPr lang="de-DE"/>
              <a:t>Only one r</a:t>
            </a:r>
            <a:r>
              <a:rPr lang="de-DE" dirty="0">
                <a:sym typeface="+mn-ea"/>
              </a:rPr>
              <a:t>equired </a:t>
            </a:r>
            <a:endParaRPr lang="de-DE" dirty="0">
              <a:sym typeface="+mn-ea"/>
            </a:endParaRPr>
          </a:p>
          <a:p>
            <a:r>
              <a:rPr lang="de-DE"/>
              <a:t>Try understand u</a:t>
            </a:r>
            <a:r>
              <a:rPr lang="de-DE" dirty="0">
                <a:sym typeface="+mn-ea"/>
              </a:rPr>
              <a:t>ser behavior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Data type: Qualitative</a:t>
            </a:r>
            <a:endParaRPr lang="de-DE"/>
          </a:p>
          <a:p>
            <a:r>
              <a:rPr lang="de-DE"/>
              <a:t>collected in </a:t>
            </a:r>
            <a:r>
              <a:rPr lang="de-DE" dirty="0">
                <a:sym typeface="+mn-ea"/>
              </a:rPr>
              <a:t>Lab and web</a:t>
            </a:r>
            <a:endParaRPr lang="de-DE" dirty="0">
              <a:sym typeface="+mn-ea"/>
            </a:endParaRPr>
          </a:p>
          <a:p>
            <a:r>
              <a:rPr lang="de-DE"/>
              <a:t>During or after usability tests</a:t>
            </a:r>
            <a:endParaRPr lang="de-DE"/>
          </a:p>
          <a:p>
            <a:endParaRPr lang="de-DE"/>
          </a:p>
          <a:p>
            <a:r>
              <a:rPr lang="de-DE" dirty="0">
                <a:sym typeface="+mn-ea"/>
              </a:rPr>
              <a:t>Period of experience very short</a:t>
            </a:r>
            <a:endParaRPr lang="de-DE" dirty="0">
              <a:sym typeface="+mn-ea"/>
            </a:endParaRPr>
          </a:p>
          <a:p>
            <a:r>
              <a:rPr lang="de-DE"/>
              <a:t>Usability Test -&gt; </a:t>
            </a:r>
            <a:r>
              <a:rPr lang="de-DE" dirty="0">
                <a:sym typeface="+mn-ea"/>
              </a:rPr>
              <a:t>scripted use</a:t>
            </a:r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Pro</a:t>
            </a:r>
            <a:endParaRPr lang="de-DE"/>
          </a:p>
          <a:p>
            <a:r>
              <a:rPr lang="de-DE"/>
              <a:t>- </a:t>
            </a:r>
            <a:r>
              <a:rPr lang="de-DE" dirty="0">
                <a:sym typeface="+mn-ea"/>
              </a:rPr>
              <a:t>Face-to-face &amp;</a:t>
            </a:r>
            <a:r>
              <a:rPr lang="de-DE"/>
              <a:t> remote</a:t>
            </a:r>
            <a:endParaRPr lang="de-DE"/>
          </a:p>
          <a:p>
            <a:r>
              <a:rPr lang="de-DE"/>
              <a:t>- Scalabil (few/many users)</a:t>
            </a:r>
            <a:endParaRPr lang="de-DE"/>
          </a:p>
          <a:p>
            <a:r>
              <a:rPr lang="de-DE"/>
              <a:t>- Understand thought processes</a:t>
            </a:r>
            <a:endParaRPr lang="de-DE"/>
          </a:p>
          <a:p>
            <a:endParaRPr lang="de-DE"/>
          </a:p>
          <a:p>
            <a:r>
              <a:rPr lang="de-DE"/>
              <a:t>Con</a:t>
            </a:r>
            <a:endParaRPr lang="de-DE"/>
          </a:p>
          <a:p>
            <a:r>
              <a:rPr lang="de-DE"/>
              <a:t>- Awkward</a:t>
            </a:r>
            <a:endParaRPr lang="de-DE"/>
          </a:p>
          <a:p>
            <a:r>
              <a:rPr lang="de-DE"/>
              <a:t>- Users distracted (not talk)</a:t>
            </a:r>
            <a:endParaRPr lang="de-DE"/>
          </a:p>
          <a:p>
            <a:r>
              <a:rPr lang="de-DE"/>
              <a:t>- Users cant ask for clarification (unmoderated)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ym typeface="+mn-ea"/>
              </a:rPr>
              <a:t>Information</a:t>
            </a:r>
            <a:endParaRPr lang="de-DE"/>
          </a:p>
          <a:p>
            <a:r>
              <a:rPr lang="de-DE"/>
              <a:t>- Lyssna - Overview</a:t>
            </a:r>
            <a:endParaRPr lang="de-DE"/>
          </a:p>
          <a:p>
            <a:r>
              <a:rPr lang="de-DE"/>
              <a:t>- Niel Norman Group - In depth information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7" name="Freihandform: Form 26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8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9" name="Freihandform: Form 8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0" name="Freihandform: Form 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1" name="Freihandform: Form 1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2" name="Freihandform: Form 11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 dirty="0"/>
            </a:p>
          </p:txBody>
        </p:sp>
      </p:grp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(groß)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24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Zwei Inhalte ohne Untertitel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tIns="0"/>
          <a:lstStyle/>
          <a:p>
            <a:r>
              <a:rPr lang="de-DE" dirty="0"/>
              <a:t>Zwei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86300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Diagramme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2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Vier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Viel Text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grpSp>
        <p:nvGrpSpPr>
          <p:cNvPr id="16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7" name="Freihandform: Form 3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8" name="Freihandform: Form 3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9" name="Freihandform: Form 3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0" name="Freihandform: Form 3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1" name="Freihandform: Form 4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18" name="Freihandform: Form 17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5" name="Freihandform: Form 3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2" name="Freihandform: Form 2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3" name="Freihandform: Form 3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4" name="Freihandform: Form 2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5" name="Freihandform: Form 2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6" name="Freihandform: Form 2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29" name="Freihandform: Form 2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0" name="Freihandform: Form 2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1" name="Freihandform: Form 3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Inhalt + Kopf</a:t>
            </a:r>
            <a:endParaRPr lang="de-DE" dirty="0"/>
          </a:p>
        </p:txBody>
      </p:sp>
      <p:cxnSp>
        <p:nvCxnSpPr>
          <p:cNvPr id="46" name="Gerader Verbinder 45"/>
          <p:cNvCxnSpPr/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464050" y="1089025"/>
            <a:ext cx="415925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Bild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6" name="Freihandform: Form 25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4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1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+ 2 Bilder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cxnSp>
        <p:nvCxnSpPr>
          <p:cNvPr id="47" name="Gerader Verbinder 46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9" name="Freihandform: Form 68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8" name="Freihandform: Form 4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9" name="Freihandform: Form 4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7" name="Freihandform: Form 66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1" name="Freihandform: Form 50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2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5" name="Freihandform: Form 6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6" name="Freihandform: Form 6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3" name="Freihandform: Form 52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8" name="Freihandform: Form 5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1" name="Freihandform: Form 6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2" name="Freihandform: Form 6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25578" y="1089025"/>
            <a:ext cx="399772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6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+ 2 Bilder</a:t>
            </a:r>
            <a:endParaRPr lang="de-DE" dirty="0"/>
          </a:p>
        </p:txBody>
      </p:sp>
      <p:cxnSp>
        <p:nvCxnSpPr>
          <p:cNvPr id="48" name="Gerader Verbinder 47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70" name="Freihandform: Form 69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5" name="Freihandform: Form 74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7" name="Freihandform: Form 46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0" name="Freihandform: Form 4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8" name="Freihandform: Form 67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2" name="Freihandform: Form 5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60" name="Freihandform: Form 59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1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4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23032" y="1089025"/>
            <a:ext cx="4000268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2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3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Großes Bild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6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794989" y="400420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7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843714" y="3944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8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27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2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1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2887304" y="3034543"/>
            <a:ext cx="5735203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654279" y="3034543"/>
            <a:ext cx="4968228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3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0" y="1422400"/>
            <a:ext cx="349188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7" name="Freihandform: Form 26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8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9" name="Freihandform: Form 8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0" name="Freihandform: Form 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1" name="Freihandform: Form 1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2" name="Freihandform: Form 11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 dirty="0"/>
            </a:p>
          </p:txBody>
        </p:sp>
      </p:grp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6" name="Freihandform: Form 25"/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4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1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27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5" name="Freihandform: Form 14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7" name="Freihandform: Form 16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22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1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2057400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8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926225" y="4151976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2230436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5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541121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8" name="Freihandform: Form 17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19555" y="4150658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169392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2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34160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4458767"/>
            <a:ext cx="5341607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4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8" name="Freihandform: Form 17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1" name="Freihandform: Form 2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4" name="Freihandform: Form 23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40153" y="4159763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7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16352" y="415033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7596335" y="4467117"/>
            <a:ext cx="1021127" cy="274183"/>
          </a:xfrm>
        </p:spPr>
        <p:txBody>
          <a:bodyPr/>
          <a:lstStyle>
            <a:lvl1pPr marL="0" indent="0" algn="r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ohne Untertitel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6" name="Freihandform: Form 15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8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926225" y="4151976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2230436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5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541121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(groß)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24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Zwei Inhalte ohne Untertitel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tIns="0"/>
          <a:lstStyle/>
          <a:p>
            <a:r>
              <a:rPr lang="de-DE" dirty="0"/>
              <a:t>Zwei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86300" y="1089025"/>
            <a:ext cx="393700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Diagramme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1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Tabellen 2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Vier Inhalte (bearbeiten)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Viel Text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grpSp>
        <p:nvGrpSpPr>
          <p:cNvPr id="16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7" name="Freihandform: Form 3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8" name="Freihandform: Form 3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9" name="Freihandform: Form 3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0" name="Freihandform: Form 3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41" name="Freihandform: Form 4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18" name="Freihandform: Form 17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5" name="Freihandform: Form 3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2" name="Freihandform: Form 2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3" name="Freihandform: Form 3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24" name="Freihandform: Form 2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5" name="Freihandform: Form 2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6" name="Freihandform: Form 2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2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29" name="Freihandform: Form 2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0" name="Freihandform: Form 2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31" name="Freihandform: Form 3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Inhalt + Kopf</a:t>
            </a:r>
            <a:endParaRPr lang="de-DE" dirty="0"/>
          </a:p>
        </p:txBody>
      </p:sp>
      <p:cxnSp>
        <p:nvCxnSpPr>
          <p:cNvPr id="46" name="Gerader Verbinder 45"/>
          <p:cNvCxnSpPr/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464050" y="1089025"/>
            <a:ext cx="4159250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Bi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0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 (bearbeiten)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3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4" name="Freihandform: Form 13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8" name="Freihandform: Form 17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19" name="Freihandform: Form 18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19555" y="4150658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4459481"/>
            <a:ext cx="1169392" cy="27418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Bild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+ 2 Bilder rechts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Bild links</a:t>
            </a:r>
            <a:endParaRPr lang="de-DE" dirty="0"/>
          </a:p>
        </p:txBody>
      </p:sp>
      <p:cxnSp>
        <p:nvCxnSpPr>
          <p:cNvPr id="47" name="Gerader Verbinder 46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9" name="Freihandform: Form 68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8" name="Freihandform: Form 4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9" name="Freihandform: Form 4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7" name="Freihandform: Form 66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1" name="Freihandform: Form 50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2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5" name="Freihandform: Form 6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6" name="Freihandform: Form 6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3" name="Freihandform: Form 52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8" name="Freihandform: Form 5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1" name="Freihandform: Form 6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2" name="Freihandform: Form 6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25578" y="1089025"/>
            <a:ext cx="399772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6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4" name="Titel 1"/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Inhalt + 2 Bilder</a:t>
            </a:r>
            <a:endParaRPr lang="de-DE" dirty="0"/>
          </a:p>
        </p:txBody>
      </p:sp>
      <p:cxnSp>
        <p:nvCxnSpPr>
          <p:cNvPr id="48" name="Gerader Verbinder 47"/>
          <p:cNvCxnSpPr/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/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grpSp>
        <p:nvGrpSpPr>
          <p:cNvPr id="43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5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70" name="Freihandform: Form 69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2" name="Freihandform: Form 71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3" name="Freihandform: Form 72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4" name="Freihandform: Form 73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5" name="Freihandform: Form 74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6" name="Freihandform: Form 45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7" name="Freihandform: Form 46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0" name="Freihandform: Form 49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1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8" name="Freihandform: Form 67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2" name="Freihandform: Form 51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3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9" name="Freihandform: Form 58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60" name="Freihandform: Form 59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61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4" name="Freihandform: Form 63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4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23032" y="1089025"/>
            <a:ext cx="4000268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2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3 Bilder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Großes Bild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(bearbeiten)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32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34160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Titelfolie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26536" y="4458767"/>
            <a:ext cx="5341607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(bearbeiten)</a:t>
            </a:r>
            <a:endParaRPr lang="de-DE" dirty="0"/>
          </a:p>
        </p:txBody>
      </p:sp>
      <p:grpSp>
        <p:nvGrpSpPr>
          <p:cNvPr id="14" name="Grafik 6"/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chemeClr val="tx2"/>
          </a:solidFill>
        </p:grpSpPr>
        <p:sp>
          <p:nvSpPr>
            <p:cNvPr id="18" name="Freihandform: Form 17"/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0" name="Freihandform: Form 19"/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1" name="Freihandform: Form 20"/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24" name="Freihandform: Form 23"/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grpFill/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23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92439" y="380585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822275" y="38534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40153" y="4159763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7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16352" y="4150337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7596335" y="4467117"/>
            <a:ext cx="1021127" cy="274183"/>
          </a:xfrm>
        </p:spPr>
        <p:txBody>
          <a:bodyPr/>
          <a:lstStyle>
            <a:lvl1pPr marL="0" indent="0" algn="r"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Heine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6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5794989" y="400420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7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3843714" y="3944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8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2887304" y="3034543"/>
            <a:ext cx="5735203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Kapiteltrenner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  <a:solidFill>
            <a:schemeClr val="tx2"/>
          </a:solidFill>
        </p:grpSpPr>
        <p:sp>
          <p:nvSpPr>
            <p:cNvPr id="51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  <a:grpFill/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654279" y="3034543"/>
            <a:ext cx="4968228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 (bearbeiten)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grpSp>
        <p:nvGrpSpPr>
          <p:cNvPr id="42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43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66" name="Freihandform: Form 65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7" name="Freihandform: Form 66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 dirty="0"/>
              </a:p>
            </p:txBody>
          </p:sp>
          <p:sp>
            <p:nvSpPr>
              <p:cNvPr id="68" name="Freihandform: Form 67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9" name="Freihandform: Form 68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0" name="Freihandform: Form 69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71" name="Freihandform: Form 70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4" name="Freihandform: Form 43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5" name="Freihandform: Form 44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46" name="Freihandform: Form 45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7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64" name="Freihandform: Form 63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5" name="Freihandform: Form 64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48" name="Freihandform: Form 47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49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62" name="Freihandform: Form 61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3" name="Freihandform: Form 62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  <p:sp>
          <p:nvSpPr>
            <p:cNvPr id="54" name="Freihandform: Form 53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5" name="Freihandform: Form 54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sp>
          <p:nvSpPr>
            <p:cNvPr id="56" name="Freihandform: Form 55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0"/>
            </a:p>
          </p:txBody>
        </p:sp>
        <p:grpSp>
          <p:nvGrpSpPr>
            <p:cNvPr id="57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58" name="Freihandform: Form 57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59" name="Freihandform: Form 58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0" name="Freihandform: Form 59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  <p:sp>
            <p:nvSpPr>
              <p:cNvPr id="61" name="Freihandform: Form 60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0"/>
              </a:p>
            </p:txBody>
          </p:sp>
        </p:grpSp>
      </p:grpSp>
      <p:sp>
        <p:nvSpPr>
          <p:cNvPr id="3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93312" y="394879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39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533259" y="394879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Logo gleichberechtigter Kooperationspartner (z.B. Partneruniversität). Bei Nichtbedarf löschen!</a:t>
            </a:r>
            <a:endParaRPr lang="de-DE" dirty="0"/>
          </a:p>
        </p:txBody>
      </p:sp>
      <p:sp>
        <p:nvSpPr>
          <p:cNvPr id="40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53708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41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654279" y="4151976"/>
            <a:ext cx="1528762" cy="582612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2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7087479" y="4151052"/>
            <a:ext cx="1528762" cy="582612"/>
          </a:xfrm>
          <a:noFill/>
        </p:spPr>
        <p:txBody>
          <a:bodyPr/>
          <a:lstStyle>
            <a:lvl1pPr marL="0" indent="0" algn="ctr">
              <a:buNone/>
              <a:defRPr sz="800" baseline="0"/>
            </a:lvl1pPr>
          </a:lstStyle>
          <a:p>
            <a:r>
              <a:rPr lang="de-DE" dirty="0"/>
              <a:t>Sekundärlogo (z.B. Institut, Forschungsgruppe, o.Ä.). Bei Nichtbedarf löschen!</a:t>
            </a:r>
            <a:endParaRPr lang="de-DE" dirty="0"/>
          </a:p>
        </p:txBody>
      </p:sp>
      <p:sp>
        <p:nvSpPr>
          <p:cNvPr id="73" name="Inhaltsplatzhalter 3"/>
          <p:cNvSpPr>
            <a:spLocks noGrp="1"/>
          </p:cNvSpPr>
          <p:nvPr>
            <p:ph sz="quarter" idx="18" hasCustomPrompt="1"/>
          </p:nvPr>
        </p:nvSpPr>
        <p:spPr>
          <a:xfrm>
            <a:off x="0" y="1422400"/>
            <a:ext cx="3491880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(bearbeiten)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defRPr/>
            </a:pPr>
            <a:r>
              <a:rPr lang="de-DE" dirty="0"/>
              <a:t>Inhaltsplatzhalter</a:t>
            </a:r>
            <a:endParaRPr lang="de-DE" dirty="0"/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  <a:lvl2pPr>
              <a:defRPr/>
            </a:lvl2pPr>
          </a:lstStyle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ohne Untertitel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Inhalt (bearbeiten)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Text (bearbeiten)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0"/>
            <a:r>
              <a:rPr lang="de-DE" dirty="0"/>
              <a:t>Text bearbeiten
Text bearbeiten 
Text bearbeiten 
Text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1089025"/>
            <a:ext cx="8101012" cy="333375"/>
          </a:xfrm>
        </p:spPr>
        <p:txBody>
          <a:bodyPr/>
          <a:lstStyle>
            <a:lvl1pPr marL="0" indent="0">
              <a:buNone/>
              <a:defRPr sz="1800">
                <a:solidFill>
                  <a:srgbClr val="006AB3"/>
                </a:solidFill>
              </a:defRPr>
            </a:lvl1pPr>
            <a:lvl5pPr marL="1075055" indent="0">
              <a:buNone/>
              <a:defRPr/>
            </a:lvl5pPr>
          </a:lstStyle>
          <a:p>
            <a:pPr lvl="0"/>
            <a:r>
              <a:rPr lang="de-DE" dirty="0"/>
              <a:t>Untertitel (bearbeiten)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  <a:p>
            <a:pPr lvl="5"/>
            <a:r>
              <a:rPr lang="de-DE" dirty="0"/>
              <a:t>Sechste Ebene</a:t>
            </a:r>
            <a:endParaRPr lang="de-DE" dirty="0"/>
          </a:p>
          <a:p>
            <a:pPr lvl="6"/>
            <a:r>
              <a:rPr lang="de-DE" dirty="0"/>
              <a:t>Siebte Ebene</a:t>
            </a:r>
            <a:endParaRPr lang="de-DE" dirty="0"/>
          </a:p>
          <a:p>
            <a:pPr lvl="7"/>
            <a:r>
              <a:rPr lang="de-DE" dirty="0"/>
              <a:t>Achte Ebene</a:t>
            </a:r>
            <a:endParaRPr lang="de-DE" dirty="0"/>
          </a:p>
          <a:p>
            <a:pPr lvl="8"/>
            <a:r>
              <a:rPr lang="de-DE" dirty="0"/>
              <a:t>Neunte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521551" y="974732"/>
            <a:ext cx="563462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2" name="Freihandform: Form 21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 dirty="0"/>
              </a:p>
            </p:txBody>
          </p:sp>
          <p:sp>
            <p:nvSpPr>
              <p:cNvPr id="23" name="Freihandform: Form 22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4" name="Freihandform: Form 2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5" name="Freihandform: Form 24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6" name="Freihandform: Form 25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27" name="Freihandform: Form 26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8" name="Freihandform: Form 2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9" name="Freihandform: Form 2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2" name="Freihandform: Form 31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3" name="Freihandform: Form 32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4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6" name="Freihandform: Form 3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7" name="Freihandform: Form 36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8" name="Freihandform: Form 3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9" name="Freihandform: Form 3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4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2" name="Freihandform: Form 4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3" name="Freihandform: Form 4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4" name="Freihandform: Form 4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</p:grpSp>
      <p:sp>
        <p:nvSpPr>
          <p:cNvPr id="45" name="Freihandform: Form 44"/>
          <p:cNvSpPr/>
          <p:nvPr userDrawn="1"/>
        </p:nvSpPr>
        <p:spPr>
          <a:xfrm>
            <a:off x="-4877" y="407792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6AB3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655" indent="-274955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3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50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7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/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bk object 18"/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Holder 3"/>
            <p:cNvSpPr txBox="1"/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5800" rtl="0" eaLnBrk="1" latinLnBrk="0" hangingPunct="1">
                <a:defRPr sz="1000" b="1" i="0" kern="1200">
                  <a:solidFill>
                    <a:schemeClr val="bg1"/>
                  </a:solidFill>
                  <a:latin typeface="Arial" panose="020B0604020202020204"/>
                  <a:ea typeface="+mn-ea"/>
                  <a:cs typeface="Arial" panose="020B0604020202020204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3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2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035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5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47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  <a:endParaRPr lang="de-DE" spc="10" dirty="0"/>
            </a:p>
          </p:txBody>
        </p: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  <a:p>
            <a:pPr lvl="5"/>
            <a:r>
              <a:rPr lang="de-DE" dirty="0"/>
              <a:t>Sechste Ebene</a:t>
            </a:r>
            <a:endParaRPr lang="de-DE" dirty="0"/>
          </a:p>
          <a:p>
            <a:pPr lvl="6"/>
            <a:r>
              <a:rPr lang="de-DE" dirty="0"/>
              <a:t>Siebte Ebene</a:t>
            </a:r>
            <a:endParaRPr lang="de-DE" dirty="0"/>
          </a:p>
          <a:p>
            <a:pPr lvl="7"/>
            <a:r>
              <a:rPr lang="de-DE" dirty="0"/>
              <a:t>Achte Ebene</a:t>
            </a:r>
            <a:endParaRPr lang="de-DE" dirty="0"/>
          </a:p>
          <a:p>
            <a:pPr lvl="8"/>
            <a:r>
              <a:rPr lang="de-DE" dirty="0"/>
              <a:t>Neunte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521551" y="974732"/>
            <a:ext cx="563462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/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/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/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2" name="Freihandform: Form 21"/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 dirty="0"/>
              </a:p>
            </p:txBody>
          </p:sp>
          <p:sp>
            <p:nvSpPr>
              <p:cNvPr id="23" name="Freihandform: Form 22"/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4" name="Freihandform: Form 23"/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5" name="Freihandform: Form 24"/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26" name="Freihandform: Form 25"/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27" name="Freihandform: Form 26"/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8" name="Freihandform: Form 27"/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29" name="Freihandform: Form 28"/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0" name="Grafik 9"/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/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2" name="Freihandform: Form 31"/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3" name="Freihandform: Form 32"/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34" name="Grafik 9"/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/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36" name="Freihandform: Form 35"/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  <p:sp>
          <p:nvSpPr>
            <p:cNvPr id="37" name="Freihandform: Form 36"/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8" name="Freihandform: Form 37"/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sp>
          <p:nvSpPr>
            <p:cNvPr id="39" name="Freihandform: Form 38"/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0"/>
            </a:p>
          </p:txBody>
        </p:sp>
        <p:grpSp>
          <p:nvGrpSpPr>
            <p:cNvPr id="40" name="Grafik 9"/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/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2" name="Freihandform: Form 41"/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3" name="Freihandform: Form 42"/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  <p:sp>
            <p:nvSpPr>
              <p:cNvPr id="44" name="Freihandform: Form 43"/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chemeClr val="tx2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0"/>
              </a:p>
            </p:txBody>
          </p:sp>
        </p:grpSp>
      </p:grpSp>
      <p:sp>
        <p:nvSpPr>
          <p:cNvPr id="45" name="Freihandform: Form 44"/>
          <p:cNvSpPr/>
          <p:nvPr userDrawn="1"/>
        </p:nvSpPr>
        <p:spPr>
          <a:xfrm>
            <a:off x="-4877" y="407792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6AB3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655" indent="-274955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3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50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755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www.lyssna.com/guides/think-aloud-protocol/" TargetMode="External"/><Relationship Id="rId4" Type="http://schemas.openxmlformats.org/officeDocument/2006/relationships/hyperlink" Target="https://www.youtube.com/watch?v=pxsJkAk_eo0" TargetMode="External"/><Relationship Id="rId3" Type="http://schemas.openxmlformats.org/officeDocument/2006/relationships/hyperlink" Target="https://www.youtube.com/watch?v=yRjkgsKI5xs" TargetMode="External"/><Relationship Id="rId2" Type="http://schemas.openxmlformats.org/officeDocument/2006/relationships/hyperlink" Target="https://chuniversiteit.nl/papers/rethinking-think-aloud-a-comparison-of-three-think-aloud-protocols" TargetMode="External"/><Relationship Id="rId1" Type="http://schemas.openxmlformats.org/officeDocument/2006/relationships/hyperlink" Target="https://www.youtube.com/watch?v=tXJqAYDbRz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 10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Think-Aloud Protocols</a:t>
            </a:r>
            <a:endParaRPr lang="de-DE" dirty="0"/>
          </a:p>
        </p:txBody>
      </p:sp>
      <p:sp>
        <p:nvSpPr>
          <p:cNvPr id="102" name="Untertitel 10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UX Method Presentation</a:t>
            </a:r>
            <a:endParaRPr lang="de-DE" dirty="0"/>
          </a:p>
        </p:txBody>
      </p:sp>
      <p:sp>
        <p:nvSpPr>
          <p:cNvPr id="127" name="Bildplatzhalter 12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9" name="Bildplatzhalter 12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0" name="Bildplatzhalter 129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1" name="Bildplatzhalter 130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2" name="Textplatzhalter 1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/>
              <a:t>06.11.2024</a:t>
            </a:r>
            <a:endParaRPr lang="de-DE"/>
          </a:p>
        </p:txBody>
      </p:sp>
      <p:sp>
        <p:nvSpPr>
          <p:cNvPr id="136" name="Bildplatzhalter 135"/>
          <p:cNvSpPr>
            <a:spLocks noGrp="1"/>
          </p:cNvSpPr>
          <p:nvPr>
            <p:ph type="pic" sz="quarter" idx="12"/>
          </p:nvPr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 tools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2" name="Inhaltsplatzhalter 6"/>
          <p:cNvSpPr>
            <a:spLocks noGrp="1"/>
          </p:cNvSpPr>
          <p:nvPr/>
        </p:nvSpPr>
        <p:spPr>
          <a:xfrm>
            <a:off x="522605" y="1089025"/>
            <a:ext cx="5568950" cy="33337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800" kern="1200">
                <a:solidFill>
                  <a:srgbClr val="006AB3"/>
                </a:solidFill>
                <a:latin typeface="+mn-lt"/>
                <a:ea typeface="+mn-ea"/>
                <a:cs typeface="+mn-cs"/>
              </a:defRPr>
            </a:lvl1pPr>
            <a:lvl2pPr marL="541655" indent="-27495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3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0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505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Information</a:t>
            </a:r>
            <a:endParaRPr lang="de-DE" dirty="0"/>
          </a:p>
        </p:txBody>
      </p:sp>
      <p:pic>
        <p:nvPicPr>
          <p:cNvPr id="18" name="Bild 17" descr="Nielsen_Norman_Group_logo_2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2359025"/>
            <a:ext cx="2927350" cy="1390015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457200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https://www.nngroup.com/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Inhaltsplatzhalter 22"/>
          <p:cNvPicPr>
            <a:picLocks noChangeAspect="1"/>
          </p:cNvPicPr>
          <p:nvPr>
            <p:ph sz="quarter" idx="1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260" y="2646680"/>
            <a:ext cx="3441065" cy="929005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3556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https://www.lyssna.com/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Popular tools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2" name="Inhaltsplatzhalter 6"/>
          <p:cNvSpPr>
            <a:spLocks noGrp="1"/>
          </p:cNvSpPr>
          <p:nvPr/>
        </p:nvSpPr>
        <p:spPr>
          <a:xfrm>
            <a:off x="522605" y="1089025"/>
            <a:ext cx="5568950" cy="33337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800" kern="1200">
                <a:solidFill>
                  <a:srgbClr val="006AB3"/>
                </a:solidFill>
                <a:latin typeface="+mn-lt"/>
                <a:ea typeface="+mn-ea"/>
                <a:cs typeface="+mn-cs"/>
              </a:defRPr>
            </a:lvl1pPr>
            <a:lvl2pPr marL="541655" indent="-27495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3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6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5055" indent="-2667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Char char="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5055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 2" panose="05020102010507070707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Testing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457200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https://www.usertesting.com/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5560" y="4642485"/>
            <a:ext cx="4572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de-DE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https://www.lookback.com/</a:t>
            </a:r>
            <a:endParaRPr lang="de-DE" altLang="en-US" dirty="0" err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>
            <p:ph sz="quarter" idx="15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4380" y="2884170"/>
            <a:ext cx="3034665" cy="567690"/>
          </a:xfrm>
          <a:prstGeom prst="rect">
            <a:avLst/>
          </a:prstGeom>
        </p:spPr>
      </p:pic>
      <p:pic>
        <p:nvPicPr>
          <p:cNvPr id="15" name="Inhaltsplatzhalter 14"/>
          <p:cNvPicPr>
            <a:picLocks noChangeAspect="1"/>
          </p:cNvPicPr>
          <p:nvPr>
            <p:ph sz="quarter" idx="1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7630" y="2731135"/>
            <a:ext cx="3407410" cy="873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sz="quarter" idx="12"/>
          </p:nvPr>
        </p:nvGraphicFramePr>
        <p:xfrm>
          <a:off x="526212" y="1206500"/>
          <a:ext cx="7950200" cy="349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895"/>
                <a:gridCol w="7139305"/>
              </a:tblGrid>
              <a:tr h="405095">
                <a:tc>
                  <a:txBody>
                    <a:bodyPr/>
                    <a:p>
                      <a:pPr algn="ctr"/>
                      <a:r>
                        <a:rPr lang="de-DE" sz="1200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Abbr.</a:t>
                      </a:r>
                      <a:endParaRPr lang="de-DE" sz="1200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Source</a:t>
                      </a:r>
                      <a:endParaRPr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[Ka24]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NN/g, Kate Kaplan: “Help Users Think Aloud” </a:t>
                      </a:r>
                      <a:r>
                        <a:rPr sz="1100">
                          <a:hlinkClick r:id="rId1"/>
                        </a:rPr>
                        <a:t>https://www.youtube.com/watch?v=tXJqAYDbRzI</a:t>
                      </a:r>
                      <a:r>
                        <a:rPr sz="1100"/>
                        <a:t> Version 31.05.2023</a:t>
                      </a:r>
                      <a:endParaRPr sz="1100">
                        <a:hlinkClick r:id="rId1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p>
                      <a:pPr algn="ctr"/>
                      <a:r>
                        <a:rPr sz="1100"/>
                        <a:t>[Lu18]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Chun Fei Lung: “Rethinking thinking aloud: A comparison of three think-aloud protocols” </a:t>
                      </a:r>
                      <a:r>
                        <a:rPr sz="1100">
                          <a:hlinkClick r:id="rId2"/>
                        </a:rPr>
                        <a:t>https://chuniversiteit.nl/papers/rethinking-think-aloud-a-comparison-of-three-think-aloud-protocols</a:t>
                      </a:r>
                      <a:r>
                        <a:rPr sz="1100"/>
                        <a:t> Version 12.08.2018</a:t>
                      </a:r>
                      <a:endParaRPr sz="1100">
                        <a:hlinkClick r:id="rId2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[Gr18]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Seibert Group: “User-Tests (UX): Was ist die Think Aloud-Methode in der Usability-Forschung" </a:t>
                      </a:r>
                      <a:r>
                        <a:rPr sz="1100">
                          <a:hlinkClick r:id="rId3"/>
                        </a:rPr>
                        <a:t>https://www.youtube.com/watch?v=yRjkgsKI5xs</a:t>
                      </a:r>
                      <a:r>
                        <a:rPr sz="1100"/>
                        <a:t> Version 06.07.2018</a:t>
                      </a:r>
                      <a:endParaRPr sz="1100">
                        <a:hlinkClick r:id="rId3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[Gt18]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HFES-GT: “Method Manual: Think Aloud Protocol" </a:t>
                      </a:r>
                      <a:r>
                        <a:rPr sz="1100">
                          <a:hlinkClick r:id="rId4"/>
                        </a:rPr>
                        <a:t>https://www.youtube.com/watch?v=pxsJkAk_eo0</a:t>
                      </a:r>
                      <a:r>
                        <a:rPr sz="1100"/>
                        <a:t> Version 30.09.2018</a:t>
                      </a:r>
                      <a:endParaRPr sz="1100">
                        <a:hlinkClick r:id="rId4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algn="ctr"/>
                      <a:r>
                        <a:rPr sz="1100"/>
                        <a:t>[Ly24]</a:t>
                      </a:r>
                      <a:endParaRPr sz="1100"/>
                    </a:p>
                  </a:txBody>
                  <a:tcPr marL="45720" marR="45720" anchor="ctr" anchorCtr="0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sz="1100"/>
                        <a:t>Lyssna: “Think-aloud protocol guide” </a:t>
                      </a:r>
                      <a:r>
                        <a:rPr sz="1100">
                          <a:hlinkClick r:id="rId5"/>
                        </a:rPr>
                        <a:t>https://www.lyssna.com/guides/think-aloud-protocol/</a:t>
                      </a:r>
                      <a:r>
                        <a:rPr sz="1100"/>
                        <a:t> Version 29.10.2024</a:t>
                      </a:r>
                      <a:endParaRPr sz="1100">
                        <a:hlinkClick r:id="rId5"/>
                      </a:endParaRPr>
                    </a:p>
                  </a:txBody>
                  <a:tcPr marL="45720" marR="45720" anchor="ctr" anchorCtr="0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509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509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What are the think-aloud protocols?</a:t>
            </a:r>
            <a:endParaRPr lang="de-DE" dirty="0"/>
          </a:p>
          <a:p>
            <a:pPr lvl="1"/>
            <a:r>
              <a:rPr lang="de-DE" dirty="0"/>
              <a:t>Three popular think-aloud protocols</a:t>
            </a:r>
            <a:endParaRPr lang="de-DE" sz="1400" dirty="0"/>
          </a:p>
          <a:p>
            <a:pPr lvl="1"/>
            <a:r>
              <a:rPr lang="de-DE" dirty="0"/>
              <a:t>Moderated &amp; unmoderated</a:t>
            </a:r>
            <a:endParaRPr lang="de-DE" dirty="0"/>
          </a:p>
          <a:p>
            <a:r>
              <a:rPr lang="de-DE" dirty="0"/>
              <a:t>Examples</a:t>
            </a:r>
            <a:endParaRPr lang="de-DE" dirty="0"/>
          </a:p>
          <a:p>
            <a:r>
              <a:rPr lang="de-DE" dirty="0"/>
              <a:t>Categorization</a:t>
            </a:r>
            <a:endParaRPr lang="de-DE" dirty="0"/>
          </a:p>
          <a:p>
            <a:r>
              <a:rPr lang="de-DE" dirty="0"/>
              <a:t>Pros &amp; cons</a:t>
            </a:r>
            <a:endParaRPr lang="de-DE" dirty="0"/>
          </a:p>
          <a:p>
            <a:r>
              <a:rPr lang="de-DE" dirty="0"/>
              <a:t>Popular tools</a:t>
            </a: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 Slides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/>
          </a:p>
        </p:txBody>
      </p:sp>
      <p:sp>
        <p:nvSpPr>
          <p:cNvPr id="23" name="Bildplatzhalter 2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5" name="Bildplatzhalter 2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6" name="Bildplatzhalter 2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Bildplatzhalter 26"/>
          <p:cNvSpPr>
            <a:spLocks noGrp="1"/>
          </p:cNvSpPr>
          <p:nvPr>
            <p:ph type="pic" sz="quarter" idx="17"/>
          </p:nvPr>
        </p:nvSpPr>
        <p:spPr/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Three popular think-aloud protocols</a:t>
            </a:r>
            <a:r>
              <a:rPr lang="de-DE" baseline="30000" dirty="0">
                <a:sym typeface="+mn-ea"/>
              </a:rPr>
              <a:t>[Lu18]</a:t>
            </a:r>
            <a:endParaRPr lang="de-DE" baseline="30000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1331595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3527" y="0"/>
                </a:moveTo>
                <a:cubicBezTo>
                  <a:pt x="4074" y="0"/>
                  <a:pt x="4593" y="98"/>
                  <a:pt x="5055" y="274"/>
                </a:cubicBezTo>
                <a:lnTo>
                  <a:pt x="5058" y="275"/>
                </a:lnTo>
                <a:lnTo>
                  <a:pt x="4983" y="304"/>
                </a:lnTo>
                <a:cubicBezTo>
                  <a:pt x="3843" y="764"/>
                  <a:pt x="3062" y="1699"/>
                  <a:pt x="3062" y="2777"/>
                </a:cubicBezTo>
                <a:cubicBezTo>
                  <a:pt x="3062" y="3855"/>
                  <a:pt x="3843" y="4790"/>
                  <a:pt x="4983" y="5250"/>
                </a:cubicBezTo>
                <a:lnTo>
                  <a:pt x="5058" y="5279"/>
                </a:lnTo>
                <a:lnTo>
                  <a:pt x="5055" y="5280"/>
                </a:lnTo>
                <a:cubicBezTo>
                  <a:pt x="4593" y="5456"/>
                  <a:pt x="4074" y="5554"/>
                  <a:pt x="3527" y="5554"/>
                </a:cubicBezTo>
                <a:cubicBezTo>
                  <a:pt x="1579" y="5554"/>
                  <a:pt x="0" y="4311"/>
                  <a:pt x="0" y="2777"/>
                </a:cubicBezTo>
                <a:cubicBezTo>
                  <a:pt x="0" y="1243"/>
                  <a:pt x="1579" y="0"/>
                  <a:pt x="3527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de-DE" altLang="en-US"/>
          </a:p>
        </p:txBody>
      </p:sp>
      <p:sp>
        <p:nvSpPr>
          <p:cNvPr id="5" name="Freihandform 4"/>
          <p:cNvSpPr/>
          <p:nvPr/>
        </p:nvSpPr>
        <p:spPr>
          <a:xfrm>
            <a:off x="4543108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1531" y="0"/>
                </a:moveTo>
                <a:cubicBezTo>
                  <a:pt x="3479" y="0"/>
                  <a:pt x="5058" y="1243"/>
                  <a:pt x="5058" y="2777"/>
                </a:cubicBezTo>
                <a:cubicBezTo>
                  <a:pt x="5058" y="4311"/>
                  <a:pt x="3479" y="5554"/>
                  <a:pt x="1531" y="5554"/>
                </a:cubicBezTo>
                <a:cubicBezTo>
                  <a:pt x="983" y="5554"/>
                  <a:pt x="465" y="5456"/>
                  <a:pt x="2" y="5280"/>
                </a:cubicBezTo>
                <a:lnTo>
                  <a:pt x="0" y="5279"/>
                </a:lnTo>
                <a:lnTo>
                  <a:pt x="74" y="5250"/>
                </a:lnTo>
                <a:cubicBezTo>
                  <a:pt x="1215" y="4790"/>
                  <a:pt x="1996" y="3855"/>
                  <a:pt x="1996" y="2777"/>
                </a:cubicBezTo>
                <a:cubicBezTo>
                  <a:pt x="1996" y="1699"/>
                  <a:pt x="1215" y="764"/>
                  <a:pt x="74" y="304"/>
                </a:cubicBezTo>
                <a:lnTo>
                  <a:pt x="0" y="275"/>
                </a:lnTo>
                <a:lnTo>
                  <a:pt x="2" y="274"/>
                </a:lnTo>
                <a:cubicBezTo>
                  <a:pt x="465" y="98"/>
                  <a:pt x="983" y="0"/>
                  <a:pt x="153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6" name="Freihandform 5"/>
          <p:cNvSpPr/>
          <p:nvPr/>
        </p:nvSpPr>
        <p:spPr>
          <a:xfrm>
            <a:off x="3275965" y="1380916"/>
            <a:ext cx="2534285" cy="317795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991" h="5005">
                <a:moveTo>
                  <a:pt x="1996" y="0"/>
                </a:moveTo>
                <a:lnTo>
                  <a:pt x="2070" y="29"/>
                </a:lnTo>
                <a:cubicBezTo>
                  <a:pt x="3210" y="489"/>
                  <a:pt x="3991" y="1424"/>
                  <a:pt x="3991" y="2502"/>
                </a:cubicBezTo>
                <a:cubicBezTo>
                  <a:pt x="3991" y="3581"/>
                  <a:pt x="3210" y="4516"/>
                  <a:pt x="2070" y="4976"/>
                </a:cubicBezTo>
                <a:lnTo>
                  <a:pt x="1996" y="5005"/>
                </a:lnTo>
                <a:lnTo>
                  <a:pt x="1921" y="4976"/>
                </a:lnTo>
                <a:cubicBezTo>
                  <a:pt x="781" y="4516"/>
                  <a:pt x="0" y="3581"/>
                  <a:pt x="0" y="2502"/>
                </a:cubicBezTo>
                <a:cubicBezTo>
                  <a:pt x="0" y="1424"/>
                  <a:pt x="781" y="489"/>
                  <a:pt x="1921" y="29"/>
                </a:cubicBezTo>
                <a:lnTo>
                  <a:pt x="199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8" name="Textfeld 7"/>
          <p:cNvSpPr txBox="1"/>
          <p:nvPr/>
        </p:nvSpPr>
        <p:spPr>
          <a:xfrm>
            <a:off x="140398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Concurrent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  <a:p>
            <a:pPr algn="ctr"/>
            <a:r>
              <a:rPr lang="de-DE" altLang="en-US" sz="2000" dirty="0" err="1" smtClean="0">
                <a:solidFill>
                  <a:schemeClr val="accent1"/>
                </a:solidFill>
              </a:rPr>
              <a:t>cost-effective</a:t>
            </a:r>
            <a:endParaRPr lang="de-DE" altLang="en-US" sz="2000" dirty="0" err="1" smtClean="0">
              <a:solidFill>
                <a:schemeClr val="accent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2140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Hybrid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  <a:p>
            <a:pPr algn="ctr"/>
            <a:r>
              <a:rPr lang="de-DE" altLang="en-US" sz="2000" dirty="0" err="1" smtClean="0">
                <a:solidFill>
                  <a:schemeClr val="accent1"/>
                </a:solidFill>
              </a:rPr>
              <a:t>powerful</a:t>
            </a:r>
            <a:endParaRPr lang="de-DE" altLang="en-US" sz="2000" dirty="0" err="1" smtClean="0">
              <a:solidFill>
                <a:schemeClr val="accent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729605" y="2742565"/>
            <a:ext cx="2122170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Retrospective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  <a:p>
            <a:pPr algn="ctr"/>
            <a:r>
              <a:rPr lang="de-DE" altLang="en-US" sz="2000" dirty="0" err="1" smtClean="0">
                <a:solidFill>
                  <a:schemeClr val="accent1"/>
                </a:solidFill>
              </a:rPr>
              <a:t>inefficient</a:t>
            </a:r>
            <a:endParaRPr lang="de-DE" altLang="en-US" sz="2000" dirty="0" err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Formative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Study goal: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Usability </a:t>
              </a:r>
              <a:r>
                <a:rPr lang="de-DE" baseline="30000" dirty="0"/>
                <a:t>[Lu18][Ka24][Ly24]</a:t>
              </a:r>
              <a:endParaRPr lang="de-DE" baseline="30000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Measurement of: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4. Evaluate designs</a:t>
              </a:r>
              <a:endParaRPr lang="de-DE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Stage of the UCD process: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One (2 with co-discovery) </a:t>
              </a:r>
              <a:r>
                <a:rPr lang="de-DE" baseline="30000" dirty="0"/>
                <a:t>[Lu18] </a:t>
              </a:r>
              <a:endParaRPr lang="de-DE" baseline="30000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Required number of participants:</a:t>
              </a:r>
              <a:endParaRPr lang="de-DE" dirty="0"/>
            </a:p>
          </p:txBody>
        </p:sp>
      </p:grpSp>
      <p:grpSp>
        <p:nvGrpSpPr>
          <p:cNvPr id="41" name="Gruppe 40"/>
          <p:cNvGrpSpPr/>
          <p:nvPr/>
        </p:nvGrpSpPr>
        <p:grpSpPr>
          <a:xfrm>
            <a:off x="4475480" y="3328670"/>
            <a:ext cx="3940810" cy="688975"/>
            <a:chOff x="850" y="4798"/>
            <a:chExt cx="6206" cy="1085"/>
          </a:xfrm>
        </p:grpSpPr>
        <p:sp>
          <p:nvSpPr>
            <p:cNvPr id="42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 behavior (do &amp; say)</a:t>
              </a:r>
              <a:endParaRPr lang="de-DE" dirty="0"/>
            </a:p>
          </p:txBody>
        </p:sp>
        <p:sp>
          <p:nvSpPr>
            <p:cNvPr id="43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 behavior or attitude: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Users </a:t>
              </a:r>
              <a:r>
                <a:rPr lang="de-DE" baseline="30000" dirty="0"/>
                <a:t>[Lu18][Ly24]</a:t>
              </a:r>
              <a:endParaRPr lang="de-DE" baseline="30000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Participants: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Lab and web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Place of evaluation: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during/after usage </a:t>
              </a:r>
              <a:r>
                <a:rPr lang="de-DE" baseline="30000" dirty="0"/>
                <a:t>[Lu18]</a:t>
              </a:r>
              <a:endParaRPr lang="de-DE" baseline="30000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Timeline: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Qualitative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Data type: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scripted use</a:t>
              </a:r>
              <a:endParaRPr lang="de-DE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Context of use: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snapshot during interaction (</a:t>
              </a:r>
              <a:r>
                <a:rPr lang="de-DE">
                  <a:sym typeface="+mn-ea"/>
                </a:rPr>
                <a:t>Concurrent</a:t>
              </a:r>
              <a:r>
                <a:rPr lang="de-DE" dirty="0"/>
                <a:t>)</a:t>
              </a:r>
              <a:endParaRPr lang="de-DE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Period of experience: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are the think-aloud protocols?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Users </a:t>
            </a:r>
            <a:r>
              <a:rPr lang="de-DE" dirty="0">
                <a:sym typeface="+mn-ea"/>
              </a:rPr>
              <a:t>take part in a usability-test</a:t>
            </a:r>
            <a:r>
              <a:rPr lang="de-DE" dirty="0"/>
              <a:t> and </a:t>
            </a:r>
            <a:r>
              <a:rPr lang="de-DE" dirty="0">
                <a:sym typeface="+mn-ea"/>
              </a:rPr>
              <a:t>verbalize all their thoughts </a:t>
            </a:r>
            <a:r>
              <a:rPr lang="de-DE" baseline="30000" dirty="0"/>
              <a:t>[Lu18][Ka24][Gr18]</a:t>
            </a:r>
            <a:endParaRPr lang="de-DE" dirty="0"/>
          </a:p>
          <a:p>
            <a:endParaRPr lang="de-DE" dirty="0"/>
          </a:p>
          <a:p>
            <a:r>
              <a:rPr lang="de-DE" dirty="0"/>
              <a:t>UX researcher captures thought process </a:t>
            </a:r>
            <a:r>
              <a:rPr lang="de-DE" baseline="30000" dirty="0"/>
              <a:t>[Gt18][Ly24]</a:t>
            </a:r>
            <a:endParaRPr lang="de-DE" dirty="0"/>
          </a:p>
          <a:p>
            <a:endParaRPr lang="de-DE" dirty="0"/>
          </a:p>
          <a:p>
            <a:r>
              <a:rPr lang="de-DE" dirty="0"/>
              <a:t>Goal: understand thought process and decision-making </a:t>
            </a:r>
            <a:r>
              <a:rPr lang="de-DE" baseline="30000" dirty="0"/>
              <a:t>[Ly24]</a:t>
            </a:r>
            <a:endParaRPr lang="de-DE" baseline="3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Three popular think-aloud protocols</a:t>
            </a:r>
            <a:r>
              <a:rPr lang="de-DE" baseline="30000" dirty="0"/>
              <a:t>[Lu18]</a:t>
            </a:r>
            <a:endParaRPr lang="de-DE" baseline="30000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2" name="Freihandform 11"/>
          <p:cNvSpPr/>
          <p:nvPr/>
        </p:nvSpPr>
        <p:spPr>
          <a:xfrm>
            <a:off x="1331595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3527" y="0"/>
                </a:moveTo>
                <a:cubicBezTo>
                  <a:pt x="4074" y="0"/>
                  <a:pt x="4593" y="98"/>
                  <a:pt x="5055" y="274"/>
                </a:cubicBezTo>
                <a:lnTo>
                  <a:pt x="5058" y="275"/>
                </a:lnTo>
                <a:lnTo>
                  <a:pt x="4983" y="304"/>
                </a:lnTo>
                <a:cubicBezTo>
                  <a:pt x="3843" y="764"/>
                  <a:pt x="3062" y="1699"/>
                  <a:pt x="3062" y="2777"/>
                </a:cubicBezTo>
                <a:cubicBezTo>
                  <a:pt x="3062" y="3855"/>
                  <a:pt x="3843" y="4790"/>
                  <a:pt x="4983" y="5250"/>
                </a:cubicBezTo>
                <a:lnTo>
                  <a:pt x="5058" y="5279"/>
                </a:lnTo>
                <a:lnTo>
                  <a:pt x="5055" y="5280"/>
                </a:lnTo>
                <a:cubicBezTo>
                  <a:pt x="4593" y="5456"/>
                  <a:pt x="4074" y="5554"/>
                  <a:pt x="3527" y="5554"/>
                </a:cubicBezTo>
                <a:cubicBezTo>
                  <a:pt x="1579" y="5554"/>
                  <a:pt x="0" y="4311"/>
                  <a:pt x="0" y="2777"/>
                </a:cubicBezTo>
                <a:cubicBezTo>
                  <a:pt x="0" y="1243"/>
                  <a:pt x="1579" y="0"/>
                  <a:pt x="3527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de-DE" altLang="en-US"/>
          </a:p>
        </p:txBody>
      </p:sp>
      <p:sp>
        <p:nvSpPr>
          <p:cNvPr id="5" name="Freihandform 4"/>
          <p:cNvSpPr/>
          <p:nvPr/>
        </p:nvSpPr>
        <p:spPr>
          <a:xfrm>
            <a:off x="4543108" y="1206500"/>
            <a:ext cx="3211513" cy="35267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058" h="5554">
                <a:moveTo>
                  <a:pt x="1531" y="0"/>
                </a:moveTo>
                <a:cubicBezTo>
                  <a:pt x="3479" y="0"/>
                  <a:pt x="5058" y="1243"/>
                  <a:pt x="5058" y="2777"/>
                </a:cubicBezTo>
                <a:cubicBezTo>
                  <a:pt x="5058" y="4311"/>
                  <a:pt x="3479" y="5554"/>
                  <a:pt x="1531" y="5554"/>
                </a:cubicBezTo>
                <a:cubicBezTo>
                  <a:pt x="983" y="5554"/>
                  <a:pt x="465" y="5456"/>
                  <a:pt x="2" y="5280"/>
                </a:cubicBezTo>
                <a:lnTo>
                  <a:pt x="0" y="5279"/>
                </a:lnTo>
                <a:lnTo>
                  <a:pt x="74" y="5250"/>
                </a:lnTo>
                <a:cubicBezTo>
                  <a:pt x="1215" y="4790"/>
                  <a:pt x="1996" y="3855"/>
                  <a:pt x="1996" y="2777"/>
                </a:cubicBezTo>
                <a:cubicBezTo>
                  <a:pt x="1996" y="1699"/>
                  <a:pt x="1215" y="764"/>
                  <a:pt x="74" y="304"/>
                </a:cubicBezTo>
                <a:lnTo>
                  <a:pt x="0" y="275"/>
                </a:lnTo>
                <a:lnTo>
                  <a:pt x="2" y="274"/>
                </a:lnTo>
                <a:cubicBezTo>
                  <a:pt x="465" y="98"/>
                  <a:pt x="983" y="0"/>
                  <a:pt x="153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6" name="Freihandform 5"/>
          <p:cNvSpPr/>
          <p:nvPr/>
        </p:nvSpPr>
        <p:spPr>
          <a:xfrm>
            <a:off x="3275965" y="1380916"/>
            <a:ext cx="2534285" cy="317795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991" h="5005">
                <a:moveTo>
                  <a:pt x="1996" y="0"/>
                </a:moveTo>
                <a:lnTo>
                  <a:pt x="2070" y="29"/>
                </a:lnTo>
                <a:cubicBezTo>
                  <a:pt x="3210" y="489"/>
                  <a:pt x="3991" y="1424"/>
                  <a:pt x="3991" y="2502"/>
                </a:cubicBezTo>
                <a:cubicBezTo>
                  <a:pt x="3991" y="3581"/>
                  <a:pt x="3210" y="4516"/>
                  <a:pt x="2070" y="4976"/>
                </a:cubicBezTo>
                <a:lnTo>
                  <a:pt x="1996" y="5005"/>
                </a:lnTo>
                <a:lnTo>
                  <a:pt x="1921" y="4976"/>
                </a:lnTo>
                <a:cubicBezTo>
                  <a:pt x="781" y="4516"/>
                  <a:pt x="0" y="3581"/>
                  <a:pt x="0" y="2502"/>
                </a:cubicBezTo>
                <a:cubicBezTo>
                  <a:pt x="0" y="1424"/>
                  <a:pt x="781" y="489"/>
                  <a:pt x="1921" y="29"/>
                </a:cubicBezTo>
                <a:lnTo>
                  <a:pt x="1996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3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2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altLang="en-US"/>
          </a:p>
        </p:txBody>
      </p:sp>
      <p:sp>
        <p:nvSpPr>
          <p:cNvPr id="8" name="Textfeld 7"/>
          <p:cNvSpPr txBox="1"/>
          <p:nvPr/>
        </p:nvSpPr>
        <p:spPr>
          <a:xfrm>
            <a:off x="140398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Concurrent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621405" y="2742565"/>
            <a:ext cx="184340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Hybrid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729605" y="2742565"/>
            <a:ext cx="2122170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de-DE" altLang="en-US" sz="2000" b="1" dirty="0" err="1" smtClean="0">
                <a:solidFill>
                  <a:schemeClr val="accent1"/>
                </a:solidFill>
              </a:rPr>
              <a:t>Retrospective</a:t>
            </a:r>
            <a:endParaRPr lang="de-DE" altLang="en-US" sz="2000" b="1" dirty="0" err="1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>
          <a:xfrm>
            <a:off x="468174" y="414730"/>
            <a:ext cx="6826772" cy="452322"/>
          </a:xfrm>
        </p:spPr>
        <p:txBody>
          <a:bodyPr/>
          <a:lstStyle/>
          <a:p>
            <a:r>
              <a:rPr lang="de-DE" dirty="0"/>
              <a:t>Moderated &amp; unmoderated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Assisted by UX researcher</a:t>
            </a:r>
            <a:endParaRPr lang="de-DE" dirty="0"/>
          </a:p>
          <a:p>
            <a:r>
              <a:rPr lang="de-DE" dirty="0"/>
              <a:t>Better results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Alone</a:t>
            </a:r>
            <a:endParaRPr lang="de-DE" dirty="0"/>
          </a:p>
          <a:p>
            <a:r>
              <a:rPr lang="de-DE" dirty="0"/>
              <a:t>Cheaper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Moderated </a:t>
            </a:r>
            <a:r>
              <a:rPr lang="de-DE" baseline="30000" dirty="0">
                <a:sym typeface="+mn-ea"/>
              </a:rPr>
              <a:t>[Lu18]</a:t>
            </a:r>
            <a:endParaRPr lang="de-DE" baseline="30000" dirty="0">
              <a:sym typeface="+mn-ea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Unmoderated </a:t>
            </a:r>
            <a:r>
              <a:rPr lang="de-DE" baseline="30000" dirty="0">
                <a:sym typeface="+mn-ea"/>
              </a:rPr>
              <a:t>[Lu18]</a:t>
            </a:r>
            <a:endParaRPr lang="de-DE" baseline="300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First click testing on personal website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pic>
        <p:nvPicPr>
          <p:cNvPr id="6" name="Inhaltsplatzhalter 5"/>
          <p:cNvPicPr>
            <a:picLocks noChangeAspect="1"/>
          </p:cNvPicPr>
          <p:nvPr>
            <p:ph sz="quarter" idx="12"/>
          </p:nvPr>
        </p:nvPicPr>
        <p:blipFill>
          <a:blip r:embed="rId1"/>
          <a:stretch>
            <a:fillRect/>
          </a:stretch>
        </p:blipFill>
        <p:spPr>
          <a:xfrm>
            <a:off x="0" y="-17780"/>
            <a:ext cx="9144000" cy="4961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Formative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Study goal: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Usability </a:t>
              </a:r>
              <a:r>
                <a:rPr lang="de-DE" baseline="30000" dirty="0"/>
                <a:t>[Lu18][Ka24][Ly24]</a:t>
              </a:r>
              <a:endParaRPr lang="de-DE" baseline="30000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Measurement of: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4. Evaluate designs</a:t>
              </a:r>
              <a:endParaRPr lang="de-DE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Stage of the UCD process: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One (2 with co-discovery) </a:t>
              </a:r>
              <a:r>
                <a:rPr lang="de-DE" baseline="30000" dirty="0"/>
                <a:t>[Lu18] </a:t>
              </a:r>
              <a:endParaRPr lang="de-DE" baseline="30000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Required number of participants:</a:t>
              </a:r>
              <a:endParaRPr lang="de-DE" dirty="0"/>
            </a:p>
          </p:txBody>
        </p:sp>
      </p:grpSp>
      <p:grpSp>
        <p:nvGrpSpPr>
          <p:cNvPr id="41" name="Gruppe 40"/>
          <p:cNvGrpSpPr/>
          <p:nvPr/>
        </p:nvGrpSpPr>
        <p:grpSpPr>
          <a:xfrm>
            <a:off x="4475480" y="3328670"/>
            <a:ext cx="3940810" cy="688975"/>
            <a:chOff x="850" y="4798"/>
            <a:chExt cx="6206" cy="1085"/>
          </a:xfrm>
        </p:grpSpPr>
        <p:sp>
          <p:nvSpPr>
            <p:cNvPr id="42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 behavior (do &amp; say)</a:t>
              </a:r>
              <a:endParaRPr lang="de-DE" dirty="0"/>
            </a:p>
          </p:txBody>
        </p:sp>
        <p:sp>
          <p:nvSpPr>
            <p:cNvPr id="43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 behavior or attitude: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Users </a:t>
              </a:r>
              <a:r>
                <a:rPr lang="de-DE" baseline="30000" dirty="0"/>
                <a:t>[Lu18][Ly24]</a:t>
              </a:r>
              <a:endParaRPr lang="de-DE" baseline="30000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Participants: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Categorization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grpSp>
        <p:nvGrpSpPr>
          <p:cNvPr id="32" name="Gruppe 31"/>
          <p:cNvGrpSpPr/>
          <p:nvPr/>
        </p:nvGrpSpPr>
        <p:grpSpPr>
          <a:xfrm>
            <a:off x="526415" y="2317115"/>
            <a:ext cx="3940810" cy="688975"/>
            <a:chOff x="829" y="3076"/>
            <a:chExt cx="6206" cy="1085"/>
          </a:xfrm>
        </p:grpSpPr>
        <p:sp>
          <p:nvSpPr>
            <p:cNvPr id="21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Lab and web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23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Place of evaluation:</a:t>
              </a:r>
              <a:endParaRPr lang="de-DE" dirty="0"/>
            </a:p>
          </p:txBody>
        </p:sp>
      </p:grpSp>
      <p:grpSp>
        <p:nvGrpSpPr>
          <p:cNvPr id="29" name="Gruppe 28"/>
          <p:cNvGrpSpPr/>
          <p:nvPr/>
        </p:nvGrpSpPr>
        <p:grpSpPr>
          <a:xfrm>
            <a:off x="534035" y="3328670"/>
            <a:ext cx="3940810" cy="688975"/>
            <a:chOff x="850" y="4798"/>
            <a:chExt cx="6206" cy="1085"/>
          </a:xfrm>
        </p:grpSpPr>
        <p:sp>
          <p:nvSpPr>
            <p:cNvPr id="25" name="Textplatzhalter 17"/>
            <p:cNvSpPr>
              <a:spLocks noGrp="1"/>
            </p:cNvSpPr>
            <p:nvPr/>
          </p:nvSpPr>
          <p:spPr>
            <a:xfrm>
              <a:off x="850" y="5323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during/after usage </a:t>
              </a:r>
              <a:r>
                <a:rPr lang="de-DE" baseline="30000" dirty="0"/>
                <a:t>[Lu18]</a:t>
              </a:r>
              <a:endParaRPr lang="de-DE" baseline="30000" dirty="0"/>
            </a:p>
          </p:txBody>
        </p:sp>
        <p:sp>
          <p:nvSpPr>
            <p:cNvPr id="27" name="Textplatzhalter 10"/>
            <p:cNvSpPr>
              <a:spLocks noGrp="1"/>
            </p:cNvSpPr>
            <p:nvPr/>
          </p:nvSpPr>
          <p:spPr>
            <a:xfrm>
              <a:off x="852" y="4798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Timeline:</a:t>
              </a:r>
              <a:endParaRPr lang="de-DE" dirty="0"/>
            </a:p>
          </p:txBody>
        </p:sp>
      </p:grpSp>
      <p:grpSp>
        <p:nvGrpSpPr>
          <p:cNvPr id="35" name="Gruppe 34"/>
          <p:cNvGrpSpPr/>
          <p:nvPr/>
        </p:nvGrpSpPr>
        <p:grpSpPr>
          <a:xfrm>
            <a:off x="541655" y="1305560"/>
            <a:ext cx="3940810" cy="688975"/>
            <a:chOff x="829" y="3076"/>
            <a:chExt cx="6206" cy="1085"/>
          </a:xfrm>
        </p:grpSpPr>
        <p:sp>
          <p:nvSpPr>
            <p:cNvPr id="36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Qualitative </a:t>
              </a:r>
              <a:r>
                <a:rPr lang="de-DE" baseline="30000" dirty="0"/>
                <a:t>[Ly24]</a:t>
              </a:r>
              <a:endParaRPr lang="de-DE" baseline="30000" dirty="0"/>
            </a:p>
          </p:txBody>
        </p:sp>
        <p:sp>
          <p:nvSpPr>
            <p:cNvPr id="37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Data type:</a:t>
              </a:r>
              <a:endParaRPr lang="de-DE" dirty="0"/>
            </a:p>
          </p:txBody>
        </p:sp>
      </p:grpSp>
      <p:grpSp>
        <p:nvGrpSpPr>
          <p:cNvPr id="38" name="Gruppe 37"/>
          <p:cNvGrpSpPr/>
          <p:nvPr/>
        </p:nvGrpSpPr>
        <p:grpSpPr>
          <a:xfrm>
            <a:off x="4467860" y="2317115"/>
            <a:ext cx="3940810" cy="688975"/>
            <a:chOff x="829" y="3076"/>
            <a:chExt cx="6206" cy="1085"/>
          </a:xfrm>
        </p:grpSpPr>
        <p:sp>
          <p:nvSpPr>
            <p:cNvPr id="39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scripted use</a:t>
              </a:r>
              <a:endParaRPr lang="de-DE" dirty="0"/>
            </a:p>
          </p:txBody>
        </p:sp>
        <p:sp>
          <p:nvSpPr>
            <p:cNvPr id="40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Context of use:</a:t>
              </a:r>
              <a:endParaRPr lang="de-DE" dirty="0"/>
            </a:p>
          </p:txBody>
        </p:sp>
      </p:grpSp>
      <p:grpSp>
        <p:nvGrpSpPr>
          <p:cNvPr id="44" name="Gruppe 43"/>
          <p:cNvGrpSpPr/>
          <p:nvPr/>
        </p:nvGrpSpPr>
        <p:grpSpPr>
          <a:xfrm>
            <a:off x="4483100" y="1305560"/>
            <a:ext cx="3940810" cy="688975"/>
            <a:chOff x="829" y="3076"/>
            <a:chExt cx="6206" cy="1085"/>
          </a:xfrm>
        </p:grpSpPr>
        <p:sp>
          <p:nvSpPr>
            <p:cNvPr id="45" name="Textplatzhalter 17"/>
            <p:cNvSpPr>
              <a:spLocks noGrp="1"/>
            </p:cNvSpPr>
            <p:nvPr/>
          </p:nvSpPr>
          <p:spPr>
            <a:xfrm>
              <a:off x="829" y="3601"/>
              <a:ext cx="6207" cy="561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417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snapshot during interaction (</a:t>
              </a:r>
              <a:r>
                <a:rPr lang="de-DE">
                  <a:sym typeface="+mn-ea"/>
                </a:rPr>
                <a:t>Concurrent</a:t>
              </a:r>
              <a:r>
                <a:rPr lang="de-DE" dirty="0"/>
                <a:t>)</a:t>
              </a:r>
              <a:endParaRPr lang="de-DE" dirty="0"/>
            </a:p>
          </p:txBody>
        </p:sp>
        <p:sp>
          <p:nvSpPr>
            <p:cNvPr id="46" name="Textplatzhalter 10"/>
            <p:cNvSpPr>
              <a:spLocks noGrp="1"/>
            </p:cNvSpPr>
            <p:nvPr/>
          </p:nvSpPr>
          <p:spPr>
            <a:xfrm>
              <a:off x="831" y="3076"/>
              <a:ext cx="6200" cy="525"/>
            </a:xfrm>
            <a:prstGeom prst="rect">
              <a:avLst/>
            </a:prstGeom>
          </p:spPr>
          <p:txBody>
            <a:bodyPr vert="horz" lIns="0" tIns="7200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800" kern="1200">
                  <a:solidFill>
                    <a:srgbClr val="006AB3"/>
                  </a:solidFill>
                  <a:latin typeface="+mn-lt"/>
                  <a:ea typeface="+mn-ea"/>
                  <a:cs typeface="+mn-cs"/>
                </a:defRPr>
              </a:lvl1pPr>
              <a:lvl2pPr marL="541655" indent="-27495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83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6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75055" indent="-2667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Char char="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75055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Font typeface="Wingdings 2" panose="05020102010507070707" pitchFamily="18" charset="2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Period of experience: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&amp; cons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</a:fld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Face-to-face and remote </a:t>
            </a:r>
            <a:r>
              <a:rPr lang="de-DE" baseline="30000" dirty="0"/>
              <a:t>[Ly24]</a:t>
            </a:r>
            <a:endParaRPr lang="de-DE" baseline="30000" dirty="0"/>
          </a:p>
          <a:p>
            <a:r>
              <a:rPr lang="de-DE" dirty="0"/>
              <a:t>Scalability</a:t>
            </a:r>
            <a:r>
              <a:rPr lang="de-DE" baseline="30000" dirty="0"/>
              <a:t> [Ly24]</a:t>
            </a:r>
            <a:endParaRPr lang="de-DE" dirty="0"/>
          </a:p>
          <a:p>
            <a:r>
              <a:rPr lang="de-DE" dirty="0"/>
              <a:t>Understand thought processes</a:t>
            </a:r>
            <a:r>
              <a:rPr lang="de-DE" baseline="30000" dirty="0"/>
              <a:t> [Ly24]</a:t>
            </a:r>
            <a:endParaRPr lang="de-DE" baseline="30000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Awkward for users </a:t>
            </a:r>
            <a:r>
              <a:rPr lang="de-DE" baseline="30000" dirty="0"/>
              <a:t>[Ka24][Gr18][Ly24]</a:t>
            </a:r>
            <a:endParaRPr lang="de-DE" baseline="30000" dirty="0"/>
          </a:p>
          <a:p>
            <a:r>
              <a:rPr lang="de-DE" dirty="0"/>
              <a:t>Users might get distracted </a:t>
            </a:r>
            <a:r>
              <a:rPr lang="de-DE" baseline="30000" dirty="0"/>
              <a:t>[Lu18][Gt18]</a:t>
            </a:r>
            <a:endParaRPr lang="de-DE" baseline="300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Pros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>
                <a:sym typeface="+mn-ea"/>
              </a:rPr>
              <a:t>Cons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2791</Words>
  <Application>WPS Presentation</Application>
  <PresentationFormat>Benutzerdefiniert</PresentationFormat>
  <Paragraphs>245</Paragraphs>
  <Slides>17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Arial</vt:lpstr>
      <vt:lpstr>Wingdings 2</vt:lpstr>
      <vt:lpstr>Microsoft YaHei</vt:lpstr>
      <vt:lpstr>Arial Unicode MS</vt:lpstr>
      <vt:lpstr>Calibri</vt:lpstr>
      <vt:lpstr>HHU_PPT_Vorlage</vt:lpstr>
      <vt:lpstr>1_HHU_PPT_Vorlage</vt:lpstr>
      <vt:lpstr>Think-Aloud Protocols</vt:lpstr>
      <vt:lpstr>What are the think-aloud protocols?</vt:lpstr>
      <vt:lpstr>Three popular think-aloud protocols[Lu18]</vt:lpstr>
      <vt:lpstr>Moderated &amp; unmoderated</vt:lpstr>
      <vt:lpstr>Example</vt:lpstr>
      <vt:lpstr>PowerPoint 演示文稿</vt:lpstr>
      <vt:lpstr>Categorization</vt:lpstr>
      <vt:lpstr>Categorization</vt:lpstr>
      <vt:lpstr>Pros &amp; cons</vt:lpstr>
      <vt:lpstr>Popular tools</vt:lpstr>
      <vt:lpstr>Popular tools</vt:lpstr>
      <vt:lpstr>Sources</vt:lpstr>
      <vt:lpstr>Content</vt:lpstr>
      <vt:lpstr>Kapiteltrenner (bearbeiten)</vt:lpstr>
      <vt:lpstr>Three popular think-aloud protocols[Lu18]</vt:lpstr>
      <vt:lpstr>Categorization</vt:lpstr>
      <vt:lpstr>Categorization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</dc:title>
  <dc:creator>Microsoft Office User</dc:creator>
  <cp:lastModifiedBy>Hyper</cp:lastModifiedBy>
  <cp:revision>19</cp:revision>
  <dcterms:created xsi:type="dcterms:W3CDTF">2020-09-16T09:44:00Z</dcterms:created>
  <dcterms:modified xsi:type="dcterms:W3CDTF">2024-11-05T11:01:38Z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F70FB8BAD1444A7095D4F68860EA9B29_12</vt:lpwstr>
  </property>
  <property fmtid="{D5CDD505-2E9C-101B-9397-08002B2CF9AE}" pid="3" name="KSOProductBuildVer">
    <vt:lpwstr>1031-12.2.0.18607</vt:lpwstr>
  </property>
</Properties>
</file>