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3"/>
  </p:sldMasterIdLst>
  <p:notesMasterIdLst>
    <p:notesMasterId r:id="rId5"/>
  </p:notesMasterIdLst>
  <p:handoutMasterIdLst>
    <p:handoutMasterId r:id="rId22"/>
  </p:handoutMasterIdLst>
  <p:sldIdLst>
    <p:sldId id="256" r:id="rId4"/>
    <p:sldId id="262" r:id="rId6"/>
    <p:sldId id="316" r:id="rId7"/>
    <p:sldId id="351" r:id="rId8"/>
    <p:sldId id="317" r:id="rId9"/>
    <p:sldId id="352" r:id="rId10"/>
    <p:sldId id="319" r:id="rId11"/>
    <p:sldId id="353" r:id="rId12"/>
    <p:sldId id="321" r:id="rId13"/>
    <p:sldId id="322" r:id="rId14"/>
    <p:sldId id="355" r:id="rId15"/>
    <p:sldId id="323" r:id="rId16"/>
    <p:sldId id="356" r:id="rId17"/>
    <p:sldId id="389" r:id="rId18"/>
    <p:sldId id="349" r:id="rId19"/>
    <p:sldId id="390" r:id="rId20"/>
    <p:sldId id="391" r:id="rId21"/>
  </p:sldIdLst>
  <p:sldSz cx="9144000" cy="5149850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93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22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51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1" autoAdjust="0"/>
    <p:restoredTop sz="97725" autoAdjust="0"/>
  </p:normalViewPr>
  <p:slideViewPr>
    <p:cSldViewPr>
      <p:cViewPr>
        <p:scale>
          <a:sx n="200" d="100"/>
          <a:sy n="200" d="100"/>
        </p:scale>
        <p:origin x="2328" y="13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</a:fld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/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3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2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Wonder what someone Thinks?</a:t>
            </a:r>
            <a:endParaRPr lang="de-DE"/>
          </a:p>
          <a:p>
            <a:r>
              <a:rPr lang="de-DE"/>
              <a:t>-&gt; Think-Aloud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Testing:</a:t>
            </a:r>
            <a:endParaRPr lang="de-DE"/>
          </a:p>
          <a:p>
            <a:r>
              <a:rPr lang="de-DE"/>
              <a:t>- Lookback</a:t>
            </a:r>
            <a:endParaRPr lang="de-DE"/>
          </a:p>
          <a:p>
            <a:r>
              <a:rPr lang="de-DE"/>
              <a:t>- UserTesting</a:t>
            </a:r>
            <a:endParaRPr lang="de-DE"/>
          </a:p>
          <a:p>
            <a:r>
              <a:rPr lang="de-DE"/>
              <a:t>- Unmoderated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Things I talked about</a:t>
            </a:r>
            <a:endParaRPr lang="de-DE"/>
          </a:p>
          <a:p>
            <a:endParaRPr lang="de-DE"/>
          </a:p>
          <a:p>
            <a:r>
              <a:rPr lang="de-DE"/>
              <a:t>Looking forward for your questions</a:t>
            </a:r>
            <a:endParaRPr lang="de-DE"/>
          </a:p>
          <a:p>
            <a:endParaRPr lang="de-DE"/>
          </a:p>
          <a:p>
            <a:r>
              <a:rPr lang="de-DE"/>
              <a:t>Formative: Can Method be improved?</a:t>
            </a:r>
            <a:endParaRPr lang="de-DE"/>
          </a:p>
          <a:p>
            <a:r>
              <a:rPr lang="de-DE"/>
              <a:t>Summative: How does X score in this Method?</a:t>
            </a:r>
            <a:endParaRPr lang="de-DE"/>
          </a:p>
          <a:p>
            <a:endParaRPr lang="de-DE"/>
          </a:p>
          <a:p>
            <a:r>
              <a:rPr lang="de-DE"/>
              <a:t>Qualitative: Motivations/Experience</a:t>
            </a:r>
            <a:endParaRPr lang="de-DE"/>
          </a:p>
          <a:p>
            <a:r>
              <a:rPr lang="de-DE"/>
              <a:t>Quantitative: Numbers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>
                <a:sym typeface="+mn-ea"/>
              </a:rPr>
              <a:t>**Concurrent**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Most cost-effective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No influence on user behavior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**Retrospective**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less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- 60% more expensive than concurrent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**Hybrid**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and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very slightly more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- 70% more expensive than concurrent</a:t>
            </a:r>
            <a:endParaRPr lang="de-DE">
              <a:sym typeface="+mn-ea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Stage of the UCD process: 4. Evaluate designs</a:t>
            </a:r>
            <a:endParaRPr lang="de-DE"/>
          </a:p>
          <a:p>
            <a:r>
              <a:rPr lang="de-DE"/>
              <a:t>    - Usability testing of Prototype</a:t>
            </a:r>
            <a:endParaRPr lang="de-DE"/>
          </a:p>
          <a:p>
            <a:r>
              <a:rPr lang="de-DE"/>
              <a:t>- Study goal: Improvement suggestion (formative) [Ly24]</a:t>
            </a:r>
            <a:endParaRPr lang="de-DE"/>
          </a:p>
          <a:p>
            <a:r>
              <a:rPr lang="de-DE"/>
              <a:t>    - User input → improve UI and UX</a:t>
            </a:r>
            <a:endParaRPr lang="de-DE"/>
          </a:p>
          <a:p>
            <a:r>
              <a:rPr lang="de-DE"/>
              <a:t>- Measurement of usability [Lu18][Ka24][Ly24]</a:t>
            </a:r>
            <a:endParaRPr lang="de-DE"/>
          </a:p>
          <a:p>
            <a:r>
              <a:rPr lang="de-DE"/>
              <a:t>    - identify potential usability issues</a:t>
            </a:r>
            <a:endParaRPr lang="de-DE"/>
          </a:p>
          <a:p>
            <a:r>
              <a:rPr lang="de-DE"/>
              <a:t>- Participants: Users [Lu18][Ly24]</a:t>
            </a:r>
            <a:endParaRPr lang="de-DE"/>
          </a:p>
          <a:p>
            <a:r>
              <a:rPr lang="de-DE"/>
              <a:t>- Required number of participants: 1 [Lu18]</a:t>
            </a:r>
            <a:endParaRPr lang="de-DE"/>
          </a:p>
          <a:p>
            <a:r>
              <a:rPr lang="de-DE"/>
              <a:t>    - 2 with co-discovery (teamwork)</a:t>
            </a:r>
            <a:endParaRPr lang="de-DE"/>
          </a:p>
          <a:p>
            <a:r>
              <a:rPr lang="de-DE"/>
              <a:t>- User behavior (do &amp; say) or attitude (think &amp; feel):</a:t>
            </a:r>
            <a:endParaRPr lang="de-DE"/>
          </a:p>
          <a:p>
            <a:r>
              <a:rPr lang="de-DE"/>
              <a:t>    - User behavior (do &amp; say)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Data type: Qualitative [Ly24]</a:t>
            </a:r>
            <a:endParaRPr lang="de-DE"/>
          </a:p>
          <a:p>
            <a:r>
              <a:rPr lang="de-DE"/>
              <a:t>    - Understanding users thought and decision process</a:t>
            </a:r>
            <a:endParaRPr lang="de-DE"/>
          </a:p>
          <a:p>
            <a:r>
              <a:rPr lang="de-DE"/>
              <a:t>- Place of evaluation: Lab and web [Ly24]</a:t>
            </a:r>
            <a:endParaRPr lang="de-DE"/>
          </a:p>
          <a:p>
            <a:r>
              <a:rPr lang="de-DE"/>
              <a:t>- Timeline: during/after usage [Lu18]</a:t>
            </a:r>
            <a:endParaRPr lang="de-DE"/>
          </a:p>
          <a:p>
            <a:r>
              <a:rPr lang="de-DE"/>
              <a:t>- Period of experience: snapshot during interaction</a:t>
            </a:r>
            <a:endParaRPr lang="de-DE"/>
          </a:p>
          <a:p>
            <a:r>
              <a:rPr lang="de-DE"/>
              <a:t>    - Depending on amount of steps in usability test</a:t>
            </a:r>
            <a:endParaRPr lang="de-DE"/>
          </a:p>
          <a:p>
            <a:r>
              <a:rPr lang="de-DE"/>
              <a:t>- Context of use: scripted use</a:t>
            </a:r>
            <a:endParaRPr lang="de-DE"/>
          </a:p>
          <a:p>
            <a:r>
              <a:rPr lang="de-DE"/>
              <a:t>    - Users solve usability tests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Users take part in usability-test and verbalize all their thoughts</a:t>
            </a:r>
            <a:endParaRPr lang="de-DE"/>
          </a:p>
          <a:p>
            <a:endParaRPr lang="de-DE"/>
          </a:p>
          <a:p>
            <a:r>
              <a:rPr lang="de-DE"/>
              <a:t>- UX researcher caputres thoughts</a:t>
            </a:r>
            <a:endParaRPr lang="de-DE"/>
          </a:p>
          <a:p>
            <a:r>
              <a:rPr lang="de-DE"/>
              <a:t>    - Note</a:t>
            </a:r>
            <a:endParaRPr lang="de-DE"/>
          </a:p>
          <a:p>
            <a:r>
              <a:rPr lang="de-DE"/>
              <a:t>    - Might analyze</a:t>
            </a:r>
            <a:endParaRPr lang="de-DE"/>
          </a:p>
          <a:p>
            <a:endParaRPr lang="de-DE"/>
          </a:p>
          <a:p>
            <a:r>
              <a:rPr lang="de-DE"/>
              <a:t>- Goal: understanding thought process and decision-making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Concurrent</a:t>
            </a:r>
            <a:endParaRPr lang="de-DE"/>
          </a:p>
          <a:p>
            <a:r>
              <a:rPr lang="de-DE"/>
              <a:t>- Verbalize thoughts while carrying out tasks</a:t>
            </a:r>
            <a:endParaRPr lang="de-DE"/>
          </a:p>
          <a:p>
            <a:endParaRPr lang="de-DE"/>
          </a:p>
          <a:p>
            <a:r>
              <a:rPr lang="de-DE"/>
              <a:t>Retrospective</a:t>
            </a:r>
            <a:endParaRPr lang="de-DE"/>
          </a:p>
          <a:p>
            <a:r>
              <a:rPr lang="de-DE"/>
              <a:t>- Verbalize thoughts after carrying out tasks</a:t>
            </a:r>
            <a:endParaRPr lang="de-DE"/>
          </a:p>
          <a:p>
            <a:endParaRPr lang="de-DE"/>
          </a:p>
          <a:p>
            <a:r>
              <a:rPr lang="de-DE"/>
              <a:t>Hybrid</a:t>
            </a:r>
            <a:endParaRPr lang="de-DE"/>
          </a:p>
          <a:p>
            <a:r>
              <a:rPr lang="de-DE"/>
              <a:t>- Verbalize thoughts while and after carrying out tasks</a:t>
            </a:r>
            <a:endParaRPr lang="de-DE"/>
          </a:p>
          <a:p>
            <a:endParaRPr lang="de-DE"/>
          </a:p>
          <a:p>
            <a:r>
              <a:rPr lang="de-DE">
                <a:sym typeface="+mn-ea"/>
              </a:rPr>
              <a:t>Concurrent most cost-effective [Lu18]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Moderated</a:t>
            </a:r>
            <a:endParaRPr lang="de-DE"/>
          </a:p>
          <a:p>
            <a:r>
              <a:rPr lang="de-DE"/>
              <a:t>- Users assisted by UX researcher</a:t>
            </a:r>
            <a:endParaRPr lang="de-DE"/>
          </a:p>
          <a:p>
            <a:r>
              <a:rPr lang="de-DE"/>
              <a:t>- Questions, reminders, encouragement, …</a:t>
            </a:r>
            <a:endParaRPr lang="de-DE"/>
          </a:p>
          <a:p>
            <a:r>
              <a:rPr lang="de-DE"/>
              <a:t>- More expensive</a:t>
            </a:r>
            <a:endParaRPr lang="de-DE"/>
          </a:p>
          <a:p>
            <a:endParaRPr lang="de-DE"/>
          </a:p>
          <a:p>
            <a:r>
              <a:rPr lang="de-DE"/>
              <a:t>Unmoderated</a:t>
            </a:r>
            <a:endParaRPr lang="de-DE"/>
          </a:p>
          <a:p>
            <a:r>
              <a:rPr lang="de-DE"/>
              <a:t>- Users test product alone</a:t>
            </a:r>
            <a:endParaRPr lang="de-DE"/>
          </a:p>
          <a:p>
            <a:r>
              <a:rPr lang="de-DE"/>
              <a:t>- No Questions, reminders, encouragement, …</a:t>
            </a:r>
            <a:endParaRPr lang="de-DE"/>
          </a:p>
          <a:p>
            <a:r>
              <a:rPr lang="de-DE"/>
              <a:t>- Cheaper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Example </a:t>
            </a:r>
            <a:endParaRPr lang="de-DE"/>
          </a:p>
          <a:p>
            <a:r>
              <a:rPr lang="de-DE"/>
              <a:t>- </a:t>
            </a:r>
            <a:r>
              <a:rPr lang="de-DE" dirty="0">
                <a:sym typeface="+mn-ea"/>
              </a:rPr>
              <a:t>First click testing on personal website</a:t>
            </a:r>
            <a:endParaRPr lang="de-DE" dirty="0">
              <a:sym typeface="+mn-ea"/>
            </a:endParaRPr>
          </a:p>
          <a:p>
            <a:r>
              <a:rPr lang="de-DE" dirty="0">
                <a:sym typeface="+mn-ea"/>
              </a:rPr>
              <a:t>- Goal: Contacting owner</a:t>
            </a:r>
            <a:endParaRPr lang="de-DE" dirty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  <a:p>
            <a:r>
              <a:rPr lang="de-DE"/>
              <a:t>4. Stage of </a:t>
            </a:r>
            <a:r>
              <a:rPr lang="de-DE" dirty="0">
                <a:sym typeface="+mn-ea"/>
              </a:rPr>
              <a:t>UCD process</a:t>
            </a:r>
            <a:endParaRPr lang="de-DE" dirty="0">
              <a:sym typeface="+mn-ea"/>
            </a:endParaRPr>
          </a:p>
          <a:p>
            <a:r>
              <a:rPr lang="de-DE" dirty="0">
                <a:sym typeface="+mn-ea"/>
              </a:rPr>
              <a:t>Study goal Formative </a:t>
            </a:r>
            <a:endParaRPr lang="de-DE" dirty="0">
              <a:sym typeface="+mn-ea"/>
            </a:endParaRPr>
          </a:p>
          <a:p>
            <a:r>
              <a:rPr lang="de-DE"/>
              <a:t>Measures </a:t>
            </a:r>
            <a:r>
              <a:rPr lang="de-DE" dirty="0">
                <a:sym typeface="+mn-ea"/>
              </a:rPr>
              <a:t>Usability </a:t>
            </a:r>
            <a:endParaRPr lang="de-DE" dirty="0">
              <a:sym typeface="+mn-ea"/>
            </a:endParaRPr>
          </a:p>
          <a:p>
            <a:endParaRPr lang="de-DE"/>
          </a:p>
          <a:p>
            <a:r>
              <a:rPr lang="de-DE" dirty="0">
                <a:sym typeface="+mn-ea"/>
              </a:rPr>
              <a:t>Participants are users</a:t>
            </a:r>
            <a:endParaRPr lang="de-DE" dirty="0">
              <a:sym typeface="+mn-ea"/>
            </a:endParaRPr>
          </a:p>
          <a:p>
            <a:r>
              <a:rPr lang="de-DE"/>
              <a:t>Only one r</a:t>
            </a:r>
            <a:r>
              <a:rPr lang="de-DE" dirty="0">
                <a:sym typeface="+mn-ea"/>
              </a:rPr>
              <a:t>equired </a:t>
            </a:r>
            <a:endParaRPr lang="de-DE" dirty="0">
              <a:sym typeface="+mn-ea"/>
            </a:endParaRPr>
          </a:p>
          <a:p>
            <a:r>
              <a:rPr lang="de-DE"/>
              <a:t>Try understand u</a:t>
            </a:r>
            <a:r>
              <a:rPr lang="de-DE" dirty="0">
                <a:sym typeface="+mn-ea"/>
              </a:rPr>
              <a:t>ser behavior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Data type: Qualitative</a:t>
            </a:r>
            <a:endParaRPr lang="de-DE"/>
          </a:p>
          <a:p>
            <a:r>
              <a:rPr lang="de-DE"/>
              <a:t>collected in </a:t>
            </a:r>
            <a:r>
              <a:rPr lang="de-DE" dirty="0">
                <a:sym typeface="+mn-ea"/>
              </a:rPr>
              <a:t>Lab and web</a:t>
            </a:r>
            <a:endParaRPr lang="de-DE" dirty="0">
              <a:sym typeface="+mn-ea"/>
            </a:endParaRPr>
          </a:p>
          <a:p>
            <a:r>
              <a:rPr lang="de-DE"/>
              <a:t>During or after usability tests</a:t>
            </a:r>
            <a:endParaRPr lang="de-DE"/>
          </a:p>
          <a:p>
            <a:endParaRPr lang="de-DE"/>
          </a:p>
          <a:p>
            <a:r>
              <a:rPr lang="de-DE" dirty="0">
                <a:sym typeface="+mn-ea"/>
              </a:rPr>
              <a:t>Period of experience very short</a:t>
            </a:r>
            <a:endParaRPr lang="de-DE" dirty="0">
              <a:sym typeface="+mn-ea"/>
            </a:endParaRPr>
          </a:p>
          <a:p>
            <a:r>
              <a:rPr lang="de-DE"/>
              <a:t>Usability Test -&gt; </a:t>
            </a:r>
            <a:r>
              <a:rPr lang="de-DE" dirty="0">
                <a:sym typeface="+mn-ea"/>
              </a:rPr>
              <a:t>scripted use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Pro</a:t>
            </a:r>
            <a:endParaRPr lang="de-DE"/>
          </a:p>
          <a:p>
            <a:r>
              <a:rPr lang="de-DE"/>
              <a:t>- </a:t>
            </a:r>
            <a:r>
              <a:rPr lang="de-DE" dirty="0">
                <a:sym typeface="+mn-ea"/>
              </a:rPr>
              <a:t>Face-to-face &amp;</a:t>
            </a:r>
            <a:r>
              <a:rPr lang="de-DE"/>
              <a:t> remote</a:t>
            </a:r>
            <a:endParaRPr lang="de-DE"/>
          </a:p>
          <a:p>
            <a:r>
              <a:rPr lang="de-DE"/>
              <a:t>- Scalabil (few/many users)</a:t>
            </a:r>
            <a:endParaRPr lang="de-DE"/>
          </a:p>
          <a:p>
            <a:r>
              <a:rPr lang="de-DE"/>
              <a:t>- Understand thought processes</a:t>
            </a:r>
            <a:endParaRPr lang="de-DE"/>
          </a:p>
          <a:p>
            <a:endParaRPr lang="de-DE"/>
          </a:p>
          <a:p>
            <a:r>
              <a:rPr lang="de-DE"/>
              <a:t>Con</a:t>
            </a:r>
            <a:endParaRPr lang="de-DE"/>
          </a:p>
          <a:p>
            <a:r>
              <a:rPr lang="de-DE"/>
              <a:t>- Awkward</a:t>
            </a:r>
            <a:endParaRPr lang="de-DE"/>
          </a:p>
          <a:p>
            <a:r>
              <a:rPr lang="de-DE"/>
              <a:t>- Users distracted (not talk)</a:t>
            </a:r>
            <a:endParaRPr lang="de-DE"/>
          </a:p>
          <a:p>
            <a:r>
              <a:rPr lang="de-DE"/>
              <a:t>- Users cant ask for clarification (unmoderated)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ym typeface="+mn-ea"/>
              </a:rPr>
              <a:t>Information</a:t>
            </a:r>
            <a:endParaRPr lang="de-DE"/>
          </a:p>
          <a:p>
            <a:r>
              <a:rPr lang="de-DE"/>
              <a:t>- Lyssna - Overview</a:t>
            </a:r>
            <a:endParaRPr lang="de-DE"/>
          </a:p>
          <a:p>
            <a:r>
              <a:rPr lang="de-DE"/>
              <a:t>- Nielson Norman Group - In depth information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lyssna.com/guides/think-aloud-protocol/" TargetMode="External"/><Relationship Id="rId4" Type="http://schemas.openxmlformats.org/officeDocument/2006/relationships/hyperlink" Target="https://www.youtube.com/watch?v=pxsJkAk_eo0" TargetMode="External"/><Relationship Id="rId3" Type="http://schemas.openxmlformats.org/officeDocument/2006/relationships/hyperlink" Target="https://www.youtube.com/watch?v=yRjkgsKI5xs" TargetMode="External"/><Relationship Id="rId2" Type="http://schemas.openxmlformats.org/officeDocument/2006/relationships/hyperlink" Target="https://chuniversiteit.nl/papers/rethinking-think-aloud-a-comparison-of-three-think-aloud-protocols" TargetMode="External"/><Relationship Id="rId1" Type="http://schemas.openxmlformats.org/officeDocument/2006/relationships/hyperlink" Target="https://www.youtube.com/watch?v=tXJqAYDbRz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Think-Aloud Protocols</a:t>
            </a:r>
            <a:endParaRPr lang="de-DE" dirty="0"/>
          </a:p>
        </p:txBody>
      </p:sp>
      <p:sp>
        <p:nvSpPr>
          <p:cNvPr id="102" name="Untertitel 10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UX Method Presentation</a:t>
            </a:r>
            <a:endParaRPr lang="de-DE" dirty="0"/>
          </a:p>
        </p:txBody>
      </p:sp>
      <p:sp>
        <p:nvSpPr>
          <p:cNvPr id="127" name="Bildplatzhalter 12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9" name="Bildplatzhalter 12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0" name="Bildplatzhalter 12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1" name="Bildplatzhalter 13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2" name="Textplatzhalter 1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06.11.2024</a:t>
            </a:r>
            <a:endParaRPr lang="de-DE"/>
          </a:p>
        </p:txBody>
      </p:sp>
      <p:sp>
        <p:nvSpPr>
          <p:cNvPr id="136" name="Bildplatzhalter 135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Information</a:t>
            </a:r>
            <a:endParaRPr lang="de-DE" dirty="0"/>
          </a:p>
        </p:txBody>
      </p:sp>
      <p:pic>
        <p:nvPicPr>
          <p:cNvPr id="18" name="Bild 17" descr="Nielsen_Norman_Group_logo_2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2359025"/>
            <a:ext cx="2927350" cy="139001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https://www.nngroup.com/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22"/>
          <p:cNvPicPr>
            <a:picLocks noChangeAspect="1"/>
          </p:cNvPicPr>
          <p:nvPr>
            <p:ph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0" y="2646680"/>
            <a:ext cx="3441065" cy="92900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https://www.lyssna.com/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https://www.usertesting.com/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https://www.lookback.com/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>
            <p:ph sz="quarter" idx="15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380" y="2884170"/>
            <a:ext cx="3034665" cy="567690"/>
          </a:xfrm>
          <a:prstGeom prst="rect">
            <a:avLst/>
          </a:prstGeom>
        </p:spPr>
      </p:pic>
      <p:pic>
        <p:nvPicPr>
          <p:cNvPr id="15" name="Inhaltsplatzhalter 14"/>
          <p:cNvPicPr>
            <a:picLocks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630" y="2731135"/>
            <a:ext cx="3407410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2"/>
          </p:nvPr>
        </p:nvGraphicFramePr>
        <p:xfrm>
          <a:off x="526212" y="1206500"/>
          <a:ext cx="7950200" cy="349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895"/>
                <a:gridCol w="7139305"/>
              </a:tblGrid>
              <a:tr h="405095">
                <a:tc>
                  <a:txBody>
                    <a:bodyPr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Abbr.</a:t>
                      </a:r>
                      <a:endParaRPr lang="de-DE" sz="12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Source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[Ka24]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NN/g, Kate Kaplan: “Help Users Think Aloud” </a:t>
                      </a:r>
                      <a:r>
                        <a:rPr sz="1100">
                          <a:hlinkClick r:id="rId1"/>
                        </a:rPr>
                        <a:t>https://www.youtube.com/watch?v=tXJqAYDbRzI</a:t>
                      </a:r>
                      <a:r>
                        <a:rPr sz="1100"/>
                        <a:t> Version 31.05.2023</a:t>
                      </a:r>
                      <a:endParaRPr sz="1100">
                        <a:hlinkClick r:id="rId1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/>
                      <a:r>
                        <a:rPr sz="1100"/>
                        <a:t>[Lu18]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Chun Fei Lung: “Rethinking thinking aloud: A comparison of three think-aloud protocols” </a:t>
                      </a:r>
                      <a:r>
                        <a:rPr sz="1100">
                          <a:hlinkClick r:id="rId2"/>
                        </a:rPr>
                        <a:t>https://chuniversiteit.nl/papers/rethinking-think-aloud-a-comparison-of-three-think-aloud-protocols</a:t>
                      </a:r>
                      <a:r>
                        <a:rPr sz="1100"/>
                        <a:t> Version 12.08.2018</a:t>
                      </a:r>
                      <a:endParaRPr sz="1100">
                        <a:hlinkClick r:id="rId2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[Gr18]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Seibert Group: “User-Tests (UX): Was ist die Think Aloud-Methode in der Usability-Forschung" </a:t>
                      </a:r>
                      <a:r>
                        <a:rPr sz="1100">
                          <a:hlinkClick r:id="rId3"/>
                        </a:rPr>
                        <a:t>https://www.youtube.com/watch?v=yRjkgsKI5xs</a:t>
                      </a:r>
                      <a:r>
                        <a:rPr sz="1100"/>
                        <a:t> Version 06.07.2018</a:t>
                      </a:r>
                      <a:endParaRPr sz="1100">
                        <a:hlinkClick r:id="rId3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[Gt18]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HFES-GT: “Method Manual: Think Aloud Protocol" </a:t>
                      </a:r>
                      <a:r>
                        <a:rPr sz="1100">
                          <a:hlinkClick r:id="rId4"/>
                        </a:rPr>
                        <a:t>https://www.youtube.com/watch?v=pxsJkAk_eo0</a:t>
                      </a:r>
                      <a:r>
                        <a:rPr sz="1100"/>
                        <a:t> Version 30.09.2018</a:t>
                      </a:r>
                      <a:endParaRPr sz="1100">
                        <a:hlinkClick r:id="rId4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[Ly24]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Lyssna: “Think-aloud protocol guide” </a:t>
                      </a:r>
                      <a:r>
                        <a:rPr sz="1100">
                          <a:hlinkClick r:id="rId5"/>
                        </a:rPr>
                        <a:t>https://www.lyssna.com/guides/think-aloud-protocol/</a:t>
                      </a:r>
                      <a:r>
                        <a:rPr sz="1100"/>
                        <a:t> Version 29.10.2024</a:t>
                      </a:r>
                      <a:endParaRPr sz="1100">
                        <a:hlinkClick r:id="rId5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  <a:p>
            <a:pPr lvl="1"/>
            <a:r>
              <a:rPr lang="de-DE" dirty="0"/>
              <a:t>Three popular think-aloud protocols</a:t>
            </a:r>
            <a:endParaRPr lang="de-DE" sz="1400" dirty="0"/>
          </a:p>
          <a:p>
            <a:pPr lvl="1"/>
            <a:r>
              <a:rPr lang="de-DE" dirty="0"/>
              <a:t>Moderated &amp; unmoderated</a:t>
            </a:r>
            <a:endParaRPr lang="de-DE" dirty="0"/>
          </a:p>
          <a:p>
            <a:r>
              <a:rPr lang="de-DE" dirty="0"/>
              <a:t>Examples</a:t>
            </a:r>
            <a:endParaRPr lang="de-DE" dirty="0"/>
          </a:p>
          <a:p>
            <a:r>
              <a:rPr lang="de-DE" dirty="0"/>
              <a:t>Categorization</a:t>
            </a:r>
            <a:endParaRPr lang="de-DE" dirty="0"/>
          </a:p>
          <a:p>
            <a:r>
              <a:rPr lang="de-DE" dirty="0"/>
              <a:t>Pros &amp; cons</a:t>
            </a:r>
            <a:endParaRPr lang="de-DE" dirty="0"/>
          </a:p>
          <a:p>
            <a:r>
              <a:rPr lang="de-DE" dirty="0"/>
              <a:t>Popular tools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5" name="Bildplatzhalter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Bildplatzhalter 2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Three popular think-aloud protocols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cost-effective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powerful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inefficient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Formative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Study goal: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Usability </a:t>
              </a:r>
              <a:r>
                <a:rPr lang="de-DE" baseline="30000" dirty="0"/>
                <a:t>[Lu18][Ka24][Ly24]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Measurement of: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4. Evaluate designs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Stage of the UCD process: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One (2 with co-discovery) </a:t>
              </a:r>
              <a:r>
                <a:rPr lang="de-DE" baseline="30000" dirty="0"/>
                <a:t>[Lu18] </a:t>
              </a:r>
              <a:endParaRPr lang="de-DE" baseline="30000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Required number of participants: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(do &amp; say)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or attitude: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Users </a:t>
              </a:r>
              <a:r>
                <a:rPr lang="de-DE" baseline="30000" dirty="0"/>
                <a:t>[Lu18][Ly24]</a:t>
              </a:r>
              <a:endParaRPr lang="de-DE" baseline="30000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Participants: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Lab and web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Place of evaluation: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during/after usage </a:t>
              </a:r>
              <a:r>
                <a:rPr lang="de-DE" baseline="30000" dirty="0"/>
                <a:t>[Lu18]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Timeline: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Qualitative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Data type: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scripted use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Context of use: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snapshot during interaction (</a:t>
              </a:r>
              <a:r>
                <a:rPr lang="de-DE">
                  <a:sym typeface="+mn-ea"/>
                </a:rPr>
                <a:t>Concurrent</a:t>
              </a:r>
              <a:r>
                <a:rPr lang="de-DE" dirty="0"/>
                <a:t>)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Period of experience: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Users </a:t>
            </a:r>
            <a:r>
              <a:rPr lang="de-DE" dirty="0">
                <a:sym typeface="+mn-ea"/>
              </a:rPr>
              <a:t>take part in a usability-test</a:t>
            </a:r>
            <a:r>
              <a:rPr lang="de-DE" dirty="0"/>
              <a:t> and </a:t>
            </a:r>
            <a:r>
              <a:rPr lang="de-DE" dirty="0">
                <a:sym typeface="+mn-ea"/>
              </a:rPr>
              <a:t>verbalize all their thoughts </a:t>
            </a:r>
            <a:r>
              <a:rPr lang="de-DE" baseline="30000" dirty="0"/>
              <a:t>[Lu18][Ka24][Gr18]</a:t>
            </a:r>
            <a:endParaRPr lang="de-DE" dirty="0"/>
          </a:p>
          <a:p>
            <a:endParaRPr lang="de-DE" dirty="0"/>
          </a:p>
          <a:p>
            <a:r>
              <a:rPr lang="de-DE" dirty="0"/>
              <a:t>UX researcher captures thought process </a:t>
            </a:r>
            <a:r>
              <a:rPr lang="de-DE" baseline="30000" dirty="0"/>
              <a:t>[Gt18][Ly24]</a:t>
            </a:r>
            <a:endParaRPr lang="de-DE" dirty="0"/>
          </a:p>
          <a:p>
            <a:endParaRPr lang="de-DE" dirty="0"/>
          </a:p>
          <a:p>
            <a:r>
              <a:rPr lang="de-DE" dirty="0"/>
              <a:t>Goal: understand thought process and decision-making </a:t>
            </a:r>
            <a:r>
              <a:rPr lang="de-DE" baseline="30000" dirty="0"/>
              <a:t>[Ly24]</a:t>
            </a:r>
            <a:endParaRPr lang="de-DE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Three popular think-aloud protocols</a:t>
            </a:r>
            <a:r>
              <a:rPr lang="de-DE" baseline="30000" dirty="0"/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468174" y="414730"/>
            <a:ext cx="6826772" cy="452322"/>
          </a:xfrm>
        </p:spPr>
        <p:txBody>
          <a:bodyPr/>
          <a:lstStyle/>
          <a:p>
            <a:r>
              <a:rPr lang="de-DE" dirty="0"/>
              <a:t>Moderated &amp; unmoderated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Assisted by UX researcher</a:t>
            </a:r>
            <a:endParaRPr lang="de-DE" dirty="0"/>
          </a:p>
          <a:p>
            <a:r>
              <a:rPr lang="de-DE" dirty="0"/>
              <a:t>Better results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Alone</a:t>
            </a:r>
            <a:endParaRPr lang="de-DE" dirty="0"/>
          </a:p>
          <a:p>
            <a:r>
              <a:rPr lang="de-DE" dirty="0"/>
              <a:t>Cheaper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Unmoderated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First click testing on personal website</a:t>
            </a:r>
            <a:endParaRPr lang="de-DE" dirty="0"/>
          </a:p>
          <a:p>
            <a:r>
              <a:rPr lang="de-DE" dirty="0"/>
              <a:t>Goal: Contacting owner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pic>
        <p:nvPicPr>
          <p:cNvPr id="6" name="Inhaltsplatzhalter 5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0" y="-17780"/>
            <a:ext cx="914400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Formative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Study goal: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Usability </a:t>
              </a:r>
              <a:r>
                <a:rPr lang="de-DE" baseline="30000" dirty="0"/>
                <a:t>[Lu18][Ka24][Ly24]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Measurement of: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4. Evaluate designs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Stage of the UCD process: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One (2 with co-discovery) </a:t>
              </a:r>
              <a:r>
                <a:rPr lang="de-DE" baseline="30000" dirty="0"/>
                <a:t>[Lu18] </a:t>
              </a:r>
              <a:endParaRPr lang="de-DE" baseline="30000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Required number of participants: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(do &amp; say)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or attitude: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Users </a:t>
              </a:r>
              <a:r>
                <a:rPr lang="de-DE" baseline="30000" dirty="0"/>
                <a:t>[Lu18][Ly24]</a:t>
              </a:r>
              <a:endParaRPr lang="de-DE" baseline="30000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Participants: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Lab and web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Place of evaluation: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during/after usage </a:t>
              </a:r>
              <a:r>
                <a:rPr lang="de-DE" baseline="30000" dirty="0"/>
                <a:t>[Lu18]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Timeline: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Qualitative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Data type: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scripted use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Context of use: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snapshot during interaction (</a:t>
              </a:r>
              <a:r>
                <a:rPr lang="de-DE">
                  <a:sym typeface="+mn-ea"/>
                </a:rPr>
                <a:t>Concurrent</a:t>
              </a:r>
              <a:r>
                <a:rPr lang="de-DE" dirty="0"/>
                <a:t>)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Period of experience: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Face-to-face and remote </a:t>
            </a:r>
            <a:r>
              <a:rPr lang="de-DE" baseline="30000" dirty="0"/>
              <a:t>[Ly24]</a:t>
            </a:r>
            <a:endParaRPr lang="de-DE" baseline="30000" dirty="0"/>
          </a:p>
          <a:p>
            <a:r>
              <a:rPr lang="de-DE" dirty="0"/>
              <a:t>Scalability</a:t>
            </a:r>
            <a:r>
              <a:rPr lang="de-DE" baseline="30000" dirty="0"/>
              <a:t> [Ly24]</a:t>
            </a:r>
            <a:endParaRPr lang="de-DE" dirty="0"/>
          </a:p>
          <a:p>
            <a:r>
              <a:rPr lang="de-DE" dirty="0"/>
              <a:t>Understand thought processes</a:t>
            </a:r>
            <a:r>
              <a:rPr lang="de-DE" baseline="30000" dirty="0"/>
              <a:t> [Ly24]</a:t>
            </a:r>
            <a:endParaRPr lang="de-DE" baseline="30000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Awkward for users </a:t>
            </a:r>
            <a:r>
              <a:rPr lang="de-DE" baseline="30000" dirty="0"/>
              <a:t>[Ka24][Gr18][Ly24]</a:t>
            </a:r>
            <a:endParaRPr lang="de-DE" baseline="30000" dirty="0"/>
          </a:p>
          <a:p>
            <a:r>
              <a:rPr lang="de-DE" dirty="0"/>
              <a:t>Users might get distracted </a:t>
            </a:r>
            <a:r>
              <a:rPr lang="de-DE" baseline="30000" dirty="0"/>
              <a:t>[Lu18][Gt18]</a:t>
            </a:r>
            <a:endParaRPr lang="de-DE" baseline="300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Pros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Cons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WPS Presentation</Application>
  <PresentationFormat>Benutzerdefiniert</PresentationFormat>
  <Paragraphs>246</Paragraphs>
  <Slides>17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Wingdings 2</vt:lpstr>
      <vt:lpstr>Calibri</vt:lpstr>
      <vt:lpstr>Microsoft YaHei</vt:lpstr>
      <vt:lpstr>Arial Unicode MS</vt:lpstr>
      <vt:lpstr>HHU_PPT_Vorlage</vt:lpstr>
      <vt:lpstr>1_HHU_PPT_Vorlage</vt:lpstr>
      <vt:lpstr>Think-Aloud Protocols</vt:lpstr>
      <vt:lpstr>What are the think-aloud protocols?</vt:lpstr>
      <vt:lpstr>Three popular think-aloud protocols[Lu18]</vt:lpstr>
      <vt:lpstr>Moderated &amp; unmoderated</vt:lpstr>
      <vt:lpstr>Example</vt:lpstr>
      <vt:lpstr>PowerPoint 演示文稿</vt:lpstr>
      <vt:lpstr>Categorization</vt:lpstr>
      <vt:lpstr>Categorization</vt:lpstr>
      <vt:lpstr>Pros &amp; cons</vt:lpstr>
      <vt:lpstr>Popular tools</vt:lpstr>
      <vt:lpstr>Popular tools</vt:lpstr>
      <vt:lpstr>Sources</vt:lpstr>
      <vt:lpstr>Content</vt:lpstr>
      <vt:lpstr>Backup Slides</vt:lpstr>
      <vt:lpstr>Three popular think-aloud protocols[Lu18]</vt:lpstr>
      <vt:lpstr>Categorization</vt:lpstr>
      <vt:lpstr>Categorization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Manuel Willingen</cp:lastModifiedBy>
  <cp:revision>22</cp:revision>
  <dcterms:created xsi:type="dcterms:W3CDTF">2020-09-16T09:44:00Z</dcterms:created>
  <dcterms:modified xsi:type="dcterms:W3CDTF">2024-11-05T11:47:18Z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F70FB8BAD1444A7095D4F68860EA9B29_12</vt:lpwstr>
  </property>
  <property fmtid="{D5CDD505-2E9C-101B-9397-08002B2CF9AE}" pid="3" name="KSOProductBuildVer">
    <vt:lpwstr>1031-12.2.0.18607</vt:lpwstr>
  </property>
</Properties>
</file>