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262" r:id="rId5"/>
    <p:sldId id="316" r:id="rId6"/>
    <p:sldId id="351" r:id="rId7"/>
    <p:sldId id="317" r:id="rId8"/>
    <p:sldId id="352" r:id="rId9"/>
    <p:sldId id="319" r:id="rId10"/>
    <p:sldId id="353" r:id="rId11"/>
    <p:sldId id="321" r:id="rId12"/>
    <p:sldId id="322" r:id="rId13"/>
    <p:sldId id="355" r:id="rId14"/>
    <p:sldId id="323" r:id="rId15"/>
    <p:sldId id="356" r:id="rId16"/>
    <p:sldId id="349" r:id="rId17"/>
    <p:sldId id="324" r:id="rId18"/>
    <p:sldId id="325" r:id="rId19"/>
    <p:sldId id="292" r:id="rId20"/>
    <p:sldId id="291" r:id="rId21"/>
    <p:sldId id="261" r:id="rId22"/>
    <p:sldId id="282" r:id="rId23"/>
    <p:sldId id="263" r:id="rId24"/>
    <p:sldId id="290" r:id="rId25"/>
    <p:sldId id="264" r:id="rId26"/>
    <p:sldId id="265" r:id="rId27"/>
    <p:sldId id="269" r:id="rId28"/>
    <p:sldId id="289" r:id="rId29"/>
    <p:sldId id="286" r:id="rId30"/>
    <p:sldId id="266" r:id="rId31"/>
    <p:sldId id="267" r:id="rId32"/>
    <p:sldId id="268" r:id="rId33"/>
    <p:sldId id="270" r:id="rId34"/>
    <p:sldId id="271" r:id="rId35"/>
    <p:sldId id="272" r:id="rId36"/>
    <p:sldId id="273" r:id="rId37"/>
    <p:sldId id="274" r:id="rId38"/>
    <p:sldId id="276" r:id="rId39"/>
    <p:sldId id="279" r:id="rId40"/>
    <p:sldId id="280" r:id="rId41"/>
    <p:sldId id="293" r:id="rId42"/>
  </p:sldIdLst>
  <p:sldSz cx="9144000" cy="5149850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93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22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51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3"/>
    <a:srgbClr val="DAE5EB"/>
    <a:srgbClr val="CCDDE7"/>
    <a:srgbClr val="DAE5EA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1" autoAdjust="0"/>
    <p:restoredTop sz="97725" autoAdjust="0"/>
  </p:normalViewPr>
  <p:slideViewPr>
    <p:cSldViewPr>
      <p:cViewPr>
        <p:scale>
          <a:sx n="200" d="100"/>
          <a:sy n="200" d="100"/>
        </p:scale>
        <p:origin x="2328" y="1376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5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65217323137"/>
          <c:y val="0.0305556906519174"/>
          <c:w val="0.635048068928646"/>
          <c:h val="0.8240839895013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-20"/>
        <c:axId val="875994600"/>
        <c:axId val="875991976"/>
      </c:barChart>
      <c:catAx>
        <c:axId val="875994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5991976"/>
        <c:crosses val="autoZero"/>
        <c:auto val="1"/>
        <c:lblAlgn val="ctr"/>
        <c:lblOffset val="100"/>
        <c:noMultiLvlLbl val="0"/>
      </c:catAx>
      <c:valAx>
        <c:axId val="875991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599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8191877235208"/>
          <c:y val="0.641102487271253"/>
          <c:w val="0.168595757550534"/>
          <c:h val="0.2783418657606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lang="de-DE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57ff06f-510e-4b93-81b4-2d6fcecd4af0}"/>
      </c:ext>
    </c:extLst>
  </c:chart>
  <c:spPr>
    <a:noFill/>
    <a:ln>
      <a:noFill/>
    </a:ln>
    <a:effectLst/>
  </c:spPr>
  <c:txPr>
    <a:bodyPr/>
    <a:lstStyle/>
    <a:p>
      <a:pPr>
        <a:defRPr lang="de-DE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4785B-15A5-6941-B203-15A17340AF8C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842B-17F5-B44E-AEFD-F68DA92D8517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</a:fld>
            <a:endParaRPr lang="de-DE" dirty="0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/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3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2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Unmoderated testing:</a:t>
            </a:r>
            <a:endParaRPr lang="de-DE"/>
          </a:p>
          <a:p>
            <a:r>
              <a:rPr lang="de-DE"/>
              <a:t>- https://www.lookback.com/</a:t>
            </a:r>
            <a:endParaRPr lang="de-DE"/>
          </a:p>
          <a:p>
            <a:r>
              <a:rPr lang="de-DE"/>
              <a:t>- https://www.usertesting.com/blog/how-to-prepare-your-think-out-loud-study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>
                <a:sym typeface="+mn-ea"/>
              </a:rPr>
              <a:t>**Concurrent**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while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Most cost-effective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No influence on user behavior</a:t>
            </a:r>
            <a:endParaRPr lang="de-DE">
              <a:sym typeface="+mn-ea"/>
            </a:endParaRPr>
          </a:p>
          <a:p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**Retrospective**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after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Finds less usability issues than concurrent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- 60% more expensive than concurrent</a:t>
            </a:r>
            <a:endParaRPr lang="de-DE">
              <a:sym typeface="+mn-ea"/>
            </a:endParaRPr>
          </a:p>
          <a:p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**Hybrid**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while and after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Finds very slightly more usability issues than concurrent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- 70% more expensive than concurrent</a:t>
            </a:r>
            <a:endParaRPr lang="de-DE">
              <a:sym typeface="+mn-ea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Users take part in usability-test and verbalize all their thoughts [Lu18][Ka24][Gr18]</a:t>
            </a:r>
            <a:endParaRPr lang="de-DE"/>
          </a:p>
          <a:p>
            <a:r>
              <a:rPr lang="de-DE"/>
              <a:t>    - What they see, what actions they want to perform and why, how they feel about something, and so on. [Lu18][Gr18][Gt18]</a:t>
            </a:r>
            <a:endParaRPr lang="de-DE"/>
          </a:p>
          <a:p>
            <a:r>
              <a:rPr lang="de-DE"/>
              <a:t>- UX researcher caputres thoughts [Gt18][Ly24]</a:t>
            </a:r>
            <a:endParaRPr lang="de-DE"/>
          </a:p>
          <a:p>
            <a:r>
              <a:rPr lang="de-DE"/>
              <a:t>    - Notes, video, audio or transcript</a:t>
            </a:r>
            <a:endParaRPr lang="de-DE"/>
          </a:p>
          <a:p>
            <a:r>
              <a:rPr lang="de-DE"/>
              <a:t>    - Might get analyzed</a:t>
            </a:r>
            <a:endParaRPr lang="de-DE"/>
          </a:p>
          <a:p>
            <a:r>
              <a:rPr lang="de-DE"/>
              <a:t>- Goal: understanding thought process and decision-making [Ly24]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**Concurrent** think-aloud [Lu18]</a:t>
            </a:r>
            <a:endParaRPr lang="de-DE"/>
          </a:p>
          <a:p>
            <a:r>
              <a:rPr lang="de-DE"/>
              <a:t>- Verbalize thoughts while carrying out tasks</a:t>
            </a:r>
            <a:endParaRPr lang="de-DE"/>
          </a:p>
          <a:p>
            <a:r>
              <a:rPr lang="de-DE"/>
              <a:t>- Most cost-effective</a:t>
            </a:r>
            <a:endParaRPr lang="de-DE"/>
          </a:p>
          <a:p>
            <a:r>
              <a:rPr lang="de-DE"/>
              <a:t>- No influence on user behavior</a:t>
            </a:r>
            <a:endParaRPr lang="de-DE"/>
          </a:p>
          <a:p>
            <a:endParaRPr lang="de-DE"/>
          </a:p>
          <a:p>
            <a:r>
              <a:rPr lang="de-DE"/>
              <a:t>**Retrospective** think-aloud [Lu18]</a:t>
            </a:r>
            <a:endParaRPr lang="de-DE"/>
          </a:p>
          <a:p>
            <a:r>
              <a:rPr lang="de-DE"/>
              <a:t>- Verbalize thoughts after carrying out tasks</a:t>
            </a:r>
            <a:endParaRPr lang="de-DE"/>
          </a:p>
          <a:p>
            <a:r>
              <a:rPr lang="de-DE"/>
              <a:t>- Finds less usability issues than concurrent</a:t>
            </a:r>
            <a:endParaRPr lang="de-DE"/>
          </a:p>
          <a:p>
            <a:r>
              <a:rPr lang="de-DE"/>
              <a:t>- 60% more expensive than concurrent</a:t>
            </a:r>
            <a:endParaRPr lang="de-DE"/>
          </a:p>
          <a:p>
            <a:endParaRPr lang="de-DE"/>
          </a:p>
          <a:p>
            <a:r>
              <a:rPr lang="de-DE"/>
              <a:t>**Hybrid** think-aloud [Lu18]</a:t>
            </a:r>
            <a:endParaRPr lang="de-DE"/>
          </a:p>
          <a:p>
            <a:r>
              <a:rPr lang="de-DE"/>
              <a:t>- Verbalize thoughts while and after carrying out tasks</a:t>
            </a:r>
            <a:endParaRPr lang="de-DE"/>
          </a:p>
          <a:p>
            <a:r>
              <a:rPr lang="de-DE"/>
              <a:t>- Finds very slightly more usability issues than concurrent</a:t>
            </a:r>
            <a:endParaRPr lang="de-DE"/>
          </a:p>
          <a:p>
            <a:r>
              <a:rPr lang="de-DE"/>
              <a:t>- 70% more expensive than concurrent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Moderated [Lu18]</a:t>
            </a:r>
            <a:endParaRPr lang="de-DE"/>
          </a:p>
          <a:p>
            <a:r>
              <a:rPr lang="de-DE"/>
              <a:t>- Users get assisted by UX researcher</a:t>
            </a:r>
            <a:endParaRPr lang="de-DE"/>
          </a:p>
          <a:p>
            <a:r>
              <a:rPr lang="de-DE"/>
              <a:t>- Questions, reminders, encouragement, …</a:t>
            </a:r>
            <a:endParaRPr lang="de-DE"/>
          </a:p>
          <a:p>
            <a:r>
              <a:rPr lang="de-DE"/>
              <a:t>- More expensive</a:t>
            </a:r>
            <a:endParaRPr lang="de-DE"/>
          </a:p>
          <a:p>
            <a:endParaRPr lang="de-DE"/>
          </a:p>
          <a:p>
            <a:r>
              <a:rPr lang="de-DE"/>
              <a:t>Unmoderated [Lu18]</a:t>
            </a:r>
            <a:endParaRPr lang="de-DE"/>
          </a:p>
          <a:p>
            <a:r>
              <a:rPr lang="de-DE"/>
              <a:t>- Users test product alone</a:t>
            </a:r>
            <a:endParaRPr lang="de-DE"/>
          </a:p>
          <a:p>
            <a:r>
              <a:rPr lang="de-DE"/>
              <a:t>- Questions, reminders, encouragement, …</a:t>
            </a:r>
            <a:endParaRPr lang="de-DE"/>
          </a:p>
          <a:p>
            <a:r>
              <a:rPr lang="de-DE"/>
              <a:t>- Cheaper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Example </a:t>
            </a:r>
            <a:endParaRPr lang="de-DE"/>
          </a:p>
          <a:p>
            <a:r>
              <a:rPr lang="de-DE"/>
              <a:t>- </a:t>
            </a:r>
            <a:r>
              <a:rPr lang="de-DE" dirty="0">
                <a:sym typeface="+mn-ea"/>
              </a:rPr>
              <a:t>First click testing on personal website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Stage of the UCD process: 4. Evaluate designs</a:t>
            </a:r>
            <a:endParaRPr lang="de-DE"/>
          </a:p>
          <a:p>
            <a:r>
              <a:rPr lang="de-DE"/>
              <a:t>    - Usability testing of Prototype</a:t>
            </a:r>
            <a:endParaRPr lang="de-DE"/>
          </a:p>
          <a:p>
            <a:r>
              <a:rPr lang="de-DE"/>
              <a:t>- Study goal: Improvement suggestion (formative) [Ly24]</a:t>
            </a:r>
            <a:endParaRPr lang="de-DE"/>
          </a:p>
          <a:p>
            <a:r>
              <a:rPr lang="de-DE"/>
              <a:t>    - User input → improve UI and UX</a:t>
            </a:r>
            <a:endParaRPr lang="de-DE"/>
          </a:p>
          <a:p>
            <a:r>
              <a:rPr lang="de-DE"/>
              <a:t>- Measurement of usability [Lu18][Ka24][Ly24]</a:t>
            </a:r>
            <a:endParaRPr lang="de-DE"/>
          </a:p>
          <a:p>
            <a:r>
              <a:rPr lang="de-DE"/>
              <a:t>    - identify potential usability issues</a:t>
            </a:r>
            <a:endParaRPr lang="de-DE"/>
          </a:p>
          <a:p>
            <a:r>
              <a:rPr lang="de-DE"/>
              <a:t>- Participants: Users [Lu18][Ly24]</a:t>
            </a:r>
            <a:endParaRPr lang="de-DE"/>
          </a:p>
          <a:p>
            <a:r>
              <a:rPr lang="de-DE"/>
              <a:t>- Required number of participants: 1 [Lu18]</a:t>
            </a:r>
            <a:endParaRPr lang="de-DE"/>
          </a:p>
          <a:p>
            <a:r>
              <a:rPr lang="de-DE"/>
              <a:t>    - 2 with co-discovery (teamwork)</a:t>
            </a:r>
            <a:endParaRPr lang="de-DE"/>
          </a:p>
          <a:p>
            <a:r>
              <a:rPr lang="de-DE"/>
              <a:t>- User behavior (do &amp; say) or attitude (think &amp; feel):</a:t>
            </a:r>
            <a:endParaRPr lang="de-DE"/>
          </a:p>
          <a:p>
            <a:r>
              <a:rPr lang="de-DE"/>
              <a:t>    - User behavior (do &amp; say)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Data type: Qualitative [Ly24]</a:t>
            </a:r>
            <a:endParaRPr lang="de-DE"/>
          </a:p>
          <a:p>
            <a:r>
              <a:rPr lang="de-DE"/>
              <a:t>    - Understanding users thought and decision process</a:t>
            </a:r>
            <a:endParaRPr lang="de-DE"/>
          </a:p>
          <a:p>
            <a:r>
              <a:rPr lang="de-DE"/>
              <a:t>- Place of evaluation: Lab and web [Ly24]</a:t>
            </a:r>
            <a:endParaRPr lang="de-DE"/>
          </a:p>
          <a:p>
            <a:r>
              <a:rPr lang="de-DE"/>
              <a:t>- Timeline: during/after usage [Lu18]</a:t>
            </a:r>
            <a:endParaRPr lang="de-DE"/>
          </a:p>
          <a:p>
            <a:r>
              <a:rPr lang="de-DE"/>
              <a:t>- Period of experience: snapshot during interaction</a:t>
            </a:r>
            <a:endParaRPr lang="de-DE"/>
          </a:p>
          <a:p>
            <a:r>
              <a:rPr lang="de-DE"/>
              <a:t>    - Depending on amount of steps in usability test</a:t>
            </a:r>
            <a:endParaRPr lang="de-DE"/>
          </a:p>
          <a:p>
            <a:r>
              <a:rPr lang="de-DE"/>
              <a:t>- Context of use: scripted use</a:t>
            </a:r>
            <a:endParaRPr lang="de-DE"/>
          </a:p>
          <a:p>
            <a:r>
              <a:rPr lang="de-DE"/>
              <a:t>    - Users solve usability tests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### Pro</a:t>
            </a:r>
            <a:endParaRPr lang="de-DE"/>
          </a:p>
          <a:p>
            <a:r>
              <a:rPr lang="de-DE"/>
              <a:t>- Can be done remote [Ly24]</a:t>
            </a:r>
            <a:endParaRPr lang="de-DE"/>
          </a:p>
          <a:p>
            <a:r>
              <a:rPr lang="de-DE"/>
              <a:t>- Scalability [Ly24]</a:t>
            </a:r>
            <a:endParaRPr lang="de-DE"/>
          </a:p>
          <a:p>
            <a:r>
              <a:rPr lang="de-DE"/>
              <a:t>    - few/many users</a:t>
            </a:r>
            <a:endParaRPr lang="de-DE"/>
          </a:p>
          <a:p>
            <a:r>
              <a:rPr lang="de-DE"/>
              <a:t>- Understand thought processes [Ly24]</a:t>
            </a:r>
            <a:endParaRPr lang="de-DE"/>
          </a:p>
          <a:p>
            <a:endParaRPr lang="de-DE"/>
          </a:p>
          <a:p>
            <a:r>
              <a:rPr lang="de-DE"/>
              <a:t>### Con</a:t>
            </a:r>
            <a:endParaRPr lang="de-DE"/>
          </a:p>
          <a:p>
            <a:r>
              <a:rPr lang="de-DE"/>
              <a:t>- Awkward for users [Ka24][Gr18][Ly24]</a:t>
            </a:r>
            <a:endParaRPr lang="de-DE"/>
          </a:p>
          <a:p>
            <a:r>
              <a:rPr lang="de-DE"/>
              <a:t>- Users might get distracted (not talk) [Lu18][Gt18]</a:t>
            </a:r>
            <a:endParaRPr lang="de-DE"/>
          </a:p>
          <a:p>
            <a:r>
              <a:rPr lang="de-DE"/>
              <a:t>- Users can’t ask for clarification (unmoderated) [Ly24]</a:t>
            </a:r>
            <a:endParaRPr lang="de-DE"/>
          </a:p>
          <a:p>
            <a:r>
              <a:rPr lang="de-DE"/>
              <a:t>    - Requires clear instructions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https://www.lyssna.com/guides/think-aloud-protocol/</a:t>
            </a:r>
            <a:endParaRPr lang="de-DE"/>
          </a:p>
          <a:p>
            <a:r>
              <a:rPr lang="de-DE"/>
              <a:t>    - Overview</a:t>
            </a:r>
            <a:endParaRPr lang="de-DE"/>
          </a:p>
          <a:p>
            <a:r>
              <a:rPr lang="de-DE"/>
              <a:t>- Niel Norman Group https://www.nngroup.com/search/?q=think+aloud</a:t>
            </a:r>
            <a:endParaRPr lang="de-DE"/>
          </a:p>
          <a:p>
            <a:r>
              <a:rPr lang="de-DE"/>
              <a:t>    - In depth information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7" name="Freihandform: Form 26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8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0" name="Freihandform: Form 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1" name="Freihandform: Form 1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2" name="Freihandform: Form 11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 dirty="0"/>
            </a:p>
          </p:txBody>
        </p:sp>
      </p:grp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grpSp>
        <p:nvGrpSpPr>
          <p:cNvPr id="16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7" name="Freihandform: Form 3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8" name="Freihandform: Form 3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9" name="Freihandform: Form 3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0" name="Freihandform: Form 3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1" name="Freihandform: Form 4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18" name="Freihandform: Form 17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5" name="Freihandform: Form 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2" name="Freihandform: Form 2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3" name="Freihandform: Form 3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4" name="Freihandform: Form 2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5" name="Freihandform: Form 2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6" name="Freihandform: Form 2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29" name="Freihandform: Form 2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0" name="Freihandform: Form 2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1" name="Freihandform: Form 3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cxnSp>
        <p:nvCxnSpPr>
          <p:cNvPr id="46" name="Gerader Verbinder 45"/>
          <p:cNvCxnSpPr/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6" name="Freihandform: Form 25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4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cxnSp>
        <p:nvCxnSpPr>
          <p:cNvPr id="47" name="Gerader Verbinder 46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8" name="Freihandform: Form 4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9" name="Freihandform: Form 4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1" name="Freihandform: Form 50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2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6" name="Freihandform: Form 6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3" name="Freihandform: Form 5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8" name="Freihandform: Form 5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2" name="Freihandform: Form 6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  <a:endParaRPr lang="de-DE" dirty="0"/>
          </a:p>
        </p:txBody>
      </p:sp>
      <p:cxnSp>
        <p:nvCxnSpPr>
          <p:cNvPr id="48" name="Gerader Verbinder 47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5" name="Freihandform: Form 7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7" name="Freihandform: Form 46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0" name="Freihandform: Form 4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2" name="Freihandform: Form 5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60" name="Freihandform: Form 59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1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4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6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8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2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3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5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8" name="Freihandform: Form 17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4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1" name="Freihandform: Form 2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4" name="Freihandform: Form 23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7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  <a:endParaRPr lang="de-DE" dirty="0"/>
          </a:p>
          <a:p>
            <a:pPr lvl="6"/>
            <a:r>
              <a:rPr lang="de-DE" dirty="0"/>
              <a:t>Siebte Ebene</a:t>
            </a:r>
            <a:endParaRPr lang="de-DE" dirty="0"/>
          </a:p>
          <a:p>
            <a:pPr lvl="7"/>
            <a:r>
              <a:rPr lang="de-DE" dirty="0"/>
              <a:t>Achte Ebene</a:t>
            </a:r>
            <a:endParaRPr lang="de-DE" dirty="0"/>
          </a:p>
          <a:p>
            <a:pPr lvl="8"/>
            <a:r>
              <a:rPr lang="de-DE" dirty="0"/>
              <a:t>Neunte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2" name="Freihandform: Form 2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 dirty="0"/>
              </a:p>
            </p:txBody>
          </p:sp>
          <p:sp>
            <p:nvSpPr>
              <p:cNvPr id="23" name="Freihandform: Form 2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4" name="Freihandform: Form 2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5" name="Freihandform: Form 2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6" name="Freihandform: Form 25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27" name="Freihandform: Form 26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8" name="Freihandform: Form 2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9" name="Freihandform: Form 2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2" name="Freihandform: Form 3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3" name="Freihandform: Form 3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4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6" name="Freihandform: Form 3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7" name="Freihandform: Form 36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8" name="Freihandform: Form 3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9" name="Freihandform: Form 3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4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2" name="Freihandform: Form 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3" name="Freihandform: Form 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4" name="Freihandform: Form 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</p:grpSp>
      <p:sp>
        <p:nvSpPr>
          <p:cNvPr id="45" name="Freihandform: Form 44"/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274955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3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0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ww.lyssna.com/guides/think-aloud-protocol/" TargetMode="External"/><Relationship Id="rId4" Type="http://schemas.openxmlformats.org/officeDocument/2006/relationships/hyperlink" Target="https://www.youtube.com/watch?v=pxsJkAk_eo0" TargetMode="External"/><Relationship Id="rId3" Type="http://schemas.openxmlformats.org/officeDocument/2006/relationships/hyperlink" Target="https://www.youtube.com/watch?v=yRjkgsKI5xs" TargetMode="External"/><Relationship Id="rId2" Type="http://schemas.openxmlformats.org/officeDocument/2006/relationships/hyperlink" Target="https://chuniversiteit.nl/papers/rethinking-think-aloud-a-comparison-of-three-think-aloud-protocols" TargetMode="External"/><Relationship Id="rId1" Type="http://schemas.openxmlformats.org/officeDocument/2006/relationships/hyperlink" Target="https://www.youtube.com/watch?v=tXJqAYDbRz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0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Think-Aloud Protocols</a:t>
            </a:r>
            <a:endParaRPr lang="de-DE" dirty="0"/>
          </a:p>
        </p:txBody>
      </p:sp>
      <p:sp>
        <p:nvSpPr>
          <p:cNvPr id="102" name="Untertitel 10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UX Method Presentation</a:t>
            </a:r>
            <a:endParaRPr lang="de-DE" dirty="0"/>
          </a:p>
        </p:txBody>
      </p:sp>
      <p:sp>
        <p:nvSpPr>
          <p:cNvPr id="127" name="Bildplatzhalter 12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9" name="Bildplatzhalter 12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0" name="Bildplatzhalter 12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1" name="Bildplatzhalter 13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2" name="Textplatzhalter 1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06.11.2024</a:t>
            </a:r>
            <a:endParaRPr lang="de-DE"/>
          </a:p>
        </p:txBody>
      </p:sp>
      <p:sp>
        <p:nvSpPr>
          <p:cNvPr id="136" name="Bildplatzhalter 135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" name="Inhaltsplatzhalter 6"/>
          <p:cNvSpPr>
            <a:spLocks noGrp="1"/>
          </p:cNvSpPr>
          <p:nvPr/>
        </p:nvSpPr>
        <p:spPr>
          <a:xfrm>
            <a:off x="522605" y="1089025"/>
            <a:ext cx="5568950" cy="33337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800" kern="1200">
                <a:solidFill>
                  <a:srgbClr val="006AB3"/>
                </a:solidFill>
                <a:latin typeface="+mn-lt"/>
                <a:ea typeface="+mn-ea"/>
                <a:cs typeface="+mn-cs"/>
              </a:defRPr>
            </a:lvl1pPr>
            <a:lvl2pPr marL="541655" indent="-27495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3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0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505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Information</a:t>
            </a:r>
            <a:endParaRPr lang="de-DE" dirty="0"/>
          </a:p>
        </p:txBody>
      </p:sp>
      <p:pic>
        <p:nvPicPr>
          <p:cNvPr id="18" name="Bild 17" descr="Nielsen_Norman_Group_logo_2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2359025"/>
            <a:ext cx="2927350" cy="139001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457200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https://www.nngroup.com/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Inhaltsplatzhalter 22"/>
          <p:cNvPicPr>
            <a:picLocks noChangeAspect="1"/>
          </p:cNvPicPr>
          <p:nvPr>
            <p:ph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0" y="2646680"/>
            <a:ext cx="3441065" cy="929005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3556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https://www.lyssna.com/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" name="Inhaltsplatzhalter 6"/>
          <p:cNvSpPr>
            <a:spLocks noGrp="1"/>
          </p:cNvSpPr>
          <p:nvPr/>
        </p:nvSpPr>
        <p:spPr>
          <a:xfrm>
            <a:off x="522605" y="1089025"/>
            <a:ext cx="5568950" cy="33337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800" kern="1200">
                <a:solidFill>
                  <a:srgbClr val="006AB3"/>
                </a:solidFill>
                <a:latin typeface="+mn-lt"/>
                <a:ea typeface="+mn-ea"/>
                <a:cs typeface="+mn-cs"/>
              </a:defRPr>
            </a:lvl1pPr>
            <a:lvl2pPr marL="541655" indent="-27495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3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0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505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57200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https://www.usertesting.com/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556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https://www.lookback.com/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>
            <p:ph sz="quarter" idx="15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380" y="2884170"/>
            <a:ext cx="3034665" cy="567690"/>
          </a:xfrm>
          <a:prstGeom prst="rect">
            <a:avLst/>
          </a:prstGeom>
        </p:spPr>
      </p:pic>
      <p:pic>
        <p:nvPicPr>
          <p:cNvPr id="15" name="Inhaltsplatzhalter 14"/>
          <p:cNvPicPr>
            <a:picLocks noChangeAspect="1"/>
          </p:cNvPicPr>
          <p:nvPr>
            <p:ph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630" y="2731135"/>
            <a:ext cx="3407410" cy="873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2"/>
          </p:nvPr>
        </p:nvGraphicFramePr>
        <p:xfrm>
          <a:off x="526212" y="1206500"/>
          <a:ext cx="7950200" cy="349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895"/>
                <a:gridCol w="7139305"/>
              </a:tblGrid>
              <a:tr h="405095">
                <a:tc>
                  <a:txBody>
                    <a:bodyPr/>
                    <a:p>
                      <a:pPr algn="ctr"/>
                      <a:r>
                        <a:rPr lang="de-DE" sz="12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Abbr.</a:t>
                      </a:r>
                      <a:endParaRPr lang="de-DE" sz="12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Source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[Ka24]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NN/g, Kate Kaplan: “Help Users Think Aloud” </a:t>
                      </a:r>
                      <a:r>
                        <a:rPr sz="1100">
                          <a:hlinkClick r:id="rId1"/>
                        </a:rPr>
                        <a:t>https://www.youtube.com/watch?v=tXJqAYDbRzI</a:t>
                      </a:r>
                      <a:r>
                        <a:rPr sz="1100"/>
                        <a:t> Version 31.05.2023</a:t>
                      </a:r>
                      <a:endParaRPr sz="1100">
                        <a:hlinkClick r:id="rId1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 algn="ctr"/>
                      <a:r>
                        <a:rPr sz="1100"/>
                        <a:t>[Lu18]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Chun Fei Lung: “Rethinking thinking aloud: A comparison of three think-aloud protocols” </a:t>
                      </a:r>
                      <a:r>
                        <a:rPr sz="1100">
                          <a:hlinkClick r:id="rId2"/>
                        </a:rPr>
                        <a:t>https://chuniversiteit.nl/papers/rethinking-think-aloud-a-comparison-of-three-think-aloud-protocols</a:t>
                      </a:r>
                      <a:r>
                        <a:rPr sz="1100"/>
                        <a:t> Version 12.08.2018</a:t>
                      </a:r>
                      <a:endParaRPr sz="1100">
                        <a:hlinkClick r:id="rId2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[Gr18]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Seibert Group: “User-Tests (UX): Was ist die Think Aloud-Methode in der Usability-Forschung" </a:t>
                      </a:r>
                      <a:r>
                        <a:rPr sz="1100">
                          <a:hlinkClick r:id="rId3"/>
                        </a:rPr>
                        <a:t>https://www.youtube.com/watch?v=yRjkgsKI5xs</a:t>
                      </a:r>
                      <a:r>
                        <a:rPr sz="1100"/>
                        <a:t> Version 06.07.2018</a:t>
                      </a:r>
                      <a:endParaRPr sz="1100">
                        <a:hlinkClick r:id="rId3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[Gt18]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HFES-GT: “Method Manual: Think Aloud Protocol" </a:t>
                      </a:r>
                      <a:r>
                        <a:rPr sz="1100">
                          <a:hlinkClick r:id="rId4"/>
                        </a:rPr>
                        <a:t>https://www.youtube.com/watch?v=pxsJkAk_eo0</a:t>
                      </a:r>
                      <a:r>
                        <a:rPr sz="1100"/>
                        <a:t> Version 30.09.2018</a:t>
                      </a:r>
                      <a:endParaRPr sz="1100">
                        <a:hlinkClick r:id="rId4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[Ly24]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Lyssna: “Think-aloud protocol guide” </a:t>
                      </a:r>
                      <a:r>
                        <a:rPr sz="1100">
                          <a:hlinkClick r:id="rId5"/>
                        </a:rPr>
                        <a:t>https://www.lyssna.com/guides/think-aloud-protocol/</a:t>
                      </a:r>
                      <a:r>
                        <a:rPr sz="1100"/>
                        <a:t> Version 29.10.2024</a:t>
                      </a:r>
                      <a:endParaRPr sz="1100">
                        <a:hlinkClick r:id="rId5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  <a:p>
            <a:pPr lvl="1"/>
            <a:r>
              <a:rPr lang="de-DE" dirty="0"/>
              <a:t>Three popular think-aloud protocols</a:t>
            </a:r>
            <a:endParaRPr lang="de-DE" sz="1400" dirty="0"/>
          </a:p>
          <a:p>
            <a:pPr lvl="1"/>
            <a:r>
              <a:rPr lang="de-DE" dirty="0"/>
              <a:t>Moderated &amp; unmoderated</a:t>
            </a:r>
            <a:endParaRPr lang="de-DE" dirty="0"/>
          </a:p>
          <a:p>
            <a:r>
              <a:rPr lang="de-DE" dirty="0"/>
              <a:t>Examples</a:t>
            </a:r>
            <a:endParaRPr lang="de-DE" dirty="0"/>
          </a:p>
          <a:p>
            <a:r>
              <a:rPr lang="de-DE" dirty="0"/>
              <a:t>Categorization</a:t>
            </a:r>
            <a:endParaRPr lang="de-DE" dirty="0"/>
          </a:p>
          <a:p>
            <a:r>
              <a:rPr lang="de-DE" dirty="0"/>
              <a:t>Pros &amp; cons</a:t>
            </a:r>
            <a:endParaRPr lang="de-DE" dirty="0"/>
          </a:p>
          <a:p>
            <a:r>
              <a:rPr lang="de-DE" dirty="0"/>
              <a:t>Popular tools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Three popular think-aloud protocols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331595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3527" y="0"/>
                </a:moveTo>
                <a:cubicBezTo>
                  <a:pt x="4074" y="0"/>
                  <a:pt x="4593" y="98"/>
                  <a:pt x="5055" y="274"/>
                </a:cubicBezTo>
                <a:lnTo>
                  <a:pt x="5058" y="275"/>
                </a:lnTo>
                <a:lnTo>
                  <a:pt x="4983" y="304"/>
                </a:lnTo>
                <a:cubicBezTo>
                  <a:pt x="3843" y="764"/>
                  <a:pt x="3062" y="1699"/>
                  <a:pt x="3062" y="2777"/>
                </a:cubicBezTo>
                <a:cubicBezTo>
                  <a:pt x="3062" y="3855"/>
                  <a:pt x="3843" y="4790"/>
                  <a:pt x="4983" y="5250"/>
                </a:cubicBezTo>
                <a:lnTo>
                  <a:pt x="5058" y="5279"/>
                </a:lnTo>
                <a:lnTo>
                  <a:pt x="5055" y="5280"/>
                </a:lnTo>
                <a:cubicBezTo>
                  <a:pt x="4593" y="5456"/>
                  <a:pt x="4074" y="5554"/>
                  <a:pt x="3527" y="5554"/>
                </a:cubicBezTo>
                <a:cubicBezTo>
                  <a:pt x="1579" y="5554"/>
                  <a:pt x="0" y="4311"/>
                  <a:pt x="0" y="2777"/>
                </a:cubicBezTo>
                <a:cubicBezTo>
                  <a:pt x="0" y="1243"/>
                  <a:pt x="1579" y="0"/>
                  <a:pt x="35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de-DE" altLang="en-US"/>
          </a:p>
        </p:txBody>
      </p:sp>
      <p:sp>
        <p:nvSpPr>
          <p:cNvPr id="5" name="Freihandform 4"/>
          <p:cNvSpPr/>
          <p:nvPr/>
        </p:nvSpPr>
        <p:spPr>
          <a:xfrm>
            <a:off x="4543108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1531" y="0"/>
                </a:moveTo>
                <a:cubicBezTo>
                  <a:pt x="3479" y="0"/>
                  <a:pt x="5058" y="1243"/>
                  <a:pt x="5058" y="2777"/>
                </a:cubicBezTo>
                <a:cubicBezTo>
                  <a:pt x="5058" y="4311"/>
                  <a:pt x="3479" y="5554"/>
                  <a:pt x="1531" y="5554"/>
                </a:cubicBezTo>
                <a:cubicBezTo>
                  <a:pt x="983" y="5554"/>
                  <a:pt x="465" y="5456"/>
                  <a:pt x="2" y="5280"/>
                </a:cubicBezTo>
                <a:lnTo>
                  <a:pt x="0" y="5279"/>
                </a:lnTo>
                <a:lnTo>
                  <a:pt x="74" y="5250"/>
                </a:lnTo>
                <a:cubicBezTo>
                  <a:pt x="1215" y="4790"/>
                  <a:pt x="1996" y="3855"/>
                  <a:pt x="1996" y="2777"/>
                </a:cubicBezTo>
                <a:cubicBezTo>
                  <a:pt x="1996" y="1699"/>
                  <a:pt x="1215" y="764"/>
                  <a:pt x="74" y="304"/>
                </a:cubicBezTo>
                <a:lnTo>
                  <a:pt x="0" y="275"/>
                </a:lnTo>
                <a:lnTo>
                  <a:pt x="2" y="274"/>
                </a:lnTo>
                <a:cubicBezTo>
                  <a:pt x="465" y="98"/>
                  <a:pt x="983" y="0"/>
                  <a:pt x="153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6" name="Freihandform 5"/>
          <p:cNvSpPr/>
          <p:nvPr/>
        </p:nvSpPr>
        <p:spPr>
          <a:xfrm>
            <a:off x="3275965" y="1380916"/>
            <a:ext cx="2534285" cy="31779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991" h="5005">
                <a:moveTo>
                  <a:pt x="1996" y="0"/>
                </a:moveTo>
                <a:lnTo>
                  <a:pt x="2070" y="29"/>
                </a:lnTo>
                <a:cubicBezTo>
                  <a:pt x="3210" y="489"/>
                  <a:pt x="3991" y="1424"/>
                  <a:pt x="3991" y="2502"/>
                </a:cubicBezTo>
                <a:cubicBezTo>
                  <a:pt x="3991" y="3581"/>
                  <a:pt x="3210" y="4516"/>
                  <a:pt x="2070" y="4976"/>
                </a:cubicBezTo>
                <a:lnTo>
                  <a:pt x="1996" y="5005"/>
                </a:lnTo>
                <a:lnTo>
                  <a:pt x="1921" y="4976"/>
                </a:lnTo>
                <a:cubicBezTo>
                  <a:pt x="781" y="4516"/>
                  <a:pt x="0" y="3581"/>
                  <a:pt x="0" y="2502"/>
                </a:cubicBezTo>
                <a:cubicBezTo>
                  <a:pt x="0" y="1424"/>
                  <a:pt x="781" y="489"/>
                  <a:pt x="1921" y="29"/>
                </a:cubicBezTo>
                <a:lnTo>
                  <a:pt x="199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8" name="Textfeld 7"/>
          <p:cNvSpPr txBox="1"/>
          <p:nvPr/>
        </p:nvSpPr>
        <p:spPr>
          <a:xfrm>
            <a:off x="140398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Concurrent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cost-effective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140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Hybrid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powerful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29605" y="2742565"/>
            <a:ext cx="21221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Retrospective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inefficient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531018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037"/>
                <a:gridCol w="1062037"/>
                <a:gridCol w="1062037"/>
                <a:gridCol w="1062037"/>
                <a:gridCol w="1062037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Inhaltsverzeichnis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</a:t>
            </a:r>
            <a:br>
              <a:rPr lang="de-DE" dirty="0"/>
            </a:br>
            <a:r>
              <a:rPr lang="de-DE" dirty="0"/>
              <a:t>(bearbeiten)</a:t>
            </a:r>
            <a:endParaRPr lang="de-DE" dirty="0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Bildplatzhalter 2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0" name="Bildplatzhalter 2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Bildplatzhalter 3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3" name="Textplatzhalter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7" name="Bildplatzhalter 2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Bildplatzhalter 2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9" name="Textplatzhalter 2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5" name="Untertitel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  <p:sp>
        <p:nvSpPr>
          <p:cNvPr id="65" name="Inhaltsplatzhalter 6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3" name="Bildplatzhalter 6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4" name="Bildplatzhalter 6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7" name="Bildplatzhalter 6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8" name="Bildplatzhalter 6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9" name="Textplatzhalter 6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Users </a:t>
            </a:r>
            <a:r>
              <a:rPr lang="de-DE" dirty="0">
                <a:sym typeface="+mn-ea"/>
              </a:rPr>
              <a:t>take part in a usability-test</a:t>
            </a:r>
            <a:r>
              <a:rPr lang="de-DE" dirty="0"/>
              <a:t> and </a:t>
            </a:r>
            <a:r>
              <a:rPr lang="de-DE" dirty="0">
                <a:sym typeface="+mn-ea"/>
              </a:rPr>
              <a:t>verbalize all their thoughts </a:t>
            </a:r>
            <a:r>
              <a:rPr lang="de-DE" baseline="30000" dirty="0"/>
              <a:t>[Lu18][Ka24][Gr18]</a:t>
            </a:r>
            <a:endParaRPr lang="de-DE" dirty="0"/>
          </a:p>
          <a:p>
            <a:endParaRPr lang="de-DE" dirty="0"/>
          </a:p>
          <a:p>
            <a:r>
              <a:rPr lang="de-DE" dirty="0"/>
              <a:t>UX researcher captures thought process </a:t>
            </a:r>
            <a:r>
              <a:rPr lang="de-DE" baseline="30000" dirty="0"/>
              <a:t>[Gt18][Ly24]</a:t>
            </a:r>
            <a:endParaRPr lang="de-DE" dirty="0"/>
          </a:p>
          <a:p>
            <a:endParaRPr lang="de-DE" dirty="0"/>
          </a:p>
          <a:p>
            <a:r>
              <a:rPr lang="de-DE" dirty="0"/>
              <a:t>Goal: understand thought process and decision-making </a:t>
            </a:r>
            <a:r>
              <a:rPr lang="de-DE" baseline="30000" dirty="0"/>
              <a:t>[Ly24]</a:t>
            </a:r>
            <a:endParaRPr lang="de-DE" baseline="30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Inhaltsverzeichnis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+ Inhalt (groß)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9" name="Inhaltsplatzhalter 18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8101012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6"/>
          </p:nvPr>
        </p:nvGraphicFramePr>
        <p:xfrm>
          <a:off x="522288" y="1422400"/>
          <a:ext cx="531018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037"/>
                <a:gridCol w="1062037"/>
                <a:gridCol w="1062037"/>
                <a:gridCol w="1062037"/>
                <a:gridCol w="1062037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dirty="0" err="1">
                          <a:solidFill>
                            <a:schemeClr val="tx2"/>
                          </a:solidFill>
                        </a:rPr>
                        <a:t>Lorem</a:t>
                      </a:r>
                      <a:endParaRPr lang="de-DE" sz="14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5"/>
          </p:nvPr>
        </p:nvGraphicFramePr>
        <p:xfrm>
          <a:off x="3311525" y="1422400"/>
          <a:ext cx="5311775" cy="3240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2355"/>
                <a:gridCol w="1062355"/>
                <a:gridCol w="1062355"/>
                <a:gridCol w="1062355"/>
                <a:gridCol w="1062355"/>
              </a:tblGrid>
              <a:tr h="405095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2"/>
                          </a:solidFill>
                          <a:latin typeface="+mn-lt"/>
                        </a:rPr>
                        <a:t>Lorem</a:t>
                      </a:r>
                      <a:endParaRPr lang="de-DE" sz="1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Lorem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0" marR="68590" marT="34295" marB="34295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platzhalt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endParaRPr lang="de-DE" dirty="0"/>
          </a:p>
        </p:txBody>
      </p:sp>
      <p:sp>
        <p:nvSpPr>
          <p:cNvPr id="48" name="Textplatzhalter 4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Three popular think-aloud protocols</a:t>
            </a:r>
            <a:r>
              <a:rPr lang="de-DE" baseline="30000" dirty="0"/>
              <a:t>[Lu18]</a:t>
            </a:r>
            <a:endParaRPr lang="de-DE" baseline="30000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331595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3527" y="0"/>
                </a:moveTo>
                <a:cubicBezTo>
                  <a:pt x="4074" y="0"/>
                  <a:pt x="4593" y="98"/>
                  <a:pt x="5055" y="274"/>
                </a:cubicBezTo>
                <a:lnTo>
                  <a:pt x="5058" y="275"/>
                </a:lnTo>
                <a:lnTo>
                  <a:pt x="4983" y="304"/>
                </a:lnTo>
                <a:cubicBezTo>
                  <a:pt x="3843" y="764"/>
                  <a:pt x="3062" y="1699"/>
                  <a:pt x="3062" y="2777"/>
                </a:cubicBezTo>
                <a:cubicBezTo>
                  <a:pt x="3062" y="3855"/>
                  <a:pt x="3843" y="4790"/>
                  <a:pt x="4983" y="5250"/>
                </a:cubicBezTo>
                <a:lnTo>
                  <a:pt x="5058" y="5279"/>
                </a:lnTo>
                <a:lnTo>
                  <a:pt x="5055" y="5280"/>
                </a:lnTo>
                <a:cubicBezTo>
                  <a:pt x="4593" y="5456"/>
                  <a:pt x="4074" y="5554"/>
                  <a:pt x="3527" y="5554"/>
                </a:cubicBezTo>
                <a:cubicBezTo>
                  <a:pt x="1579" y="5554"/>
                  <a:pt x="0" y="4311"/>
                  <a:pt x="0" y="2777"/>
                </a:cubicBezTo>
                <a:cubicBezTo>
                  <a:pt x="0" y="1243"/>
                  <a:pt x="1579" y="0"/>
                  <a:pt x="35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de-DE" altLang="en-US"/>
          </a:p>
        </p:txBody>
      </p:sp>
      <p:sp>
        <p:nvSpPr>
          <p:cNvPr id="5" name="Freihandform 4"/>
          <p:cNvSpPr/>
          <p:nvPr/>
        </p:nvSpPr>
        <p:spPr>
          <a:xfrm>
            <a:off x="4543108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1531" y="0"/>
                </a:moveTo>
                <a:cubicBezTo>
                  <a:pt x="3479" y="0"/>
                  <a:pt x="5058" y="1243"/>
                  <a:pt x="5058" y="2777"/>
                </a:cubicBezTo>
                <a:cubicBezTo>
                  <a:pt x="5058" y="4311"/>
                  <a:pt x="3479" y="5554"/>
                  <a:pt x="1531" y="5554"/>
                </a:cubicBezTo>
                <a:cubicBezTo>
                  <a:pt x="983" y="5554"/>
                  <a:pt x="465" y="5456"/>
                  <a:pt x="2" y="5280"/>
                </a:cubicBezTo>
                <a:lnTo>
                  <a:pt x="0" y="5279"/>
                </a:lnTo>
                <a:lnTo>
                  <a:pt x="74" y="5250"/>
                </a:lnTo>
                <a:cubicBezTo>
                  <a:pt x="1215" y="4790"/>
                  <a:pt x="1996" y="3855"/>
                  <a:pt x="1996" y="2777"/>
                </a:cubicBezTo>
                <a:cubicBezTo>
                  <a:pt x="1996" y="1699"/>
                  <a:pt x="1215" y="764"/>
                  <a:pt x="74" y="304"/>
                </a:cubicBezTo>
                <a:lnTo>
                  <a:pt x="0" y="275"/>
                </a:lnTo>
                <a:lnTo>
                  <a:pt x="2" y="274"/>
                </a:lnTo>
                <a:cubicBezTo>
                  <a:pt x="465" y="98"/>
                  <a:pt x="983" y="0"/>
                  <a:pt x="153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6" name="Freihandform 5"/>
          <p:cNvSpPr/>
          <p:nvPr/>
        </p:nvSpPr>
        <p:spPr>
          <a:xfrm>
            <a:off x="3275965" y="1380916"/>
            <a:ext cx="2534285" cy="31779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991" h="5005">
                <a:moveTo>
                  <a:pt x="1996" y="0"/>
                </a:moveTo>
                <a:lnTo>
                  <a:pt x="2070" y="29"/>
                </a:lnTo>
                <a:cubicBezTo>
                  <a:pt x="3210" y="489"/>
                  <a:pt x="3991" y="1424"/>
                  <a:pt x="3991" y="2502"/>
                </a:cubicBezTo>
                <a:cubicBezTo>
                  <a:pt x="3991" y="3581"/>
                  <a:pt x="3210" y="4516"/>
                  <a:pt x="2070" y="4976"/>
                </a:cubicBezTo>
                <a:lnTo>
                  <a:pt x="1996" y="5005"/>
                </a:lnTo>
                <a:lnTo>
                  <a:pt x="1921" y="4976"/>
                </a:lnTo>
                <a:cubicBezTo>
                  <a:pt x="781" y="4516"/>
                  <a:pt x="0" y="3581"/>
                  <a:pt x="0" y="2502"/>
                </a:cubicBezTo>
                <a:cubicBezTo>
                  <a:pt x="0" y="1424"/>
                  <a:pt x="781" y="489"/>
                  <a:pt x="1921" y="29"/>
                </a:cubicBezTo>
                <a:lnTo>
                  <a:pt x="199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8" name="Textfeld 7"/>
          <p:cNvSpPr txBox="1"/>
          <p:nvPr/>
        </p:nvSpPr>
        <p:spPr>
          <a:xfrm>
            <a:off x="140398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Concurrent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140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Hybrid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29605" y="2742565"/>
            <a:ext cx="21221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Retrospective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0" name="Inhaltsplatzhalter 3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1" name="Inhaltsplatzhalter 5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2" name="Inhaltsplatzhalter 5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sp>
        <p:nvSpPr>
          <p:cNvPr id="51" name="Inhaltsplatzhalter 5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2" name="Inhaltsplatzhalter 5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Inhalt Ebene 1 (bearbeiten)</a:t>
            </a:r>
            <a:endParaRPr lang="de-DE" dirty="0"/>
          </a:p>
          <a:p>
            <a:pPr lvl="1"/>
            <a:r>
              <a:rPr lang="de-DE" dirty="0"/>
              <a:t>Ebene 2</a:t>
            </a:r>
            <a:endParaRPr lang="de-DE" dirty="0"/>
          </a:p>
          <a:p>
            <a:pPr lvl="2"/>
            <a:r>
              <a:rPr lang="de-DE" dirty="0"/>
              <a:t>Ebene 3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  <a:p>
            <a:r>
              <a:rPr lang="de-DE" dirty="0"/>
              <a:t>Ebene 1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33" name="Inhaltsplatzhalter 3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groß (bearbeiten)</a:t>
            </a:r>
            <a:endParaRPr lang="de-DE" dirty="0"/>
          </a:p>
        </p:txBody>
      </p:sp>
      <p:sp>
        <p:nvSpPr>
          <p:cNvPr id="44" name="Fußzeilenplatzhalt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5" name="Foliennummernplatzhalt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5" name="Bildplatzhalter 2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6" name="Bildplatzhalter 2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Bildplatzhalter 26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Bildplatzhalter 1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Bildplatzhalter 1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1" name="Bildplatzhalter 20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Bildplatzhalter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Inhaltsplatzhalter 9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Moderated &amp; unmoderated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Assisted by UX researcher</a:t>
            </a:r>
            <a:endParaRPr lang="de-DE" dirty="0"/>
          </a:p>
          <a:p>
            <a:r>
              <a:rPr lang="de-DE" dirty="0"/>
              <a:t>Better results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Alone</a:t>
            </a:r>
            <a:endParaRPr lang="de-DE" dirty="0"/>
          </a:p>
          <a:p>
            <a:r>
              <a:rPr lang="de-DE" dirty="0"/>
              <a:t>Cheaper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Moderated 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>
              <a:sym typeface="+mn-ea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Unmoderated 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First click testing on personal website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pic>
        <p:nvPicPr>
          <p:cNvPr id="6" name="Inhaltsplatzhalter 5"/>
          <p:cNvPicPr>
            <a:picLocks noChangeAspect="1"/>
          </p:cNvPicPr>
          <p:nvPr>
            <p:ph sz="quarter" idx="12"/>
          </p:nvPr>
        </p:nvPicPr>
        <p:blipFill>
          <a:blip r:embed="rId1"/>
          <a:stretch>
            <a:fillRect/>
          </a:stretch>
        </p:blipFill>
        <p:spPr>
          <a:xfrm>
            <a:off x="0" y="-17780"/>
            <a:ext cx="9144000" cy="4961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Formative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Study goal: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Usability </a:t>
              </a:r>
              <a:r>
                <a:rPr lang="de-DE" baseline="30000" dirty="0"/>
                <a:t>[Lu18][Ka24][Ly24]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Measurement of: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4. Evaluate designs</a:t>
              </a:r>
              <a:endParaRPr lang="de-DE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Stage of the UCD process: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One (2 with co-discovery) </a:t>
              </a:r>
              <a:r>
                <a:rPr lang="de-DE" baseline="30000" dirty="0"/>
                <a:t>[Lu18] </a:t>
              </a:r>
              <a:endParaRPr lang="de-DE" baseline="30000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Required number of participants:</a:t>
              </a:r>
              <a:endParaRPr lang="de-DE" dirty="0"/>
            </a:p>
          </p:txBody>
        </p:sp>
      </p:grpSp>
      <p:grpSp>
        <p:nvGrpSpPr>
          <p:cNvPr id="41" name="Gruppe 40"/>
          <p:cNvGrpSpPr/>
          <p:nvPr/>
        </p:nvGrpSpPr>
        <p:grpSpPr>
          <a:xfrm>
            <a:off x="4475480" y="3328670"/>
            <a:ext cx="3940810" cy="688975"/>
            <a:chOff x="850" y="4798"/>
            <a:chExt cx="6206" cy="1085"/>
          </a:xfrm>
        </p:grpSpPr>
        <p:sp>
          <p:nvSpPr>
            <p:cNvPr id="42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(do &amp; say)</a:t>
              </a:r>
              <a:endParaRPr lang="de-DE" dirty="0"/>
            </a:p>
          </p:txBody>
        </p:sp>
        <p:sp>
          <p:nvSpPr>
            <p:cNvPr id="43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or attitude: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Users </a:t>
              </a:r>
              <a:r>
                <a:rPr lang="de-DE" baseline="30000" dirty="0"/>
                <a:t>[Lu18][Ly24]</a:t>
              </a:r>
              <a:endParaRPr lang="de-DE" baseline="30000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Participants: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Lab and web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Place of evaluation: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during/after usage </a:t>
              </a:r>
              <a:r>
                <a:rPr lang="de-DE" baseline="30000" dirty="0"/>
                <a:t>[Lu18]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Timeline: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Qualitative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Data type: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scripted use</a:t>
              </a:r>
              <a:endParaRPr lang="de-DE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Context of use: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snapshot during interaction</a:t>
              </a:r>
              <a:endParaRPr lang="de-DE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Period of experience: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&amp; cons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Face-to-face and remote </a:t>
            </a:r>
            <a:r>
              <a:rPr lang="de-DE" baseline="30000" dirty="0"/>
              <a:t>[Ly24]</a:t>
            </a:r>
            <a:endParaRPr lang="de-DE" baseline="30000" dirty="0"/>
          </a:p>
          <a:p>
            <a:r>
              <a:rPr lang="de-DE" dirty="0"/>
              <a:t>Scalability</a:t>
            </a:r>
            <a:r>
              <a:rPr lang="de-DE" baseline="30000" dirty="0"/>
              <a:t> [Ly24]</a:t>
            </a:r>
            <a:endParaRPr lang="de-DE" dirty="0"/>
          </a:p>
          <a:p>
            <a:r>
              <a:rPr lang="de-DE" dirty="0"/>
              <a:t>Understand thought processes</a:t>
            </a:r>
            <a:r>
              <a:rPr lang="de-DE" baseline="30000" dirty="0"/>
              <a:t> [Ly24]</a:t>
            </a:r>
            <a:endParaRPr lang="de-DE" baseline="30000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Awkward for users </a:t>
            </a:r>
            <a:r>
              <a:rPr lang="de-DE" baseline="30000" dirty="0"/>
              <a:t>[Ka24][Gr18][Ly24]</a:t>
            </a:r>
            <a:endParaRPr lang="de-DE" baseline="30000" dirty="0"/>
          </a:p>
          <a:p>
            <a:r>
              <a:rPr lang="de-DE" dirty="0"/>
              <a:t>Users might get distracted </a:t>
            </a:r>
            <a:r>
              <a:rPr lang="de-DE" baseline="30000" dirty="0"/>
              <a:t>[Lu18][Gt18]</a:t>
            </a:r>
            <a:endParaRPr lang="de-DE" baseline="300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Pros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Cons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5306</Words>
  <Application>WPS Presentation</Application>
  <PresentationFormat>Benutzerdefiniert</PresentationFormat>
  <Paragraphs>723</Paragraphs>
  <Slides>39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Arial</vt:lpstr>
      <vt:lpstr>Wingdings 2</vt:lpstr>
      <vt:lpstr>Microsoft YaHei</vt:lpstr>
      <vt:lpstr>Arial Unicode MS</vt:lpstr>
      <vt:lpstr>Calibri</vt:lpstr>
      <vt:lpstr>HHU_PPT_Vorlage</vt:lpstr>
      <vt:lpstr>Think-Aloud Protocols</vt:lpstr>
      <vt:lpstr>What are the think-aloud protocols?</vt:lpstr>
      <vt:lpstr>Three polular think-aloud protocols[Lu18]</vt:lpstr>
      <vt:lpstr>Moderated &amp; unmoderated</vt:lpstr>
      <vt:lpstr>Example</vt:lpstr>
      <vt:lpstr>PowerPoint 演示文稿</vt:lpstr>
      <vt:lpstr>Categorization</vt:lpstr>
      <vt:lpstr>Categorization</vt:lpstr>
      <vt:lpstr>Pros &amp; cons</vt:lpstr>
      <vt:lpstr>Popular tools</vt:lpstr>
      <vt:lpstr>Popular tools</vt:lpstr>
      <vt:lpstr>Sources</vt:lpstr>
      <vt:lpstr>Contents</vt:lpstr>
      <vt:lpstr>Three polular think-aloud protocols[Lu18]</vt:lpstr>
      <vt:lpstr>Tabellen 1 (bearbeiten)</vt:lpstr>
      <vt:lpstr>Inhaltsverzeichnis (bearbeiten)</vt:lpstr>
      <vt:lpstr>Titelfolie  (bearbeiten)</vt:lpstr>
      <vt:lpstr>Titelfolie (bearbeiten)</vt:lpstr>
      <vt:lpstr>Titelfolie (bearbeiten)</vt:lpstr>
      <vt:lpstr>Inhaltsverzeichnis (bearbeiten)</vt:lpstr>
      <vt:lpstr>Inhalt (bearbeiten)</vt:lpstr>
      <vt:lpstr>Title + Inhalt (groß) (bearbeiten)</vt:lpstr>
      <vt:lpstr>Zwei Inhalte ohne Untertitel (bearbeiten)</vt:lpstr>
      <vt:lpstr>Zwei Inhalte (bearbeiten)</vt:lpstr>
      <vt:lpstr>Diagramme (bearbeiten)</vt:lpstr>
      <vt:lpstr>Tabellen 1 (bearbeiten)</vt:lpstr>
      <vt:lpstr>Tabellen 2 (bearbeiten)</vt:lpstr>
      <vt:lpstr>Vier Inhalte (bearbeiten)</vt:lpstr>
      <vt:lpstr>Viel Text (bearbeiten)</vt:lpstr>
      <vt:lpstr>Inhalt + Kopf</vt:lpstr>
      <vt:lpstr>Inhalt + Bild rechts (bearbeiten)</vt:lpstr>
      <vt:lpstr>Inhalt + 2 Bilder rechts (bearbeiten)</vt:lpstr>
      <vt:lpstr>Inhalt + Bild links</vt:lpstr>
      <vt:lpstr>Inhalt + Bild links</vt:lpstr>
      <vt:lpstr>2 Bilder (bearbeiten)</vt:lpstr>
      <vt:lpstr>Bild groß (bearbeiten)</vt:lpstr>
      <vt:lpstr>Kapiteltrenner (bearbeiten)</vt:lpstr>
      <vt:lpstr>Kapiteltrenner (bearbeiten)</vt:lpstr>
      <vt:lpstr>Kapiteltrenner (bearbeiten)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Microsoft Office User</dc:creator>
  <cp:lastModifiedBy>Manuel Willingen</cp:lastModifiedBy>
  <cp:revision>13</cp:revision>
  <dcterms:created xsi:type="dcterms:W3CDTF">2020-09-16T09:44:00Z</dcterms:created>
  <dcterms:modified xsi:type="dcterms:W3CDTF">2024-11-01T15:34:46Z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F70FB8BAD1444A7095D4F68860EA9B29_12</vt:lpwstr>
  </property>
  <property fmtid="{D5CDD505-2E9C-101B-9397-08002B2CF9AE}" pid="3" name="KSOProductBuildVer">
    <vt:lpwstr>1031-12.2.0.18607</vt:lpwstr>
  </property>
</Properties>
</file>