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256" r:id="rId3"/>
    <p:sldId id="262" r:id="rId5"/>
    <p:sldId id="316" r:id="rId6"/>
    <p:sldId id="317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292" r:id="rId15"/>
    <p:sldId id="291" r:id="rId16"/>
    <p:sldId id="261" r:id="rId17"/>
    <p:sldId id="282" r:id="rId18"/>
    <p:sldId id="263" r:id="rId19"/>
    <p:sldId id="290" r:id="rId20"/>
    <p:sldId id="264" r:id="rId21"/>
    <p:sldId id="265" r:id="rId22"/>
    <p:sldId id="269" r:id="rId23"/>
    <p:sldId id="289" r:id="rId24"/>
    <p:sldId id="286" r:id="rId25"/>
    <p:sldId id="266" r:id="rId26"/>
    <p:sldId id="267" r:id="rId27"/>
    <p:sldId id="268" r:id="rId28"/>
    <p:sldId id="270" r:id="rId29"/>
    <p:sldId id="271" r:id="rId30"/>
    <p:sldId id="272" r:id="rId31"/>
    <p:sldId id="273" r:id="rId32"/>
    <p:sldId id="274" r:id="rId33"/>
    <p:sldId id="276" r:id="rId34"/>
    <p:sldId id="279" r:id="rId35"/>
    <p:sldId id="280" r:id="rId36"/>
    <p:sldId id="293" r:id="rId37"/>
  </p:sldIdLst>
  <p:sldSz cx="9144000" cy="5149850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93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22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51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80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157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447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B3"/>
    <a:srgbClr val="DAE5EB"/>
    <a:srgbClr val="CCDDE7"/>
    <a:srgbClr val="DAE5EA"/>
    <a:srgbClr val="B6C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1" autoAdjust="0"/>
    <p:restoredTop sz="97725" autoAdjust="0"/>
  </p:normalViewPr>
  <p:slideViewPr>
    <p:cSldViewPr>
      <p:cViewPr>
        <p:scale>
          <a:sx n="200" d="100"/>
          <a:sy n="200" d="100"/>
        </p:scale>
        <p:origin x="2328" y="1376"/>
      </p:cViewPr>
      <p:guideLst/>
    </p:cSldViewPr>
  </p:slideViewPr>
  <p:outlineViewPr>
    <p:cViewPr>
      <p:scale>
        <a:sx n="33" d="100"/>
        <a:sy n="33" d="100"/>
      </p:scale>
      <p:origin x="0" y="-93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8" d="100"/>
          <a:sy n="158" d="100"/>
        </p:scale>
        <p:origin x="56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65217323137"/>
          <c:y val="0.0305556906519174"/>
          <c:w val="0.635048068928646"/>
          <c:h val="0.8240839895013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-20"/>
        <c:axId val="875994600"/>
        <c:axId val="875991976"/>
      </c:barChart>
      <c:catAx>
        <c:axId val="875994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5991976"/>
        <c:crosses val="autoZero"/>
        <c:auto val="1"/>
        <c:lblAlgn val="ctr"/>
        <c:lblOffset val="100"/>
        <c:noMultiLvlLbl val="0"/>
      </c:catAx>
      <c:valAx>
        <c:axId val="875991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599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8191877235208"/>
          <c:y val="0.641102487271253"/>
          <c:w val="0.168595757550534"/>
          <c:h val="0.2783418657606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lang="de-DE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57ff06f-510e-4b93-81b4-2d6fcecd4af0}"/>
      </c:ext>
    </c:extLst>
  </c:chart>
  <c:spPr>
    <a:noFill/>
    <a:ln>
      <a:noFill/>
    </a:ln>
    <a:effectLst/>
  </c:spPr>
  <c:txPr>
    <a:bodyPr/>
    <a:lstStyle/>
    <a:p>
      <a:pPr>
        <a:defRPr lang="de-DE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4785B-15A5-6941-B203-15A17340AF8C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842B-17F5-B44E-AEFD-F68DA92D8517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4EA47C3-D6D1-45C7-B7EF-A1183D105D1C}" type="slidenum">
              <a:rPr lang="de-DE" smtClean="0"/>
            </a:fld>
            <a:endParaRPr lang="de-DE" dirty="0"/>
          </a:p>
        </p:txBody>
      </p:sp>
      <p:sp>
        <p:nvSpPr>
          <p:cNvPr id="8" name="Folienbildplatzhalter 7"/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0" name="Notizenplatzhalter 9"/>
          <p:cNvSpPr>
            <a:spLocks noGrp="1"/>
          </p:cNvSpPr>
          <p:nvPr>
            <p:ph type="body" sz="quarter" idx="3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9335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2235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51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80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157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447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7" name="Freihandform: Form 26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8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9" name="Freihandform: Form 8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0" name="Freihandform: Form 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1" name="Freihandform: Form 1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2" name="Freihandform: Form 11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 dirty="0"/>
            </a:p>
          </p:txBody>
        </p:sp>
      </p:grp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17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(groß)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24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Zwei Inhalte ohne Untertitel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tIns="0"/>
          <a:lstStyle/>
          <a:p>
            <a:r>
              <a:rPr lang="de-DE" dirty="0"/>
              <a:t>Zwei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86300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Diagramme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2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Vier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Viel Text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grpSp>
        <p:nvGrpSpPr>
          <p:cNvPr id="16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7" name="Freihandform: Form 3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8" name="Freihandform: Form 3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9" name="Freihandform: Form 3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0" name="Freihandform: Form 3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1" name="Freihandform: Form 4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18" name="Freihandform: Form 17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5" name="Freihandform: Form 3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2" name="Freihandform: Form 2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3" name="Freihandform: Form 3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4" name="Freihandform: Form 2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5" name="Freihandform: Form 2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6" name="Freihandform: Form 2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29" name="Freihandform: Form 2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0" name="Freihandform: Form 2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1" name="Freihandform: Form 3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Inhalt + Kopf</a:t>
            </a:r>
            <a:endParaRPr lang="de-DE" dirty="0"/>
          </a:p>
        </p:txBody>
      </p:sp>
      <p:cxnSp>
        <p:nvCxnSpPr>
          <p:cNvPr id="46" name="Gerader Verbinder 45"/>
          <p:cNvCxnSpPr/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464050" y="1089025"/>
            <a:ext cx="415925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Bild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6" name="Freihandform: Form 25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4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1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+ 2 Bilder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Bild links</a:t>
            </a:r>
            <a:endParaRPr lang="de-DE" dirty="0"/>
          </a:p>
        </p:txBody>
      </p:sp>
      <p:cxnSp>
        <p:nvCxnSpPr>
          <p:cNvPr id="47" name="Gerader Verbinder 46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9" name="Freihandform: Form 68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8" name="Freihandform: Form 4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9" name="Freihandform: Form 4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7" name="Freihandform: Form 66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1" name="Freihandform: Form 50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2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5" name="Freihandform: Form 6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6" name="Freihandform: Form 6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3" name="Freihandform: Form 52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8" name="Freihandform: Form 5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1" name="Freihandform: Form 6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2" name="Freihandform: Form 6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25578" y="1089025"/>
            <a:ext cx="399772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6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+ 2 Bilder</a:t>
            </a:r>
            <a:endParaRPr lang="de-DE" dirty="0"/>
          </a:p>
        </p:txBody>
      </p:sp>
      <p:cxnSp>
        <p:nvCxnSpPr>
          <p:cNvPr id="48" name="Gerader Verbinder 47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70" name="Freihandform: Form 69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5" name="Freihandform: Form 74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7" name="Freihandform: Form 46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0" name="Freihandform: Form 4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8" name="Freihandform: Form 67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2" name="Freihandform: Form 5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60" name="Freihandform: Form 59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1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4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23032" y="1089025"/>
            <a:ext cx="4000268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2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3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Großes Bild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6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794989" y="400420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7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843714" y="3944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8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27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2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1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2887304" y="3034543"/>
            <a:ext cx="5735203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654279" y="3034543"/>
            <a:ext cx="4968228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3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0" y="1422400"/>
            <a:ext cx="349188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8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8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926225" y="4151976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2230436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5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541121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8" name="Freihandform: Form 17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19555" y="4150658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169392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2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34160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4458767"/>
            <a:ext cx="5341607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4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8" name="Freihandform: Form 17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1" name="Freihandform: Form 2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4" name="Freihandform: Form 23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40153" y="4159763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7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16352" y="415033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7596335" y="4467117"/>
            <a:ext cx="1021127" cy="274183"/>
          </a:xfrm>
        </p:spPr>
        <p:txBody>
          <a:bodyPr/>
          <a:lstStyle>
            <a:lvl1pPr marL="0" indent="0" algn="r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ohne Untertitel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80962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  <a:p>
            <a:pPr lvl="5"/>
            <a:r>
              <a:rPr lang="de-DE" dirty="0"/>
              <a:t>Sechste Ebene</a:t>
            </a:r>
            <a:endParaRPr lang="de-DE" dirty="0"/>
          </a:p>
          <a:p>
            <a:pPr lvl="6"/>
            <a:r>
              <a:rPr lang="de-DE" dirty="0"/>
              <a:t>Siebte Ebene</a:t>
            </a:r>
            <a:endParaRPr lang="de-DE" dirty="0"/>
          </a:p>
          <a:p>
            <a:pPr lvl="7"/>
            <a:r>
              <a:rPr lang="de-DE" dirty="0"/>
              <a:t>Achte Ebene</a:t>
            </a:r>
            <a:endParaRPr lang="de-DE" dirty="0"/>
          </a:p>
          <a:p>
            <a:pPr lvl="8"/>
            <a:r>
              <a:rPr lang="de-DE" dirty="0"/>
              <a:t>Neunte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521551" y="974732"/>
            <a:ext cx="563462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2" name="Freihandform: Form 21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 dirty="0"/>
              </a:p>
            </p:txBody>
          </p:sp>
          <p:sp>
            <p:nvSpPr>
              <p:cNvPr id="23" name="Freihandform: Form 22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4" name="Freihandform: Form 23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5" name="Freihandform: Form 24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6" name="Freihandform: Form 25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27" name="Freihandform: Form 26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8" name="Freihandform: Form 2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9" name="Freihandform: Form 2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2" name="Freihandform: Form 31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3" name="Freihandform: Form 32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4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6" name="Freihandform: Form 3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7" name="Freihandform: Form 36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8" name="Freihandform: Form 3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9" name="Freihandform: Form 3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4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2" name="Freihandform: Form 4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3" name="Freihandform: Form 4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4" name="Freihandform: Form 4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</p:grpSp>
      <p:sp>
        <p:nvSpPr>
          <p:cNvPr id="45" name="Freihandform: Form 44"/>
          <p:cNvSpPr/>
          <p:nvPr userDrawn="1"/>
        </p:nvSpPr>
        <p:spPr>
          <a:xfrm>
            <a:off x="-4877" y="407792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6AB3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655" indent="-274955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3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50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7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www.lyssna.com/guides/think-aloud-protocol/" TargetMode="External"/><Relationship Id="rId4" Type="http://schemas.openxmlformats.org/officeDocument/2006/relationships/hyperlink" Target="https://www.youtube.com/watch?v=pxsJkAk_eo0" TargetMode="External"/><Relationship Id="rId3" Type="http://schemas.openxmlformats.org/officeDocument/2006/relationships/hyperlink" Target="https://www.youtube.com/watch?v=yRjkgsKI5xs" TargetMode="External"/><Relationship Id="rId2" Type="http://schemas.openxmlformats.org/officeDocument/2006/relationships/hyperlink" Target="https://chuniversiteit.nl/papers/rethinking-think-aloud-a-comparison-of-three-think-aloud-protocols" TargetMode="External"/><Relationship Id="rId1" Type="http://schemas.openxmlformats.org/officeDocument/2006/relationships/hyperlink" Target="https://www.youtube.com/watch?v=tXJqAYDbRz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0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Think-Aloud protocols</a:t>
            </a:r>
            <a:endParaRPr lang="de-DE" dirty="0"/>
          </a:p>
        </p:txBody>
      </p:sp>
      <p:sp>
        <p:nvSpPr>
          <p:cNvPr id="102" name="Untertitel 10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UX Method</a:t>
            </a:r>
            <a:endParaRPr lang="de-DE" dirty="0"/>
          </a:p>
        </p:txBody>
      </p:sp>
      <p:sp>
        <p:nvSpPr>
          <p:cNvPr id="127" name="Bildplatzhalter 12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9" name="Bildplatzhalter 12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0" name="Bildplatzhalter 129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1" name="Bildplatzhalter 13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2" name="Textplatzhalter 1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6" name="Bildplatzhalter 135"/>
          <p:cNvSpPr>
            <a:spLocks noGrp="1"/>
          </p:cNvSpPr>
          <p:nvPr>
            <p:ph type="pic" sz="quarter" idx="12"/>
          </p:nvPr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6"/>
          </p:nvPr>
        </p:nvGraphicFramePr>
        <p:xfrm>
          <a:off x="522288" y="1422400"/>
          <a:ext cx="5310185" cy="324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2037"/>
                <a:gridCol w="1062037"/>
                <a:gridCol w="1062037"/>
                <a:gridCol w="1062037"/>
                <a:gridCol w="1062037"/>
              </a:tblGrid>
              <a:tr h="40509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Inhaltsverzeichnis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</a:t>
            </a:r>
            <a:br>
              <a:rPr lang="de-DE" dirty="0"/>
            </a:br>
            <a:r>
              <a:rPr lang="de-DE" dirty="0"/>
              <a:t>(bearbeiten)</a:t>
            </a:r>
            <a:endParaRPr lang="de-DE" dirty="0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Bildplatzhalter 28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0" name="Bildplatzhalter 2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1" name="Bildplatzhalter 3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Bildplatzhalter 3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3" name="Textplatzhalter 3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7" name="Bildplatzhalter 2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Bildplatzhalter 2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9" name="Textplatzhalter 2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5" name="Untertitel 3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  <p:sp>
        <p:nvSpPr>
          <p:cNvPr id="65" name="Inhaltsplatzhalter 6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6" name="Inhaltsplatzhalter 6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3" name="Bildplatzhalter 6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4" name="Bildplatzhalter 6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7" name="Bildplatzhalter 6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8" name="Bildplatzhalter 6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9" name="Textplatzhalter 6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Inhaltsverzeichnis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Title + Inhalt (groß)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Inhalte ohne Untertitel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Inhalte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are the Think-Aloud protocols?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Diagramme (bearbeiten)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19" name="Inhaltsplatzhalter 18"/>
          <p:cNvGraphicFramePr>
            <a:graphicFrameLocks noGrp="1"/>
          </p:cNvGraphicFramePr>
          <p:nvPr>
            <p:ph sz="quarter" idx="16"/>
          </p:nvPr>
        </p:nvGraphicFramePr>
        <p:xfrm>
          <a:off x="522288" y="1422400"/>
          <a:ext cx="8101012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6"/>
          </p:nvPr>
        </p:nvGraphicFramePr>
        <p:xfrm>
          <a:off x="522288" y="1422400"/>
          <a:ext cx="5310185" cy="324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2037"/>
                <a:gridCol w="1062037"/>
                <a:gridCol w="1062037"/>
                <a:gridCol w="1062037"/>
                <a:gridCol w="1062037"/>
              </a:tblGrid>
              <a:tr h="40509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2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5"/>
          </p:nvPr>
        </p:nvGraphicFramePr>
        <p:xfrm>
          <a:off x="3311525" y="1422400"/>
          <a:ext cx="5311775" cy="324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2355"/>
                <a:gridCol w="1062355"/>
                <a:gridCol w="1062355"/>
                <a:gridCol w="1062355"/>
                <a:gridCol w="1062355"/>
              </a:tblGrid>
              <a:tr h="405095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Lorem</a:t>
                      </a:r>
                      <a:endParaRPr lang="de-DE" sz="1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platzhalter 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Vier Inhalte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 Text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  <p:sp>
        <p:nvSpPr>
          <p:cNvPr id="48" name="Textplatzhalter 4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Kopf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35" name="Textplatzhalter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Bild rechts (bearbeiten)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0" name="Inhaltsplatzhalter 3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+ 2 Bilder rechts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51" name="Inhaltsplatzhalter 50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2" name="Inhaltsplatzhalter 5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Bild links</a:t>
            </a:r>
            <a:endParaRPr lang="de-DE" dirty="0"/>
          </a:p>
        </p:txBody>
      </p:sp>
      <p:sp>
        <p:nvSpPr>
          <p:cNvPr id="34" name="Inhaltsplatzhalter 3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Bild links</a:t>
            </a:r>
            <a:endParaRPr lang="de-DE" dirty="0"/>
          </a:p>
        </p:txBody>
      </p:sp>
      <p:sp>
        <p:nvSpPr>
          <p:cNvPr id="51" name="Inhaltsplatzhalter 5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2" name="Inhaltsplatzhalter 5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Polular Think-Aloud protocols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3" name="Oval 2"/>
          <p:cNvSpPr/>
          <p:nvPr/>
        </p:nvSpPr>
        <p:spPr>
          <a:xfrm>
            <a:off x="3275965" y="1206500"/>
            <a:ext cx="4478655" cy="35267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altLang="en-US"/>
          </a:p>
        </p:txBody>
      </p:sp>
      <p:sp>
        <p:nvSpPr>
          <p:cNvPr id="12" name="Oval 11"/>
          <p:cNvSpPr/>
          <p:nvPr/>
        </p:nvSpPr>
        <p:spPr>
          <a:xfrm>
            <a:off x="1331595" y="1206500"/>
            <a:ext cx="4478655" cy="35267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Bilder (bearbeiten)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33" name="Inhaltsplatzhalter 3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4" name="Inhaltsplatzhalter 3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groß (bearbeiten)</a:t>
            </a:r>
            <a:endParaRPr lang="de-DE" dirty="0"/>
          </a:p>
        </p:txBody>
      </p:sp>
      <p:sp>
        <p:nvSpPr>
          <p:cNvPr id="44" name="Fußzeilenplatzhalt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5" name="Foliennummernplatzhalt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25" name="Inhaltsplatzhalter 2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23" name="Bildplatzhalter 2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5" name="Bildplatzhalter 2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6" name="Bildplatzhalter 2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Bildplatzhalter 26"/>
          <p:cNvSpPr>
            <a:spLocks noGrp="1"/>
          </p:cNvSpPr>
          <p:nvPr>
            <p:ph type="pic" sz="quarter" idx="17"/>
          </p:nvPr>
        </p:nvSpPr>
        <p:spPr/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" name="Bildplatzhalter 1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Bildplatzhalter 1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1" name="Bildplatzhalter 20"/>
          <p:cNvSpPr>
            <a:spLocks noGrp="1"/>
          </p:cNvSpPr>
          <p:nvPr>
            <p:ph type="pic" sz="quarter" idx="17"/>
          </p:nvPr>
        </p:nvSpPr>
        <p:spPr/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Bildplatzhalt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Bildplatzhalter 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Inhaltsplatzhalter 9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Inhalt Ebene 1 (bearbeiten)</a:t>
              </a:r>
              <a:endParaRPr lang="de-DE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Untertitel (bearbeiten)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Inhalt Ebene 1 (bearbeiten)</a:t>
              </a:r>
              <a:endParaRPr lang="de-DE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Untertitel (bearbeiten)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Inhalt Ebene 1 (bearbeiten)</a:t>
              </a:r>
              <a:endParaRPr lang="de-DE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Untertitel (bearbeiten)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Inhalt Ebene 1 (bearbeiten)</a:t>
              </a:r>
              <a:endParaRPr lang="de-DE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Untertitel (bearbeiten)</a:t>
              </a:r>
              <a:endParaRPr lang="de-DE" dirty="0"/>
            </a:p>
          </p:txBody>
        </p:sp>
      </p:grpSp>
      <p:grpSp>
        <p:nvGrpSpPr>
          <p:cNvPr id="41" name="Gruppe 40"/>
          <p:cNvGrpSpPr/>
          <p:nvPr/>
        </p:nvGrpSpPr>
        <p:grpSpPr>
          <a:xfrm>
            <a:off x="4475480" y="3328670"/>
            <a:ext cx="3940810" cy="688975"/>
            <a:chOff x="850" y="4798"/>
            <a:chExt cx="6206" cy="1085"/>
          </a:xfrm>
        </p:grpSpPr>
        <p:sp>
          <p:nvSpPr>
            <p:cNvPr id="42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Inhalt Ebene 1 (bearbeiten)</a:t>
              </a:r>
              <a:endParaRPr lang="de-DE" dirty="0"/>
            </a:p>
          </p:txBody>
        </p:sp>
        <p:sp>
          <p:nvSpPr>
            <p:cNvPr id="43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Untertitel (bearbeiten)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Inhalt Ebene 1 (bearbeiten)</a:t>
              </a:r>
              <a:endParaRPr lang="de-DE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Untertitel (bearbeiten)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Inhalt Ebene 1 (bearbeiten)</a:t>
              </a:r>
              <a:endParaRPr lang="de-DE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Untertitel (bearbeiten)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Inhalt Ebene 1 (bearbeiten)</a:t>
              </a:r>
              <a:endParaRPr lang="de-DE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Untertitel (bearbeiten)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Inhalt Ebene 1 (bearbeiten)</a:t>
              </a:r>
              <a:endParaRPr lang="de-DE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Untertitel (bearbeiten)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Inhalt Ebene 1 (bearbeiten)</a:t>
              </a:r>
              <a:endParaRPr lang="de-DE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Untertitel (bearbeiten)</a:t>
              </a:r>
              <a:endParaRPr lang="de-DE" dirty="0"/>
            </a:p>
          </p:txBody>
        </p:sp>
      </p:grpSp>
      <p:grpSp>
        <p:nvGrpSpPr>
          <p:cNvPr id="41" name="Gruppe 40"/>
          <p:cNvGrpSpPr/>
          <p:nvPr/>
        </p:nvGrpSpPr>
        <p:grpSpPr>
          <a:xfrm>
            <a:off x="4475480" y="3328670"/>
            <a:ext cx="3940810" cy="688975"/>
            <a:chOff x="850" y="4798"/>
            <a:chExt cx="6206" cy="1085"/>
          </a:xfrm>
        </p:grpSpPr>
        <p:sp>
          <p:nvSpPr>
            <p:cNvPr id="42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Inhalt Ebene 1 (bearbeiten)</a:t>
              </a:r>
              <a:endParaRPr lang="de-DE" dirty="0"/>
            </a:p>
          </p:txBody>
        </p:sp>
        <p:sp>
          <p:nvSpPr>
            <p:cNvPr id="43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Untertitel (bearbeiten)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Inhalt Ebene 1 (bearbeiten)</a:t>
              </a:r>
              <a:endParaRPr lang="de-DE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Untertitel (bearbeiten)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&amp; Cons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Pros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Cons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 Tools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2"/>
          </p:nvPr>
        </p:nvGraphicFramePr>
        <p:xfrm>
          <a:off x="526212" y="1206500"/>
          <a:ext cx="7950200" cy="349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895"/>
                <a:gridCol w="7139305"/>
              </a:tblGrid>
              <a:tr h="405095">
                <a:tc>
                  <a:txBody>
                    <a:bodyPr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abbr.</a:t>
                      </a:r>
                      <a:endParaRPr lang="de-DE" sz="11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solidFill>
                            <a:schemeClr val="tx1"/>
                          </a:solidFill>
                        </a:rPr>
                        <a:t>Source</a:t>
                      </a:r>
                      <a:endParaRPr sz="110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[Ka24]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NN/g, Kate Kaplan: “Help Users Think Aloud” </a:t>
                      </a:r>
                      <a:r>
                        <a:rPr sz="1100">
                          <a:hlinkClick r:id="rId1"/>
                        </a:rPr>
                        <a:t>https://www.youtube.com/watch?v=tXJqAYDbRzI</a:t>
                      </a:r>
                      <a:r>
                        <a:rPr sz="1100"/>
                        <a:t> Version 31.05.2023</a:t>
                      </a:r>
                      <a:endParaRPr sz="1100">
                        <a:hlinkClick r:id="rId1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p>
                      <a:pPr algn="ctr"/>
                      <a:r>
                        <a:rPr sz="1100"/>
                        <a:t>[Lu18]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Chun Fei Lung: “Rethinking thinking aloud: A comparison of three think-aloud protocols” </a:t>
                      </a:r>
                      <a:r>
                        <a:rPr sz="1100">
                          <a:hlinkClick r:id="rId2"/>
                        </a:rPr>
                        <a:t>https://chuniversiteit.nl/papers/rethinking-think-aloud-a-comparison-of-three-think-aloud-protocols</a:t>
                      </a:r>
                      <a:r>
                        <a:rPr sz="1100"/>
                        <a:t> Version 12.08.2018</a:t>
                      </a:r>
                      <a:endParaRPr sz="1100">
                        <a:hlinkClick r:id="rId2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[Gr18]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Seibert Group: “User-Tests (UX): Was ist die Think Aloud-Methode in der Usability-Forschung" </a:t>
                      </a:r>
                      <a:r>
                        <a:rPr sz="1100">
                          <a:hlinkClick r:id="rId3"/>
                        </a:rPr>
                        <a:t>https://www.youtube.com/watch?v=yRjkgsKI5xs</a:t>
                      </a:r>
                      <a:r>
                        <a:rPr sz="1100"/>
                        <a:t> Version 06.07.2018</a:t>
                      </a:r>
                      <a:endParaRPr sz="1100">
                        <a:hlinkClick r:id="rId3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[Gt18]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HFES-GT: “Method Manual: Think Aloud Protocol" </a:t>
                      </a:r>
                      <a:r>
                        <a:rPr sz="1100">
                          <a:hlinkClick r:id="rId4"/>
                        </a:rPr>
                        <a:t>https://www.youtube.com/watch?v=pxsJkAk_eo0</a:t>
                      </a:r>
                      <a:r>
                        <a:rPr sz="1100"/>
                        <a:t> Version 30.09.2018</a:t>
                      </a:r>
                      <a:endParaRPr sz="1100">
                        <a:hlinkClick r:id="rId4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[Ly24]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Lyssna: “Think-aloud protocol guide” </a:t>
                      </a:r>
                      <a:r>
                        <a:rPr sz="1100">
                          <a:hlinkClick r:id="rId5"/>
                        </a:rPr>
                        <a:t>https://www.lyssna.com/guides/think-aloud-protocol/</a:t>
                      </a:r>
                      <a:r>
                        <a:rPr sz="1100"/>
                        <a:t> Version 29.10.2024</a:t>
                      </a:r>
                      <a:endParaRPr sz="1100">
                        <a:hlinkClick r:id="rId5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4833</Words>
  <Application>WPS Presentation</Application>
  <PresentationFormat>Benutzerdefiniert</PresentationFormat>
  <Paragraphs>684</Paragraphs>
  <Slides>34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SimSun</vt:lpstr>
      <vt:lpstr>Wingdings</vt:lpstr>
      <vt:lpstr>Arial</vt:lpstr>
      <vt:lpstr>Wingdings 2</vt:lpstr>
      <vt:lpstr>Microsoft YaHei</vt:lpstr>
      <vt:lpstr>Arial Unicode MS</vt:lpstr>
      <vt:lpstr>Calibri</vt:lpstr>
      <vt:lpstr>HHU_PPT_Vorlage</vt:lpstr>
      <vt:lpstr>Titelfolie  (bearbeiten)</vt:lpstr>
      <vt:lpstr>Inhalt ohne Untertitel (bearbeiten)</vt:lpstr>
      <vt:lpstr>What are the Think-Aloud protocols?</vt:lpstr>
      <vt:lpstr>What are the Think-Aloud protocols?</vt:lpstr>
      <vt:lpstr>Zwei Inhalte (bearbeiten)</vt:lpstr>
      <vt:lpstr>Categorization</vt:lpstr>
      <vt:lpstr>Zwei Inhalte (bearbeiten)</vt:lpstr>
      <vt:lpstr>Examples</vt:lpstr>
      <vt:lpstr>Popular Tools</vt:lpstr>
      <vt:lpstr>Tabellen 1 (bearbeiten)</vt:lpstr>
      <vt:lpstr>Inhaltsverzeichnis (bearbeiten)</vt:lpstr>
      <vt:lpstr>Titelfolie  (bearbeiten)</vt:lpstr>
      <vt:lpstr>Titelfolie (bearbeiten)</vt:lpstr>
      <vt:lpstr>Titelfolie (bearbeiten)</vt:lpstr>
      <vt:lpstr>Inhaltsverzeichnis (bearbeiten)</vt:lpstr>
      <vt:lpstr>Inhalt (bearbeiten)</vt:lpstr>
      <vt:lpstr>Title + Inhalt (groß) (bearbeiten)</vt:lpstr>
      <vt:lpstr>Zwei Inhalte ohne Untertitel (bearbeiten)</vt:lpstr>
      <vt:lpstr>Zwei Inhalte (bearbeiten)</vt:lpstr>
      <vt:lpstr>Diagramme (bearbeiten)</vt:lpstr>
      <vt:lpstr>Tabellen 1 (bearbeiten)</vt:lpstr>
      <vt:lpstr>Tabellen 2 (bearbeiten)</vt:lpstr>
      <vt:lpstr>Vier Inhalte (bearbeiten)</vt:lpstr>
      <vt:lpstr>Viel Text (bearbeiten)</vt:lpstr>
      <vt:lpstr>Inhalt + Kopf</vt:lpstr>
      <vt:lpstr>Inhalt + Bild rechts (bearbeiten)</vt:lpstr>
      <vt:lpstr>Inhalt + 2 Bilder rechts (bearbeiten)</vt:lpstr>
      <vt:lpstr>Inhalt + Bild links</vt:lpstr>
      <vt:lpstr>Inhalt + Bild links</vt:lpstr>
      <vt:lpstr>2 Bilder (bearbeiten)</vt:lpstr>
      <vt:lpstr>Bild groß (bearbeiten)</vt:lpstr>
      <vt:lpstr>Kapiteltrenner (bearbeiten)</vt:lpstr>
      <vt:lpstr>Kapiteltrenner (bearbeiten)</vt:lpstr>
      <vt:lpstr>Kapiteltrenner (bearbeiten)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</dc:title>
  <dc:creator>Microsoft Office User</dc:creator>
  <cp:lastModifiedBy>Hyper</cp:lastModifiedBy>
  <cp:revision>4</cp:revision>
  <dcterms:created xsi:type="dcterms:W3CDTF">2020-09-16T09:44:00Z</dcterms:created>
  <dcterms:modified xsi:type="dcterms:W3CDTF">2024-10-30T19:59:09Z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F70FB8BAD1444A7095D4F68860EA9B29_12</vt:lpwstr>
  </property>
  <property fmtid="{D5CDD505-2E9C-101B-9397-08002B2CF9AE}" pid="3" name="KSOProductBuildVer">
    <vt:lpwstr>1031-12.2.0.18607</vt:lpwstr>
  </property>
</Properties>
</file>