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6"/>
  </p:notesMasterIdLst>
  <p:sldIdLst>
    <p:sldId id="256" r:id="rId2"/>
    <p:sldId id="338" r:id="rId3"/>
    <p:sldId id="334" r:id="rId4"/>
    <p:sldId id="341" r:id="rId5"/>
    <p:sldId id="347" r:id="rId6"/>
    <p:sldId id="340" r:id="rId7"/>
    <p:sldId id="342" r:id="rId8"/>
    <p:sldId id="339" r:id="rId9"/>
    <p:sldId id="348" r:id="rId10"/>
    <p:sldId id="344" r:id="rId11"/>
    <p:sldId id="345" r:id="rId12"/>
    <p:sldId id="346" r:id="rId13"/>
    <p:sldId id="343" r:id="rId14"/>
    <p:sldId id="28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31D55A-36AE-45F7-AD1D-F18CAE1DF0A7}">
          <p14:sldIdLst>
            <p14:sldId id="256"/>
            <p14:sldId id="338"/>
          </p14:sldIdLst>
        </p14:section>
        <p14:section name="Einleitung" id="{08D7164C-F442-45EB-9126-39BAA7C9D7DD}">
          <p14:sldIdLst>
            <p14:sldId id="334"/>
          </p14:sldIdLst>
        </p14:section>
        <p14:section name="Modell" id="{3AEE0721-8128-435C-9036-14C4B5218F3B}">
          <p14:sldIdLst>
            <p14:sldId id="341"/>
            <p14:sldId id="347"/>
          </p14:sldIdLst>
        </p14:section>
        <p14:section name="Motivation" id="{5D28263D-C5B8-4F7D-86F5-0C81543C8A39}">
          <p14:sldIdLst>
            <p14:sldId id="340"/>
          </p14:sldIdLst>
        </p14:section>
        <p14:section name="DG" id="{1A24D4BE-A252-4934-9CDB-8F32826D7C65}">
          <p14:sldIdLst>
            <p14:sldId id="342"/>
          </p14:sldIdLst>
        </p14:section>
        <p14:section name="Ergebnisse" id="{7538180C-030A-4BF1-B138-5E76CD73FC71}">
          <p14:sldIdLst>
            <p14:sldId id="339"/>
            <p14:sldId id="348"/>
            <p14:sldId id="344"/>
            <p14:sldId id="345"/>
            <p14:sldId id="346"/>
          </p14:sldIdLst>
        </p14:section>
        <p14:section name="Fazit" id="{E429475E-FBA5-4DEE-AC7D-19BAE2A3EF80}">
          <p14:sldIdLst>
            <p14:sldId id="343"/>
          </p14:sldIdLst>
        </p14:section>
        <p14:section name="Quellen" id="{5BCFDB68-1E15-41A0-828F-703740A84A16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EBF1"/>
    <a:srgbClr val="E7F5E7"/>
    <a:srgbClr val="52C000"/>
    <a:srgbClr val="0000FF"/>
    <a:srgbClr val="01951A"/>
    <a:srgbClr val="275C00"/>
    <a:srgbClr val="DE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3" autoAdjust="0"/>
  </p:normalViewPr>
  <p:slideViewPr>
    <p:cSldViewPr>
      <p:cViewPr varScale="1">
        <p:scale>
          <a:sx n="101" d="100"/>
          <a:sy n="101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3E4-08F7-470B-B28A-F7F44AD1D267}" type="datetimeFigureOut">
              <a:rPr lang="de-DE" smtClean="0"/>
              <a:pPr/>
              <a:t>02.02.2020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B7-B8C5-4A13-A184-8A045D6E94E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Annahmen:</a:t>
            </a:r>
            <a:br>
              <a:rPr lang="de-DE"/>
            </a:br>
            <a:r>
              <a:rPr lang="de-DE"/>
              <a:t>1. Teilchenerhaltung innerhalb der Struktur</a:t>
            </a:r>
            <a:br>
              <a:rPr lang="de-DE"/>
            </a:br>
            <a:r>
              <a:rPr lang="de-DE"/>
              <a:t>2. Ausschließlich elastische Streuprozesse (kohörenter</a:t>
            </a:r>
            <a:r>
              <a:rPr lang="de-DE" baseline="0"/>
              <a:t> Grenzfall)</a:t>
            </a:r>
            <a:br>
              <a:rPr lang="de-DE" baseline="0"/>
            </a:br>
            <a:r>
              <a:rPr lang="de-DE" baseline="0"/>
              <a:t>3. Reservoire verhalten sich wie schwarze Strahler, </a:t>
            </a:r>
            <a:r>
              <a:rPr lang="de-DE"/>
              <a:t>Elektronen werden hier erzeugt / absorbiert</a:t>
            </a:r>
          </a:p>
          <a:p>
            <a:r>
              <a:rPr lang="de-DE"/>
              <a:t>4. Halbleiterschichten sind unendlich ausgedehnt</a:t>
            </a:r>
            <a:br>
              <a:rPr lang="de-DE"/>
            </a:br>
            <a:r>
              <a:rPr lang="de-DE"/>
              <a:t>5. zugrundeliegendes Kristallgitter</a:t>
            </a:r>
            <a:r>
              <a:rPr lang="de-DE" baseline="0"/>
              <a:t> wird durch konstante effektive Masse beschrieben</a:t>
            </a:r>
          </a:p>
          <a:p>
            <a:r>
              <a:rPr lang="de-DE" baseline="0"/>
              <a:t>6. Mean-Field-Näherung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1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/>
              <a:t>0,1 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Oben 0V</a:t>
            </a:r>
          </a:p>
          <a:p>
            <a:r>
              <a:rPr lang="de-DE" dirty="0"/>
              <a:t>2x Unten 0.1V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31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>
            <a:lvl1pPr>
              <a:defRPr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 marL="360363" indent="-360363">
              <a:buClr>
                <a:srgbClr val="52C000"/>
              </a:buClr>
              <a:buFont typeface="Arial" panose="020B0604020202020204" pitchFamily="34" charset="0"/>
              <a:buChar char="•"/>
              <a:defRPr sz="3200">
                <a:latin typeface="Adobe Arabic" pitchFamily="18" charset="-78"/>
                <a:cs typeface="Adobe Arabic" pitchFamily="18" charset="-78"/>
              </a:defRPr>
            </a:lvl1pPr>
            <a:lvl2pPr marL="628650" indent="-360363">
              <a:buClr>
                <a:srgbClr val="52C000"/>
              </a:buClr>
              <a:buSzPct val="73000"/>
              <a:buFont typeface="Courier New" panose="02070309020205020404" pitchFamily="49" charset="0"/>
              <a:buChar char="o"/>
              <a:defRPr sz="2800">
                <a:latin typeface="Adobe Arabic" pitchFamily="18" charset="-78"/>
                <a:cs typeface="Adobe Arabic" pitchFamily="18" charset="-78"/>
              </a:defRPr>
            </a:lvl2pPr>
            <a:lvl3pPr marL="804863" indent="-268288">
              <a:buClr>
                <a:srgbClr val="52C000"/>
              </a:buClr>
              <a:buFont typeface="Arial" panose="020B0604020202020204" pitchFamily="34" charset="0"/>
              <a:buChar char="•"/>
              <a:defRPr sz="2400">
                <a:latin typeface="Adobe Arabic" pitchFamily="18" charset="-78"/>
                <a:cs typeface="Adobe Arabic" pitchFamily="18" charset="-78"/>
              </a:defRPr>
            </a:lvl3pPr>
            <a:lvl4pPr marL="1073150" indent="-268288">
              <a:buClr>
                <a:srgbClr val="52C000"/>
              </a:buClr>
              <a:buSzPct val="80000"/>
              <a:buFont typeface="Courier New" panose="02070309020205020404" pitchFamily="49" charset="0"/>
              <a:buChar char="o"/>
              <a:defRPr sz="2000">
                <a:latin typeface="Adobe Arabic" pitchFamily="18" charset="-78"/>
                <a:cs typeface="Adobe Arabic" pitchFamily="18" charset="-78"/>
              </a:defRPr>
            </a:lvl4pPr>
            <a:lvl5pPr marL="1343025" indent="-269875">
              <a:buClr>
                <a:srgbClr val="52C000"/>
              </a:buClr>
              <a:buFont typeface="Arial" panose="020B0604020202020204" pitchFamily="34" charset="0"/>
              <a:buChar char="•"/>
              <a:defRPr sz="20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92280" y="5445224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pPr lvl="0"/>
            <a:r>
              <a:rPr lang="de-DE" dirty="0"/>
              <a:t>Quelle: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-2402" y="6381328"/>
            <a:ext cx="2171700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2257105" y="6381328"/>
            <a:ext cx="82235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7" y="6436965"/>
            <a:ext cx="2056144" cy="301227"/>
          </a:xfrm>
          <a:prstGeom prst="rect">
            <a:avLst/>
          </a:prstGeom>
        </p:spPr>
        <p:txBody>
          <a:bodyPr vert="horz" lIns="91440" tIns="0" rIns="91440" bIns="45720" rtlCol="0" anchor="b"/>
          <a:lstStyle>
            <a:lvl1pPr algn="ctr">
              <a:defRPr sz="180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/>
              <a:t>1. Einleitung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40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/>
              <a:t>1. Einleitung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8" r:id="rId3"/>
    <p:sldLayoutId id="214748367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Adobe Arabic" pitchFamily="18" charset="-78"/>
          <a:ea typeface="+mj-ea"/>
          <a:cs typeface="Adobe Arabic" pitchFamily="18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516624"/>
            <a:ext cx="8280920" cy="2595025"/>
          </a:xfrm>
        </p:spPr>
        <p:txBody>
          <a:bodyPr>
            <a:normAutofit/>
          </a:bodyPr>
          <a:lstStyle/>
          <a:p>
            <a:r>
              <a:rPr lang="de-DE" sz="4000"/>
              <a:t>Diskontinuierlich-Galerkin-Verfahren  </a:t>
            </a:r>
            <a:br>
              <a:rPr lang="de-DE" sz="4000"/>
            </a:br>
            <a:r>
              <a:rPr lang="de-DE" sz="4000"/>
              <a:t>	für die </a:t>
            </a:r>
            <a:br>
              <a:rPr lang="de-DE" sz="4000"/>
            </a:br>
            <a:r>
              <a:rPr lang="de-DE" sz="4000"/>
              <a:t>		Liouville-von-Neumann-Gleichung</a:t>
            </a:r>
          </a:p>
        </p:txBody>
      </p:sp>
      <p:pic>
        <p:nvPicPr>
          <p:cNvPr id="1029" name="Picture 5" descr="C:\Users\jaeger\Documents\Repos\Masterarbeit\Abschlussvortrag\tud_logo_negativ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4" y="476251"/>
            <a:ext cx="431958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3"/>
          <p:cNvSpPr txBox="1">
            <a:spLocks/>
          </p:cNvSpPr>
          <p:nvPr/>
        </p:nvSpPr>
        <p:spPr>
          <a:xfrm>
            <a:off x="5508104" y="548797"/>
            <a:ext cx="1688718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tx1"/>
                </a:solidFill>
              </a:rPr>
              <a:t>03.02.2020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5508104" y="855956"/>
            <a:ext cx="2747073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Matthias Jaeger &amp; Asena Oelschläger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8" y="1357000"/>
            <a:ext cx="5533501" cy="4144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8" y="1357000"/>
            <a:ext cx="5533501" cy="4144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8" y="1357000"/>
            <a:ext cx="5533501" cy="41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8" y="1357000"/>
            <a:ext cx="5533501" cy="4144000"/>
          </a:xfrm>
          <a:prstGeom prst="rect">
            <a:avLst/>
          </a:prstGeom>
        </p:spPr>
      </p:pic>
      <p:pic>
        <p:nvPicPr>
          <p:cNvPr id="1027" name="Picture 3" descr="C:\Users\jaeger\Documents\Repos\NL-FEM\Code\DG_hybrid\results\plots\vortrag\Ly_var_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49" y="1357000"/>
            <a:ext cx="5528630" cy="4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  <p:pic>
        <p:nvPicPr>
          <p:cNvPr id="41" name="Grafik 40" descr="Ein Bild, das Monitor, Screenshot, Bildschirm, Fernsehen enthält.&#10;&#10;Automatisch generierte Beschreibung">
            <a:extLst>
              <a:ext uri="{FF2B5EF4-FFF2-40B4-BE49-F238E27FC236}">
                <a16:creationId xmlns:a16="http://schemas.microsoft.com/office/drawing/2014/main" id="{495B97F8-E567-4972-B1A6-49E1B4F217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42544"/>
            <a:ext cx="4752528" cy="1959977"/>
          </a:xfrm>
          <a:prstGeom prst="rect">
            <a:avLst/>
          </a:prstGeom>
        </p:spPr>
      </p:pic>
      <p:pic>
        <p:nvPicPr>
          <p:cNvPr id="49" name="Grafik 48" descr="Ein Bild, das Zeichnung, Computer enthält.&#10;&#10;Automatisch generierte Beschreibung">
            <a:extLst>
              <a:ext uri="{FF2B5EF4-FFF2-40B4-BE49-F238E27FC236}">
                <a16:creationId xmlns:a16="http://schemas.microsoft.com/office/drawing/2014/main" id="{D378A2BC-7F25-4981-82AA-E985100DB1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554504"/>
            <a:ext cx="4672094" cy="1962799"/>
          </a:xfrm>
          <a:prstGeom prst="rect">
            <a:avLst/>
          </a:prstGeom>
        </p:spPr>
      </p:pic>
      <p:pic>
        <p:nvPicPr>
          <p:cNvPr id="51" name="Grafik 50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B2E5BCD3-99A0-4D00-8FA9-03F11685BF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6316"/>
            <a:ext cx="4769627" cy="19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5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2B1EA03-0CAA-43CF-9AF4-A559AE296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6481810" cy="499113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65CAAAB-4BED-41B1-B87D-D81BA8DF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75" y="1753605"/>
            <a:ext cx="6481810" cy="48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7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</p:spTree>
    <p:extLst>
      <p:ext uri="{BB962C8B-B14F-4D97-AF65-F5344CB8AC3E}">
        <p14:creationId xmlns:p14="http://schemas.microsoft.com/office/powerpoint/2010/main" val="64456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379909"/>
            <a:ext cx="8496944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/>
              <a:t>[1] </a:t>
            </a:r>
            <a:r>
              <a:rPr lang="en-US" sz="1800"/>
              <a:t>William R Frensley. </a:t>
            </a:r>
            <a:r>
              <a:rPr lang="en-US" sz="1800" i="1"/>
              <a:t>Wigner-function model of a resonant-tunneling semiconductor device</a:t>
            </a:r>
            <a:r>
              <a:rPr lang="en-US" sz="1800"/>
              <a:t>. In: </a:t>
            </a:r>
            <a:r>
              <a:rPr lang="en-US" sz="1800" i="1"/>
              <a:t>Physical Review B</a:t>
            </a:r>
          </a:p>
          <a:p>
            <a:pPr marL="342000" indent="0">
              <a:buNone/>
            </a:pPr>
            <a:r>
              <a:rPr lang="en-US" sz="1800"/>
              <a:t>36.3 (1987), S. 1570.</a:t>
            </a:r>
            <a:endParaRPr lang="de-DE" sz="1800"/>
          </a:p>
          <a:p>
            <a:pPr>
              <a:buNone/>
            </a:pPr>
            <a:r>
              <a:rPr lang="de-DE" sz="1800"/>
              <a:t>[2] Kreuzer, C. Vorlesungsskript </a:t>
            </a:r>
            <a:r>
              <a:rPr lang="de-DE" sz="1800" i="1"/>
              <a:t>Finite Elemente Methoden</a:t>
            </a:r>
            <a:r>
              <a:rPr lang="de-DE" sz="1800"/>
              <a:t>. TU Dortmund, 2019.</a:t>
            </a:r>
          </a:p>
          <a:p>
            <a:pPr>
              <a:buNone/>
            </a:pPr>
            <a:r>
              <a:rPr lang="de-DE" sz="1800"/>
              <a:t>[3] Verfürth, R. Vorlesungsskript </a:t>
            </a:r>
            <a:r>
              <a:rPr lang="de-DE" sz="1800" i="1"/>
              <a:t>Numerik II, Finite Elemente</a:t>
            </a:r>
            <a:r>
              <a:rPr lang="de-DE" sz="1800"/>
              <a:t>. Ruhr-Universität Bochum, 2016. </a:t>
            </a:r>
          </a:p>
          <a:p>
            <a:pPr>
              <a:buNone/>
            </a:pPr>
            <a:r>
              <a:rPr lang="de-DE" sz="1800"/>
              <a:t>[4] Hesthaven, J. S., &amp; Warburton, T. </a:t>
            </a:r>
            <a:r>
              <a:rPr lang="de-DE" sz="1800" i="1"/>
              <a:t>Nodal discontinuous Galerkin methods: algorithms, analysis, and applications</a:t>
            </a:r>
            <a:r>
              <a:rPr lang="de-DE" sz="1800"/>
              <a:t>. Springer Science &amp; Business Media, 2007.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dobe Arabic" pitchFamily="18" charset="-78"/>
                <a:ea typeface="+mj-ea"/>
                <a:cs typeface="Adobe Arabic" pitchFamily="18" charset="-78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Inhalt</a:t>
            </a:r>
            <a:endParaRPr lang="de-DE" sz="320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DG-Verfahren</a:t>
            </a:r>
          </a:p>
          <a:p>
            <a:pPr marL="914400" lvl="1" indent="-514350">
              <a:buFont typeface="+mj-lt"/>
              <a:buAutoNum type="alphaLcPeriod"/>
            </a:pPr>
            <a:r>
              <a:rPr lang="de-DE" sz="2000"/>
              <a:t>Punkt a</a:t>
            </a:r>
          </a:p>
          <a:p>
            <a:pPr marL="914400" lvl="1" indent="-514350">
              <a:buFont typeface="+mj-lt"/>
              <a:buAutoNum type="alphaLcPeriod"/>
            </a:pPr>
            <a:r>
              <a:rPr lang="de-DE" sz="2000"/>
              <a:t>Punkt 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Ergebnisse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Fazit</a:t>
            </a:r>
            <a:endParaRPr lang="de-DE" sz="2400" dirty="0"/>
          </a:p>
        </p:txBody>
      </p:sp>
      <p:sp>
        <p:nvSpPr>
          <p:cNvPr id="5" name="Datumsplatzhalter 3"/>
          <p:cNvSpPr txBox="1">
            <a:spLocks/>
          </p:cNvSpPr>
          <p:nvPr/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tx1"/>
                </a:solidFill>
              </a:rPr>
              <a:t>03.02.2020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DG-Verfahren für die LNG</a:t>
            </a:r>
          </a:p>
        </p:txBody>
      </p:sp>
    </p:spTree>
    <p:extLst>
      <p:ext uri="{BB962C8B-B14F-4D97-AF65-F5344CB8AC3E}">
        <p14:creationId xmlns:p14="http://schemas.microsoft.com/office/powerpoint/2010/main" val="164227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30" name="Picture 6" descr="Portemonnaie, Brieftasche, Maßband, Sparsam, Abga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2096133" cy="13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ine, Hauptplatine, Motherboard, Mainboard, Elk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58792"/>
            <a:ext cx="1920180" cy="1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1"/>
          <p:cNvSpPr txBox="1">
            <a:spLocks/>
          </p:cNvSpPr>
          <p:nvPr/>
        </p:nvSpPr>
        <p:spPr>
          <a:xfrm>
            <a:off x="882800" y="908720"/>
            <a:ext cx="1882552" cy="2016224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C000"/>
              </a:buClr>
              <a:buFont typeface="Arial" pitchFamily="34" charset="0"/>
              <a:buNone/>
            </a:pPr>
            <a:r>
              <a:rPr lang="de-DE" sz="2000">
                <a:solidFill>
                  <a:schemeClr val="bg1"/>
                </a:solidFill>
              </a:rPr>
              <a:t>NEGF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	QTBM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Wigner-Formalismus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	LVN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Monte-Carlo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	Krylov</a:t>
            </a:r>
          </a:p>
        </p:txBody>
      </p:sp>
      <p:pic>
        <p:nvPicPr>
          <p:cNvPr id="1032" name="Picture 8" descr="Sand, Sandkasten, Sandburg, Kind, Spielplat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4944"/>
            <a:ext cx="2800195" cy="19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iße Männchen, 3D Model, Freigestellt, 3D, Mod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7" y="3567113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/>
          <p:cNvCxnSpPr>
            <a:stCxn id="1030" idx="3"/>
            <a:endCxn id="1028" idx="1"/>
          </p:cNvCxnSpPr>
          <p:nvPr/>
        </p:nvCxnSpPr>
        <p:spPr>
          <a:xfrm>
            <a:off x="4003837" y="1391407"/>
            <a:ext cx="2584387" cy="60644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2843808" y="2399519"/>
            <a:ext cx="3456384" cy="167755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 noChangeAspect="1"/>
          </p:cNvCxnSpPr>
          <p:nvPr/>
        </p:nvCxnSpPr>
        <p:spPr>
          <a:xfrm flipV="1">
            <a:off x="5508104" y="2399519"/>
            <a:ext cx="1078591" cy="525425"/>
          </a:xfrm>
          <a:prstGeom prst="straightConnector1">
            <a:avLst/>
          </a:prstGeom>
          <a:ln w="254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nhaltsplatzhalter 1"/>
          <p:cNvSpPr txBox="1">
            <a:spLocks/>
          </p:cNvSpPr>
          <p:nvPr/>
        </p:nvSpPr>
        <p:spPr>
          <a:xfrm>
            <a:off x="4686900" y="3351089"/>
            <a:ext cx="1715616" cy="432048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52C000"/>
              </a:buClr>
              <a:buFont typeface="Arial" pitchFamily="34" charset="0"/>
              <a:buNone/>
            </a:pPr>
            <a:r>
              <a:rPr lang="de-DE" sz="2000">
                <a:solidFill>
                  <a:schemeClr val="bg1"/>
                </a:solidFill>
              </a:rPr>
              <a:t>RTD</a:t>
            </a:r>
          </a:p>
        </p:txBody>
      </p:sp>
      <p:pic>
        <p:nvPicPr>
          <p:cNvPr id="1036" name="Picture 12" descr="Männlich, Kaufmann, Asiatische, Anzug, Krawat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46" y="981632"/>
            <a:ext cx="795188" cy="24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</p:spTree>
    <p:extLst>
      <p:ext uri="{BB962C8B-B14F-4D97-AF65-F5344CB8AC3E}">
        <p14:creationId xmlns:p14="http://schemas.microsoft.com/office/powerpoint/2010/main" val="20349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 p14:bounceEnd="13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563888" y="3501008"/>
            <a:ext cx="5400600" cy="3312368"/>
          </a:xfrm>
          <a:prstGeom prst="roundRect">
            <a:avLst/>
          </a:prstGeom>
          <a:solidFill>
            <a:srgbClr val="FFFFFF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659829"/>
            <a:ext cx="8229600" cy="5145435"/>
          </a:xfrm>
        </p:spPr>
        <p:txBody>
          <a:bodyPr>
            <a:normAutofit/>
          </a:bodyPr>
          <a:lstStyle/>
          <a:p>
            <a:r>
              <a:rPr lang="de-DE" sz="2800"/>
              <a:t>Annahmen</a:t>
            </a:r>
          </a:p>
          <a:p>
            <a:pPr lvl="1"/>
            <a:r>
              <a:rPr lang="de-DE" sz="2400"/>
              <a:t>Teilchenerhaltung innerhalb der Struktur</a:t>
            </a:r>
          </a:p>
          <a:p>
            <a:pPr lvl="1"/>
            <a:r>
              <a:rPr lang="de-DE" sz="2400"/>
              <a:t>Kohärenter Grenzfall</a:t>
            </a:r>
          </a:p>
          <a:p>
            <a:pPr lvl="1"/>
            <a:r>
              <a:rPr lang="de-DE" sz="2400"/>
              <a:t>Reservoire wie schwarze Strahler</a:t>
            </a:r>
          </a:p>
          <a:p>
            <a:pPr lvl="1"/>
            <a:r>
              <a:rPr lang="de-DE" sz="2400"/>
              <a:t>Schichten unendlich ausgedehnt</a:t>
            </a:r>
          </a:p>
          <a:p>
            <a:pPr lvl="1"/>
            <a:r>
              <a:rPr lang="de-DE" sz="2400"/>
              <a:t>Kristallgitter durch effektive Masse beschrieben</a:t>
            </a:r>
          </a:p>
          <a:p>
            <a:pPr lvl="1"/>
            <a:r>
              <a:rPr lang="de-DE" sz="2400"/>
              <a:t>Mean-Field-Näherung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  <p:pic>
        <p:nvPicPr>
          <p:cNvPr id="2050" name="Picture 2" descr="C:\Users\jaeger\Documents\Repos\Masterarbeit\Abschlussvortrag\RTD_reservoire_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12873"/>
            <a:ext cx="4104456" cy="228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4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/>
                  <a:t>Reduzierte Dichtematrix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sz="2400" b="0">
                  <a:ea typeface="Cambria Math"/>
                </a:endParaRPr>
              </a:p>
              <a:p>
                <a:r>
                  <a:rPr lang="de-DE"/>
                  <a:t>Liouville-von-Neumann-Gleichung</a:t>
                </a:r>
              </a:p>
              <a:p>
                <a:endParaRPr lang="de-DE"/>
              </a:p>
              <a:p>
                <a:endParaRPr lang="de-DE"/>
              </a:p>
              <a:p>
                <a:r>
                  <a:rPr lang="de-DE"/>
                  <a:t> Offenes System 	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de-DE" sz="2800" i="1" smtClean="0">
                        <a:latin typeface="Cambria Math"/>
                        <a:ea typeface="Cambria Math"/>
                      </a:rPr>
                      <m:t>ℒ</m:t>
                    </m:r>
                  </m:oMath>
                </a14:m>
                <a:r>
                  <a:rPr lang="de-DE"/>
                  <a:t> nicht hermitesch</a:t>
                </a:r>
                <a:br>
                  <a:rPr lang="de-DE"/>
                </a:br>
                <a:r>
                  <a:rPr lang="de-DE"/>
                  <a:t>			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de-DE" sz="2800" i="1"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800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de-DE"/>
                  <a:t> mind. ein komplexer EW</a:t>
                </a:r>
              </a:p>
              <a:p>
                <a:r>
                  <a:rPr lang="de-DE"/>
                  <a:t>Zeitreversible RB 	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de-DE"/>
                  <a:t>	symmetrische Ewe</a:t>
                </a:r>
              </a:p>
              <a:p>
                <a:r>
                  <a:rPr lang="de-DE"/>
                  <a:t>Lösung : zeitirreversible </a:t>
                </a:r>
                <a:r>
                  <a:rPr lang="de-DE" i="1"/>
                  <a:t>Inflow-</a:t>
                </a:r>
                <a:r>
                  <a:rPr lang="de-DE"/>
                  <a:t>Randbedingungen</a:t>
                </a:r>
                <a:endParaRPr lang="de-DE" i="1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0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200032" y="5085184"/>
            <a:ext cx="1944687" cy="358775"/>
          </a:xfrm>
        </p:spPr>
        <p:txBody>
          <a:bodyPr>
            <a:noAutofit/>
          </a:bodyPr>
          <a:lstStyle/>
          <a:p>
            <a:r>
              <a:rPr lang="de-DE" sz="2000"/>
              <a:t>[Fren87]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043608" y="2204864"/>
                <a:ext cx="6984776" cy="1037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den>
                      </m:f>
                      <m:limLow>
                        <m:limLow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(−</m:t>
                                  </m:r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2400"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B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de-DE" sz="2400"/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lim>
                      </m:limLow>
                      <m:r>
                        <a:rPr lang="de-DE" sz="2400" i="1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sz="240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04864"/>
                <a:ext cx="6984776" cy="1037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0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2"/>
                </a:solidFill>
              </a:rPr>
              <a:t>Motivation für DG</a:t>
            </a:r>
          </a:p>
          <a:p>
            <a:r>
              <a:rPr lang="de-DE" dirty="0"/>
              <a:t>Flexible </a:t>
            </a:r>
            <a:r>
              <a:rPr lang="de-DE" dirty="0" err="1"/>
              <a:t>Diskretisierung</a:t>
            </a:r>
            <a:r>
              <a:rPr lang="de-DE" dirty="0"/>
              <a:t> (</a:t>
            </a:r>
            <a:r>
              <a:rPr lang="de-DE" sz="2000" i="1" dirty="0" err="1">
                <a:latin typeface="Latin Modern Math" pitchFamily="50" charset="0"/>
                <a:ea typeface="Latin Modern Math" pitchFamily="50" charset="0"/>
              </a:rPr>
              <a:t>hp</a:t>
            </a:r>
            <a:r>
              <a:rPr lang="de-DE" dirty="0"/>
              <a:t>-Adaptivität)</a:t>
            </a:r>
          </a:p>
          <a:p>
            <a:pPr lvl="1"/>
            <a:r>
              <a:rPr lang="de-DE" dirty="0"/>
              <a:t>komplexe Geometrien möglich</a:t>
            </a:r>
          </a:p>
          <a:p>
            <a:pPr lvl="1"/>
            <a:r>
              <a:rPr lang="de-DE" dirty="0"/>
              <a:t>vorteilhaft vor Allem im Mehrdimensionalen</a:t>
            </a:r>
          </a:p>
          <a:p>
            <a:r>
              <a:rPr lang="de-DE" dirty="0"/>
              <a:t>Lokale Erhaltungseigenschaft kann durch numerischen Fluss </a:t>
            </a:r>
            <a:r>
              <a:rPr lang="de-DE" dirty="0" err="1"/>
              <a:t>sichgergestellt</a:t>
            </a:r>
            <a:r>
              <a:rPr lang="de-DE" dirty="0"/>
              <a:t> werden</a:t>
            </a:r>
          </a:p>
          <a:p>
            <a:r>
              <a:rPr lang="de-DE" dirty="0"/>
              <a:t>Flexibilität durch Wahl des numerischen Flusses</a:t>
            </a:r>
          </a:p>
          <a:p>
            <a:r>
              <a:rPr lang="de-DE" dirty="0"/>
              <a:t>Zeitschritt-Verfahren gratis dabei</a:t>
            </a:r>
          </a:p>
          <a:p>
            <a:r>
              <a:rPr lang="de-DE" dirty="0"/>
              <a:t>Bislang keine Veröffentlichungen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</p:spTree>
    <p:extLst>
      <p:ext uri="{BB962C8B-B14F-4D97-AF65-F5344CB8AC3E}">
        <p14:creationId xmlns:p14="http://schemas.microsoft.com/office/powerpoint/2010/main" val="248266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</p:spTree>
    <p:extLst>
      <p:ext uri="{BB962C8B-B14F-4D97-AF65-F5344CB8AC3E}">
        <p14:creationId xmlns:p14="http://schemas.microsoft.com/office/powerpoint/2010/main" val="347817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endParaRPr lang="de-DE"/>
          </a:p>
          <a:p>
            <a:endParaRPr lang="de-DE" i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  <p:pic>
        <p:nvPicPr>
          <p:cNvPr id="1028" name="Picture 4" descr="C:\Users\jaeger\Documents\Repos\Masterarbeit\Abschlussvortrag\potential_0.1V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9" y="4005064"/>
            <a:ext cx="2964616" cy="222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eger\Documents\Repos\Masterarbeit\Abschlussvortrag\imag_0.1V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00" y="3835451"/>
            <a:ext cx="4677269" cy="256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aeger\Documents\Repos\Masterarbeit\Abschlussvortrag\real_0.1V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9" y="764704"/>
            <a:ext cx="4699542" cy="25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6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11A1F2B-6014-4304-BDB7-7A1C5752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24" y="1426961"/>
            <a:ext cx="7082251" cy="4450311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2C9399-301F-4A55-A546-B9BFEBE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257FA9-649C-44F9-B5D5-2FE318CA7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1. Einleitung</a:t>
            </a:r>
          </a:p>
        </p:txBody>
      </p:sp>
    </p:spTree>
    <p:extLst>
      <p:ext uri="{BB962C8B-B14F-4D97-AF65-F5344CB8AC3E}">
        <p14:creationId xmlns:p14="http://schemas.microsoft.com/office/powerpoint/2010/main" val="40904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pektive">
    <a:dk1>
      <a:sysClr val="windowText" lastClr="000000"/>
    </a:dk1>
    <a:lt1>
      <a:sysClr val="window" lastClr="FFFFFF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Bildschirmpräsentation (4:3)</PresentationFormat>
  <Paragraphs>86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Adobe Arabic</vt:lpstr>
      <vt:lpstr>Arial</vt:lpstr>
      <vt:lpstr>Calibri</vt:lpstr>
      <vt:lpstr>Cambria Math</vt:lpstr>
      <vt:lpstr>Courier New</vt:lpstr>
      <vt:lpstr>Latin Modern Math</vt:lpstr>
      <vt:lpstr>Wingdings</vt:lpstr>
      <vt:lpstr>Perspektive</vt:lpstr>
      <vt:lpstr>Diskontinuierlich-Galerkin-Verfahren    für die    Liouville-von-Neumann-Gleichung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Matze</dc:creator>
  <cp:lastModifiedBy>Matthias Jaeger</cp:lastModifiedBy>
  <cp:revision>432</cp:revision>
  <dcterms:created xsi:type="dcterms:W3CDTF">2017-01-21T10:43:37Z</dcterms:created>
  <dcterms:modified xsi:type="dcterms:W3CDTF">2020-02-02T22:42:28Z</dcterms:modified>
</cp:coreProperties>
</file>