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7" r:id="rId3"/>
    <p:sldId id="260" r:id="rId4"/>
    <p:sldId id="300" r:id="rId5"/>
    <p:sldId id="301" r:id="rId6"/>
    <p:sldId id="302" r:id="rId7"/>
    <p:sldId id="308" r:id="rId8"/>
    <p:sldId id="304" r:id="rId9"/>
    <p:sldId id="305" r:id="rId10"/>
    <p:sldId id="306" r:id="rId11"/>
    <p:sldId id="303" r:id="rId12"/>
    <p:sldId id="307" r:id="rId13"/>
    <p:sldId id="309" r:id="rId14"/>
    <p:sldId id="310" r:id="rId15"/>
    <p:sldId id="287" r:id="rId16"/>
    <p:sldId id="299" r:id="rId17"/>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C000"/>
    <a:srgbClr val="0000FF"/>
    <a:srgbClr val="01951A"/>
    <a:srgbClr val="275C00"/>
    <a:srgbClr val="DEF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94" autoAdjust="0"/>
  </p:normalViewPr>
  <p:slideViewPr>
    <p:cSldViewPr>
      <p:cViewPr varScale="1">
        <p:scale>
          <a:sx n="107" d="100"/>
          <a:sy n="107" d="100"/>
        </p:scale>
        <p:origin x="-1734" y="-54"/>
      </p:cViewPr>
      <p:guideLst>
        <p:guide orient="horz" pos="2160"/>
        <p:guide pos="2880"/>
      </p:guideLst>
    </p:cSldViewPr>
  </p:slideViewPr>
  <p:notesTextViewPr>
    <p:cViewPr>
      <p:scale>
        <a:sx n="100" d="100"/>
        <a:sy n="100" d="100"/>
      </p:scale>
      <p:origin x="0" y="0"/>
    </p:cViewPr>
  </p:notesTextViewPr>
  <p:notesViewPr>
    <p:cSldViewPr>
      <p:cViewPr varScale="1">
        <p:scale>
          <a:sx n="89" d="100"/>
          <a:sy n="89" d="100"/>
        </p:scale>
        <p:origin x="-307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1A3E4-08F7-470B-B28A-F7F44AD1D267}" type="datetimeFigureOut">
              <a:rPr lang="de-DE" smtClean="0"/>
              <a:pPr/>
              <a:t>06.03.2019</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DC6EB7-B8C5-4A13-A184-8A045D6E94E6}" type="slidenum">
              <a:rPr lang="de-DE" smtClean="0"/>
              <a:pPr/>
              <a:t>‹Nr.›</a:t>
            </a:fld>
            <a:endParaRPr lang="de-DE"/>
          </a:p>
        </p:txBody>
      </p:sp>
    </p:spTree>
    <p:extLst>
      <p:ext uri="{BB962C8B-B14F-4D97-AF65-F5344CB8AC3E}">
        <p14:creationId xmlns:p14="http://schemas.microsoft.com/office/powerpoint/2010/main" val="253351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f_l,r  bekommen wir aus der Fermi-Dirac-Statistik freier Teilchen. Integration über die zwei senkrechten k-Richtungen kann analytisch durchgeführt werden</a:t>
            </a:r>
          </a:p>
          <a:p>
            <a:endParaRPr lang="de-DE" smtClean="0"/>
          </a:p>
          <a:p>
            <a:r>
              <a:rPr lang="de-DE" smtClean="0"/>
              <a:t>Für q=L_q/2</a:t>
            </a:r>
            <a:r>
              <a:rPr lang="de-DE" baseline="0" smtClean="0"/>
              <a:t> könnte man 0 setzen -&gt; Problem der Reflexion, daher complex absorbing potential … Lukas</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10</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11</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Akzeptoren und Löcher werden aufgrund der Dotierung N_D &gt;&gt; N_A vernachlässigt.</a:t>
            </a:r>
          </a:p>
          <a:p>
            <a:r>
              <a:rPr lang="de-DE" smtClean="0"/>
              <a:t>Randbedingung für Poisson Gleichung aus Forderung nach Ladungsneutralität</a:t>
            </a:r>
            <a:r>
              <a:rPr lang="de-DE" baseline="0" smtClean="0"/>
              <a:t> in ausreichend großer Entfernung</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12</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Akzeptoren und Löcher werden aufgrund der Dotierung N_D &gt;&gt; N_A vernachlässigt.</a:t>
            </a:r>
          </a:p>
          <a:p>
            <a:r>
              <a:rPr lang="de-DE" smtClean="0"/>
              <a:t>Randbedingung für Poisson Gleichung aus Forderung nach Ladungsneutralität</a:t>
            </a:r>
            <a:r>
              <a:rPr lang="de-DE" baseline="0" smtClean="0"/>
              <a:t> in ausreichend großer Entfernung</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13</a:t>
            </a:fld>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Akzeptoren und Löcher werden aufgrund der Dotierung N_D &gt;&gt; N_A vernachlässigt.</a:t>
            </a:r>
          </a:p>
          <a:p>
            <a:r>
              <a:rPr lang="de-DE" smtClean="0"/>
              <a:t>Randbedingung für Poisson Gleichung aus Forderung nach Ladungsneutralität</a:t>
            </a:r>
            <a:r>
              <a:rPr lang="de-DE" baseline="0" smtClean="0"/>
              <a:t> in ausreichend großer Entfernung</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14</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4</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Achtung, hier steht zwar </a:t>
            </a:r>
            <a:r>
              <a:rPr lang="de-DE" err="1" smtClean="0"/>
              <a:t>x,y</a:t>
            </a:r>
            <a:r>
              <a:rPr lang="de-DE" smtClean="0"/>
              <a:t> aber das physikalische</a:t>
            </a:r>
            <a:r>
              <a:rPr lang="de-DE" baseline="0" smtClean="0"/>
              <a:t> Problem ist eindimensional. Die DGL hingegen 2-dimensional.</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5</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6</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7</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Ignorieren wir mal kurz die Zeitabhängigkeit von L, dann ist die Lösung sowas wie </a:t>
            </a:r>
            <a:r>
              <a:rPr lang="de-DE" err="1" smtClean="0"/>
              <a:t>exp</a:t>
            </a:r>
            <a:r>
              <a:rPr lang="de-DE" smtClean="0"/>
              <a:t>(L/i </a:t>
            </a:r>
            <a:r>
              <a:rPr lang="de-DE" err="1" smtClean="0"/>
              <a:t>hquer</a:t>
            </a:r>
            <a:r>
              <a:rPr lang="de-DE" baseline="0" smtClean="0"/>
              <a:t> * t)</a:t>
            </a:r>
            <a:br>
              <a:rPr lang="de-DE" baseline="0" smtClean="0"/>
            </a:br>
            <a:r>
              <a:rPr lang="de-DE" baseline="0" smtClean="0"/>
              <a:t>Für positiven </a:t>
            </a:r>
            <a:r>
              <a:rPr lang="de-DE" baseline="0" err="1" smtClean="0"/>
              <a:t>Imaginärteil</a:t>
            </a:r>
            <a:r>
              <a:rPr lang="de-DE" baseline="0" smtClean="0"/>
              <a:t> eines Eigenwertes von L existieren instabile Lösungen</a:t>
            </a:r>
          </a:p>
          <a:p>
            <a:endParaRPr lang="de-DE" baseline="0" smtClean="0"/>
          </a:p>
          <a:p>
            <a:r>
              <a:rPr lang="de-DE" baseline="0" smtClean="0"/>
              <a:t>Zeit-reversible Randbedingungen führen zu symmetrischen </a:t>
            </a:r>
            <a:r>
              <a:rPr lang="de-DE" baseline="0" err="1" smtClean="0"/>
              <a:t>Imaginärteilen</a:t>
            </a:r>
            <a:r>
              <a:rPr lang="de-DE" baseline="0" smtClean="0"/>
              <a:t> der Eigenwerte, daher ex. Zu jedem negativen EW auch ein positiver. -&gt; Schlecht</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8</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9</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r>
              <a:rPr lang="de-DE" smtClean="0"/>
              <a:t>27.01.2017</a:t>
            </a:r>
            <a:endParaRPr lang="de-DE"/>
          </a:p>
        </p:txBody>
      </p:sp>
      <p:sp>
        <p:nvSpPr>
          <p:cNvPr id="6" name="Fußzeilenplatzhalter 5"/>
          <p:cNvSpPr>
            <a:spLocks noGrp="1"/>
          </p:cNvSpPr>
          <p:nvPr>
            <p:ph type="ftr" sz="quarter" idx="11"/>
          </p:nvPr>
        </p:nvSpPr>
        <p:spPr/>
        <p:txBody>
          <a:bodyPr/>
          <a:lstStyle/>
          <a:p>
            <a:r>
              <a:rPr lang="de-DE" smtClean="0"/>
              <a:t>Transmutation – Matthias Jaeger</a:t>
            </a:r>
            <a:endParaRPr lang="de-DE"/>
          </a:p>
        </p:txBody>
      </p:sp>
      <p:sp>
        <p:nvSpPr>
          <p:cNvPr id="7" name="Foliennummernplatzhalter 6"/>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solidFill>
                  <a:schemeClr val="tx1">
                    <a:lumMod val="85000"/>
                    <a:lumOff val="15000"/>
                  </a:schemeClr>
                </a:solidFill>
              </a:defRPr>
            </a:lvl1pPr>
          </a:lstStyle>
          <a:p>
            <a:r>
              <a:rPr lang="de-DE" smtClean="0"/>
              <a:t>27.01.2017</a:t>
            </a:r>
            <a:endParaRPr lang="de-DE"/>
          </a:p>
        </p:txBody>
      </p:sp>
      <p:sp>
        <p:nvSpPr>
          <p:cNvPr id="5" name="Fußzeilenplatzhalter 4"/>
          <p:cNvSpPr>
            <a:spLocks noGrp="1"/>
          </p:cNvSpPr>
          <p:nvPr>
            <p:ph type="ftr" sz="quarter" idx="11"/>
          </p:nvPr>
        </p:nvSpPr>
        <p:spPr/>
        <p:txBody>
          <a:bodyPr/>
          <a:lstStyle>
            <a:lvl1pPr>
              <a:defRPr>
                <a:solidFill>
                  <a:schemeClr val="tx1">
                    <a:lumMod val="85000"/>
                    <a:lumOff val="15000"/>
                  </a:schemeClr>
                </a:solidFill>
              </a:defRPr>
            </a:lvl1p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lvl1pPr>
              <a:defRPr>
                <a:solidFill>
                  <a:schemeClr val="tx1">
                    <a:lumMod val="85000"/>
                    <a:lumOff val="15000"/>
                  </a:schemeClr>
                </a:solidFill>
              </a:defRPr>
            </a:lvl1pPr>
          </a:lstStyle>
          <a:p>
            <a:fld id="{1A73E011-4CD9-4D05-A24A-32BCD9CDCEE7}" type="slidenum">
              <a:rPr lang="de-DE" smtClean="0"/>
              <a:pPr/>
              <a:t>‹Nr.›</a:t>
            </a:fld>
            <a:endParaRPr lang="de-DE"/>
          </a:p>
        </p:txBody>
      </p:sp>
      <p:sp>
        <p:nvSpPr>
          <p:cNvPr id="9" name="Textplatzhalter 8"/>
          <p:cNvSpPr>
            <a:spLocks noGrp="1"/>
          </p:cNvSpPr>
          <p:nvPr>
            <p:ph type="body" sz="quarter" idx="13" hasCustomPrompt="1"/>
          </p:nvPr>
        </p:nvSpPr>
        <p:spPr>
          <a:xfrm>
            <a:off x="6875463" y="6165850"/>
            <a:ext cx="1944687" cy="358775"/>
          </a:xfrm>
        </p:spPr>
        <p:txBody>
          <a:bodyPr>
            <a:normAutofit/>
          </a:bodyPr>
          <a:lstStyle>
            <a:lvl1pPr>
              <a:buNone/>
              <a:defRPr sz="1600"/>
            </a:lvl1pPr>
          </a:lstStyle>
          <a:p>
            <a:pPr lvl="0"/>
            <a:r>
              <a:rPr lang="de-DE" dirty="0" smtClean="0"/>
              <a:t>Quelle: </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r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980728"/>
            <a:ext cx="8229600" cy="5145435"/>
          </a:xfrm>
        </p:spPr>
        <p:txBody>
          <a:bodyPr>
            <a:normAutofit/>
          </a:bodyPr>
          <a:lstStyle>
            <a:lvl1pPr>
              <a:defRPr sz="2800"/>
            </a:lvl1pPr>
            <a:lvl2pPr>
              <a:defRPr sz="2400"/>
            </a:lvl2pPr>
            <a:lvl3pPr>
              <a:defRPr sz="2000"/>
            </a:lvl3pPr>
            <a:lvl4pPr>
              <a:defRPr sz="1800"/>
            </a:lvl4pPr>
            <a:lvl5pPr>
              <a:defRPr sz="1800"/>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p:txBody>
          <a:bodyPr/>
          <a:lstStyle>
            <a:lvl1pPr>
              <a:defRPr>
                <a:solidFill>
                  <a:schemeClr val="tx1">
                    <a:lumMod val="85000"/>
                    <a:lumOff val="15000"/>
                  </a:schemeClr>
                </a:solidFill>
              </a:defRPr>
            </a:lvl1pPr>
          </a:lstStyle>
          <a:p>
            <a:r>
              <a:rPr lang="de-DE" smtClean="0"/>
              <a:t>27.01.2017</a:t>
            </a:r>
            <a:endParaRPr lang="de-DE"/>
          </a:p>
        </p:txBody>
      </p:sp>
      <p:sp>
        <p:nvSpPr>
          <p:cNvPr id="5" name="Fußzeilenplatzhalter 4"/>
          <p:cNvSpPr>
            <a:spLocks noGrp="1"/>
          </p:cNvSpPr>
          <p:nvPr>
            <p:ph type="ftr" sz="quarter" idx="11"/>
          </p:nvPr>
        </p:nvSpPr>
        <p:spPr/>
        <p:txBody>
          <a:bodyPr/>
          <a:lstStyle>
            <a:lvl1pPr>
              <a:defRPr>
                <a:solidFill>
                  <a:schemeClr val="tx1">
                    <a:lumMod val="85000"/>
                    <a:lumOff val="15000"/>
                  </a:schemeClr>
                </a:solidFill>
              </a:defRPr>
            </a:lvl1p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lvl1pPr>
              <a:defRPr>
                <a:solidFill>
                  <a:schemeClr val="tx1">
                    <a:lumMod val="85000"/>
                    <a:lumOff val="15000"/>
                  </a:schemeClr>
                </a:solidFill>
              </a:defRPr>
            </a:lvl1pPr>
          </a:lstStyle>
          <a:p>
            <a:fld id="{1A73E011-4CD9-4D05-A24A-32BCD9CDCEE7}" type="slidenum">
              <a:rPr lang="de-DE" smtClean="0"/>
              <a:pPr/>
              <a:t>‹Nr.›</a:t>
            </a:fld>
            <a:endParaRPr lang="de-DE"/>
          </a:p>
        </p:txBody>
      </p:sp>
      <p:sp>
        <p:nvSpPr>
          <p:cNvPr id="9" name="Textplatzhalter 8"/>
          <p:cNvSpPr>
            <a:spLocks noGrp="1"/>
          </p:cNvSpPr>
          <p:nvPr>
            <p:ph type="body" sz="quarter" idx="13" hasCustomPrompt="1"/>
          </p:nvPr>
        </p:nvSpPr>
        <p:spPr>
          <a:xfrm>
            <a:off x="6875463" y="6165850"/>
            <a:ext cx="1944687" cy="358775"/>
          </a:xfrm>
        </p:spPr>
        <p:txBody>
          <a:bodyPr>
            <a:normAutofit/>
          </a:bodyPr>
          <a:lstStyle>
            <a:lvl1pPr>
              <a:buNone/>
              <a:defRPr sz="1600"/>
            </a:lvl1pPr>
          </a:lstStyle>
          <a:p>
            <a:pPr lvl="0"/>
            <a:r>
              <a:rPr lang="de-DE" dirty="0" smtClean="0"/>
              <a:t>Quelle: </a:t>
            </a:r>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r>
              <a:rPr lang="de-DE" smtClean="0"/>
              <a:t>27.01.2017</a:t>
            </a:r>
            <a:endParaRPr lang="de-DE"/>
          </a:p>
        </p:txBody>
      </p:sp>
      <p:sp>
        <p:nvSpPr>
          <p:cNvPr id="6" name="Fußzeilenplatzhalter 5"/>
          <p:cNvSpPr>
            <a:spLocks noGrp="1"/>
          </p:cNvSpPr>
          <p:nvPr>
            <p:ph type="ftr" sz="quarter" idx="11"/>
          </p:nvPr>
        </p:nvSpPr>
        <p:spPr/>
        <p:txBody>
          <a:bodyPr/>
          <a:lstStyle/>
          <a:p>
            <a:r>
              <a:rPr lang="de-DE" smtClean="0"/>
              <a:t>Transmutation – Matthias Jaeger</a:t>
            </a:r>
            <a:endParaRPr lang="de-DE"/>
          </a:p>
        </p:txBody>
      </p:sp>
      <p:sp>
        <p:nvSpPr>
          <p:cNvPr id="7" name="Foliennummernplatzhalter 6"/>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r>
              <a:rPr lang="de-DE" smtClean="0"/>
              <a:t>27.01.2017</a:t>
            </a:r>
            <a:endParaRPr lang="de-DE"/>
          </a:p>
        </p:txBody>
      </p:sp>
      <p:sp>
        <p:nvSpPr>
          <p:cNvPr id="8" name="Fußzeilenplatzhalter 7"/>
          <p:cNvSpPr>
            <a:spLocks noGrp="1"/>
          </p:cNvSpPr>
          <p:nvPr>
            <p:ph type="ftr" sz="quarter" idx="11"/>
          </p:nvPr>
        </p:nvSpPr>
        <p:spPr/>
        <p:txBody>
          <a:bodyPr/>
          <a:lstStyle/>
          <a:p>
            <a:r>
              <a:rPr lang="de-DE" smtClean="0"/>
              <a:t>Transmutation – Matthias Jaeger</a:t>
            </a:r>
            <a:endParaRPr lang="de-DE"/>
          </a:p>
        </p:txBody>
      </p:sp>
      <p:sp>
        <p:nvSpPr>
          <p:cNvPr id="9" name="Foliennummernplatzhalter 8"/>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27.01.2017</a:t>
            </a:r>
            <a:endParaRPr lang="de-DE"/>
          </a:p>
        </p:txBody>
      </p:sp>
      <p:sp>
        <p:nvSpPr>
          <p:cNvPr id="3" name="Fußzeilenplatzhalter 2"/>
          <p:cNvSpPr>
            <a:spLocks noGrp="1"/>
          </p:cNvSpPr>
          <p:nvPr>
            <p:ph type="ftr" sz="quarter" idx="11"/>
          </p:nvPr>
        </p:nvSpPr>
        <p:spPr/>
        <p:txBody>
          <a:bodyPr/>
          <a:lstStyle/>
          <a:p>
            <a:r>
              <a:rPr lang="de-DE" smtClean="0"/>
              <a:t>Transmutation – Matthias Jaeger</a:t>
            </a:r>
            <a:endParaRPr lang="de-DE"/>
          </a:p>
        </p:txBody>
      </p:sp>
      <p:sp>
        <p:nvSpPr>
          <p:cNvPr id="4" name="Foliennummernplatzhalter 3"/>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r>
              <a:rPr lang="de-DE" smtClean="0"/>
              <a:t>27.01.2017</a:t>
            </a:r>
            <a:endParaRPr lang="de-DE"/>
          </a:p>
        </p:txBody>
      </p:sp>
      <p:sp>
        <p:nvSpPr>
          <p:cNvPr id="6" name="Fußzeilenplatzhalter 5"/>
          <p:cNvSpPr>
            <a:spLocks noGrp="1"/>
          </p:cNvSpPr>
          <p:nvPr>
            <p:ph type="ftr" sz="quarter" idx="11"/>
          </p:nvPr>
        </p:nvSpPr>
        <p:spPr/>
        <p:txBody>
          <a:bodyPr/>
          <a:lstStyle/>
          <a:p>
            <a:r>
              <a:rPr lang="de-DE" smtClean="0"/>
              <a:t>Transmutation – Matthias Jaeger</a:t>
            </a:r>
            <a:endParaRPr lang="de-DE"/>
          </a:p>
        </p:txBody>
      </p:sp>
      <p:sp>
        <p:nvSpPr>
          <p:cNvPr id="7" name="Foliennummernplatzhalter 6"/>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hteck 10"/>
          <p:cNvSpPr/>
          <p:nvPr/>
        </p:nvSpPr>
        <p:spPr>
          <a:xfrm>
            <a:off x="0" y="6597352"/>
            <a:ext cx="9144000" cy="260648"/>
          </a:xfrm>
          <a:prstGeom prst="rect">
            <a:avLst/>
          </a:prstGeom>
          <a:gradFill flip="none" rotWithShape="1">
            <a:gsLst>
              <a:gs pos="0">
                <a:srgbClr val="52C000">
                  <a:tint val="66000"/>
                  <a:satMod val="160000"/>
                </a:srgbClr>
              </a:gs>
              <a:gs pos="50000">
                <a:srgbClr val="52C000">
                  <a:tint val="44500"/>
                  <a:satMod val="160000"/>
                </a:srgbClr>
              </a:gs>
              <a:gs pos="100000">
                <a:srgbClr val="52C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467544" y="629816"/>
            <a:ext cx="8229600" cy="1143000"/>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457200" y="1844824"/>
            <a:ext cx="8229600" cy="4281339"/>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600" y="6547757"/>
            <a:ext cx="21336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de-DE" smtClean="0"/>
              <a:t>27.01.2017</a:t>
            </a:r>
            <a:endParaRPr lang="de-DE"/>
          </a:p>
        </p:txBody>
      </p:sp>
      <p:sp>
        <p:nvSpPr>
          <p:cNvPr id="5" name="Fußzeilenplatzhalter 4"/>
          <p:cNvSpPr>
            <a:spLocks noGrp="1"/>
          </p:cNvSpPr>
          <p:nvPr>
            <p:ph type="ftr" sz="quarter" idx="3"/>
          </p:nvPr>
        </p:nvSpPr>
        <p:spPr>
          <a:xfrm>
            <a:off x="3120600" y="6547757"/>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de-DE" smtClean="0"/>
              <a:t>Transmutation – Matthias Jaeger</a:t>
            </a:r>
            <a:endParaRPr lang="de-DE"/>
          </a:p>
        </p:txBody>
      </p:sp>
      <p:sp>
        <p:nvSpPr>
          <p:cNvPr id="6" name="Foliennummernplatzhalter 5"/>
          <p:cNvSpPr>
            <a:spLocks noGrp="1"/>
          </p:cNvSpPr>
          <p:nvPr>
            <p:ph type="sldNum" sz="quarter" idx="4"/>
          </p:nvPr>
        </p:nvSpPr>
        <p:spPr>
          <a:xfrm>
            <a:off x="7006800" y="6547757"/>
            <a:ext cx="21336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A73E011-4CD9-4D05-A24A-32BCD9CDCEE7}" type="slidenum">
              <a:rPr lang="de-DE" smtClean="0"/>
              <a:pPr/>
              <a:t>‹Nr.›</a:t>
            </a:fld>
            <a:endParaRPr lang="de-DE"/>
          </a:p>
        </p:txBody>
      </p:sp>
      <p:pic>
        <p:nvPicPr>
          <p:cNvPr id="10" name="Grafik 9" descr="tud_logo_cmyk.jpg"/>
          <p:cNvPicPr>
            <a:picLocks noChangeAspect="1"/>
          </p:cNvPicPr>
          <p:nvPr/>
        </p:nvPicPr>
        <p:blipFill>
          <a:blip r:embed="rId14" cstate="print"/>
          <a:stretch>
            <a:fillRect/>
          </a:stretch>
        </p:blipFill>
        <p:spPr>
          <a:xfrm>
            <a:off x="179512" y="44624"/>
            <a:ext cx="2520280" cy="40661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spcBef>
          <a:spcPct val="0"/>
        </a:spcBef>
        <a:buNone/>
        <a:defRPr sz="4400" kern="1200">
          <a:solidFill>
            <a:schemeClr val="tx1"/>
          </a:solidFill>
          <a:latin typeface="Adobe Arabic" pitchFamily="18" charset="-78"/>
          <a:ea typeface="+mj-ea"/>
          <a:cs typeface="Adobe Arabic" pitchFamily="18" charset="-78"/>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francis.naukas.com/2010/08/11/el-ascenso-y-la-caida-del-rubbiatron-en-zaragoza-laesa-y-el-acelerador-de-energia-propuesto-por-carlo-rubbia/" TargetMode="External"/><Relationship Id="rId2" Type="http://schemas.openxmlformats.org/officeDocument/2006/relationships/hyperlink" Target="https://www.welt.de/img/wissenschaft/mobile101678711/1752509087-ci102l-w1024/fp-atom-teaser2-DW-Kultur-Juelich-jpg.jpg"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j-parc.jp/Transmutation/en/index.html" TargetMode="External"/><Relationship Id="rId2" Type="http://schemas.openxmlformats.org/officeDocument/2006/relationships/hyperlink" Target="http://myrrha.sckcen.be/en/" TargetMode="External"/><Relationship Id="rId1" Type="http://schemas.openxmlformats.org/officeDocument/2006/relationships/slideLayout" Target="../slideLayouts/slideLayout3.xml"/><Relationship Id="rId5" Type="http://schemas.openxmlformats.org/officeDocument/2006/relationships/hyperlink" Target="http://www.nndc.bnl.gov/nudat2/" TargetMode="External"/><Relationship Id="rId4" Type="http://schemas.openxmlformats.org/officeDocument/2006/relationships/hyperlink" Target="https://www.gen-4.org/gif/jcms/c_59461/generation-iv-system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smtClean="0"/>
              <a:t>DG</a:t>
            </a:r>
            <a:endParaRPr lang="de-DE"/>
          </a:p>
        </p:txBody>
      </p:sp>
      <p:sp>
        <p:nvSpPr>
          <p:cNvPr id="4" name="Fußzeilenplatzhalter 4"/>
          <p:cNvSpPr>
            <a:spLocks noGrp="1"/>
          </p:cNvSpPr>
          <p:nvPr>
            <p:ph type="ftr" sz="quarter" idx="11"/>
          </p:nvPr>
        </p:nvSpPr>
        <p:spPr>
          <a:xfrm>
            <a:off x="3120600" y="6547757"/>
            <a:ext cx="2895600" cy="365125"/>
          </a:xfrm>
        </p:spPr>
        <p:txBody>
          <a:bodyPr/>
          <a:lstStyle/>
          <a:p>
            <a:r>
              <a:rPr lang="de-DE" smtClean="0">
                <a:solidFill>
                  <a:schemeClr val="tx1"/>
                </a:solidFill>
              </a:rPr>
              <a:t>Matthias Jaeger</a:t>
            </a:r>
            <a:endParaRPr lang="de-DE">
              <a:solidFill>
                <a:schemeClr val="tx1"/>
              </a:solidFill>
            </a:endParaRPr>
          </a:p>
        </p:txBody>
      </p:sp>
      <p:sp>
        <p:nvSpPr>
          <p:cNvPr id="5" name="Datumsplatzhalter 3"/>
          <p:cNvSpPr>
            <a:spLocks noGrp="1"/>
          </p:cNvSpPr>
          <p:nvPr>
            <p:ph type="dt" sz="half" idx="10"/>
          </p:nvPr>
        </p:nvSpPr>
        <p:spPr>
          <a:xfrm>
            <a:off x="-3600" y="6547757"/>
            <a:ext cx="2133600" cy="365125"/>
          </a:xfrm>
        </p:spPr>
        <p:txBody>
          <a:bodyPr/>
          <a:lstStyle/>
          <a:p>
            <a:r>
              <a:rPr lang="de-DE" smtClean="0">
                <a:solidFill>
                  <a:schemeClr val="tx1"/>
                </a:solidFill>
              </a:rPr>
              <a:t>27.01.2017</a:t>
            </a:r>
            <a:endParaRPr lang="de-DE">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smtClean="0"/>
              <a:t>Randbedingungen</a:t>
            </a:r>
          </a:p>
          <a:p>
            <a:pPr marL="0" indent="0">
              <a:buNone/>
            </a:pPr>
            <a:r>
              <a:rPr lang="de-DE" smtClean="0"/>
              <a:t>Unterscheidung nach Geschwindigkeit des Teilchens erforderlich !</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10</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cxnSp>
        <p:nvCxnSpPr>
          <p:cNvPr id="9" name="Gerade Verbindung mit Pfeil 8"/>
          <p:cNvCxnSpPr/>
          <p:nvPr/>
        </p:nvCxnSpPr>
        <p:spPr>
          <a:xfrm flipH="1">
            <a:off x="2051720" y="2132856"/>
            <a:ext cx="1728192"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a:off x="5076056" y="2132856"/>
            <a:ext cx="180020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611560" y="2564904"/>
            <a:ext cx="3528392" cy="2400657"/>
          </a:xfrm>
          <a:prstGeom prst="rect">
            <a:avLst/>
          </a:prstGeom>
          <a:noFill/>
        </p:spPr>
        <p:txBody>
          <a:bodyPr wrap="square" rtlCol="0">
            <a:spAutoFit/>
          </a:bodyPr>
          <a:lstStyle/>
          <a:p>
            <a:r>
              <a:rPr lang="de-DE" sz="2000" err="1" smtClean="0">
                <a:latin typeface="Adobe Arabic" pitchFamily="18" charset="-78"/>
                <a:cs typeface="Adobe Arabic" pitchFamily="18" charset="-78"/>
              </a:rPr>
              <a:t>LvN</a:t>
            </a:r>
            <a:r>
              <a:rPr lang="de-DE" sz="2000" smtClean="0">
                <a:latin typeface="Adobe Arabic" pitchFamily="18" charset="-78"/>
                <a:cs typeface="Adobe Arabic" pitchFamily="18" charset="-78"/>
              </a:rPr>
              <a:t> im </a:t>
            </a:r>
            <a:r>
              <a:rPr lang="de-DE" sz="2000" b="1" err="1" smtClean="0">
                <a:latin typeface="Adobe Arabic" pitchFamily="18" charset="-78"/>
                <a:cs typeface="Adobe Arabic" pitchFamily="18" charset="-78"/>
              </a:rPr>
              <a:t>Ortsraum</a:t>
            </a:r>
            <a:endParaRPr lang="de-DE" sz="2000" b="1" smtClean="0">
              <a:latin typeface="Adobe Arabic" pitchFamily="18" charset="-78"/>
              <a:cs typeface="Adobe Arabic" pitchFamily="18" charset="-78"/>
            </a:endParaRPr>
          </a:p>
          <a:p>
            <a:endParaRPr lang="de-DE" sz="2000">
              <a:latin typeface="Adobe Arabic" pitchFamily="18" charset="-78"/>
              <a:cs typeface="Adobe Arabic" pitchFamily="18" charset="-78"/>
            </a:endParaRPr>
          </a:p>
          <a:p>
            <a:endParaRPr lang="de-DE" sz="2000" smtClean="0">
              <a:latin typeface="Adobe Arabic" pitchFamily="18" charset="-78"/>
              <a:cs typeface="Adobe Arabic" pitchFamily="18" charset="-78"/>
            </a:endParaRPr>
          </a:p>
          <a:p>
            <a:r>
              <a:rPr lang="de-DE" sz="2000" smtClean="0">
                <a:latin typeface="Adobe Arabic" pitchFamily="18" charset="-78"/>
                <a:cs typeface="Adobe Arabic" pitchFamily="18" charset="-78"/>
              </a:rPr>
              <a:t>Brauchen nach der </a:t>
            </a:r>
            <a:r>
              <a:rPr lang="de-DE" sz="2000" err="1" smtClean="0">
                <a:latin typeface="Adobe Arabic" pitchFamily="18" charset="-78"/>
                <a:cs typeface="Adobe Arabic" pitchFamily="18" charset="-78"/>
              </a:rPr>
              <a:t>Diskretisierung</a:t>
            </a:r>
            <a:r>
              <a:rPr lang="de-DE" sz="2000" smtClean="0">
                <a:latin typeface="Adobe Arabic" pitchFamily="18" charset="-78"/>
                <a:cs typeface="Adobe Arabic" pitchFamily="18" charset="-78"/>
              </a:rPr>
              <a:t> DFT</a:t>
            </a:r>
          </a:p>
          <a:p>
            <a:pPr>
              <a:lnSpc>
                <a:spcPct val="150000"/>
              </a:lnSpc>
            </a:pPr>
            <a:endParaRPr lang="de-DE" sz="2000">
              <a:latin typeface="Adobe Arabic" pitchFamily="18" charset="-78"/>
              <a:cs typeface="Adobe Arabic" pitchFamily="18" charset="-78"/>
            </a:endParaRPr>
          </a:p>
          <a:p>
            <a:r>
              <a:rPr lang="de-DE" sz="2000" smtClean="0">
                <a:latin typeface="Adobe Arabic" pitchFamily="18" charset="-78"/>
                <a:cs typeface="Adobe Arabic" pitchFamily="18" charset="-78"/>
              </a:rPr>
              <a:t>um Randbedingung für </a:t>
            </a:r>
            <a:r>
              <a:rPr lang="de-DE" sz="2000" i="1" err="1" smtClean="0">
                <a:latin typeface="Adobe Arabic" pitchFamily="18" charset="-78"/>
                <a:cs typeface="Adobe Arabic" pitchFamily="18" charset="-78"/>
              </a:rPr>
              <a:t>inflow</a:t>
            </a:r>
            <a:r>
              <a:rPr lang="de-DE" sz="2000" smtClean="0">
                <a:latin typeface="Adobe Arabic" pitchFamily="18" charset="-78"/>
                <a:cs typeface="Adobe Arabic" pitchFamily="18" charset="-78"/>
              </a:rPr>
              <a:t> (links)</a:t>
            </a:r>
          </a:p>
          <a:p>
            <a:r>
              <a:rPr lang="de-DE" sz="2000" smtClean="0">
                <a:latin typeface="Adobe Arabic" pitchFamily="18" charset="-78"/>
                <a:cs typeface="Adobe Arabic" pitchFamily="18" charset="-78"/>
              </a:rPr>
              <a:t>und </a:t>
            </a:r>
            <a:r>
              <a:rPr lang="de-DE" sz="2000" i="1">
                <a:latin typeface="Adobe Arabic" pitchFamily="18" charset="-78"/>
                <a:cs typeface="Adobe Arabic" pitchFamily="18" charset="-78"/>
              </a:rPr>
              <a:t>inflow</a:t>
            </a:r>
            <a:r>
              <a:rPr lang="de-DE" sz="2000">
                <a:latin typeface="Adobe Arabic" pitchFamily="18" charset="-78"/>
                <a:cs typeface="Adobe Arabic" pitchFamily="18" charset="-78"/>
              </a:rPr>
              <a:t> </a:t>
            </a:r>
            <a:r>
              <a:rPr lang="de-DE" sz="2000" smtClean="0">
                <a:latin typeface="Adobe Arabic" pitchFamily="18" charset="-78"/>
                <a:cs typeface="Adobe Arabic" pitchFamily="18" charset="-78"/>
              </a:rPr>
              <a:t>(rechts) setzen zu können</a:t>
            </a:r>
            <a:endParaRPr lang="de-DE" sz="2000">
              <a:latin typeface="Adobe Arabic" pitchFamily="18" charset="-78"/>
              <a:cs typeface="Adobe Arabic" pitchFamily="18" charset="-78"/>
            </a:endParaRPr>
          </a:p>
        </p:txBody>
      </p:sp>
      <p:sp>
        <p:nvSpPr>
          <p:cNvPr id="100" name="Textfeld 99"/>
          <p:cNvSpPr txBox="1"/>
          <p:nvPr/>
        </p:nvSpPr>
        <p:spPr>
          <a:xfrm>
            <a:off x="4788024" y="2565641"/>
            <a:ext cx="4104456" cy="4247317"/>
          </a:xfrm>
          <a:prstGeom prst="rect">
            <a:avLst/>
          </a:prstGeom>
          <a:noFill/>
        </p:spPr>
        <p:txBody>
          <a:bodyPr wrap="square" rtlCol="0">
            <a:spAutoFit/>
          </a:bodyPr>
          <a:lstStyle/>
          <a:p>
            <a:r>
              <a:rPr lang="de-DE" sz="2000" err="1" smtClean="0">
                <a:latin typeface="Adobe Arabic" pitchFamily="18" charset="-78"/>
                <a:cs typeface="Adobe Arabic" pitchFamily="18" charset="-78"/>
              </a:rPr>
              <a:t>LvN</a:t>
            </a:r>
            <a:r>
              <a:rPr lang="de-DE" sz="2000" smtClean="0">
                <a:latin typeface="Adobe Arabic" pitchFamily="18" charset="-78"/>
                <a:cs typeface="Adobe Arabic" pitchFamily="18" charset="-78"/>
              </a:rPr>
              <a:t> im </a:t>
            </a:r>
            <a:r>
              <a:rPr lang="de-DE" sz="2000" b="1" smtClean="0">
                <a:latin typeface="Adobe Arabic" pitchFamily="18" charset="-78"/>
                <a:cs typeface="Adobe Arabic" pitchFamily="18" charset="-78"/>
              </a:rPr>
              <a:t>Phasenraum</a:t>
            </a:r>
            <a:r>
              <a:rPr lang="de-DE" sz="2000" smtClean="0">
                <a:latin typeface="Adobe Arabic" pitchFamily="18" charset="-78"/>
                <a:cs typeface="Adobe Arabic" pitchFamily="18" charset="-78"/>
              </a:rPr>
              <a:t> 	</a:t>
            </a:r>
          </a:p>
          <a:p>
            <a:r>
              <a:rPr lang="de-DE" sz="2000">
                <a:latin typeface="Adobe Arabic" pitchFamily="18" charset="-78"/>
                <a:cs typeface="Adobe Arabic" pitchFamily="18" charset="-78"/>
              </a:rPr>
              <a:t>	</a:t>
            </a:r>
            <a:r>
              <a:rPr lang="de-DE" sz="2000" smtClean="0">
                <a:latin typeface="Lucida Sans Unicode"/>
                <a:cs typeface="Lucida Sans Unicode"/>
              </a:rPr>
              <a:t>≙ </a:t>
            </a:r>
            <a:r>
              <a:rPr lang="de-DE" sz="2000" smtClean="0">
                <a:latin typeface="Adobe Arabic" pitchFamily="18" charset="-78"/>
                <a:cs typeface="Adobe Arabic" pitchFamily="18" charset="-78"/>
              </a:rPr>
              <a:t>Wigner-Transportgleichung (WTE)</a:t>
            </a:r>
          </a:p>
          <a:p>
            <a:endParaRPr lang="de-DE" sz="2000">
              <a:latin typeface="Adobe Arabic" pitchFamily="18" charset="-78"/>
              <a:cs typeface="Adobe Arabic" pitchFamily="18" charset="-78"/>
            </a:endParaRPr>
          </a:p>
          <a:p>
            <a:r>
              <a:rPr lang="de-DE" sz="2000" smtClean="0">
                <a:latin typeface="Adobe Arabic" pitchFamily="18" charset="-78"/>
                <a:cs typeface="Adobe Arabic" pitchFamily="18" charset="-78"/>
              </a:rPr>
              <a:t>Wahrscheinlichkeitsverteilung im Phasenraum : </a:t>
            </a:r>
            <a:br>
              <a:rPr lang="de-DE" sz="2000" smtClean="0">
                <a:latin typeface="Adobe Arabic" pitchFamily="18" charset="-78"/>
                <a:cs typeface="Adobe Arabic" pitchFamily="18" charset="-78"/>
              </a:rPr>
            </a:br>
            <a:r>
              <a:rPr lang="de-DE" sz="2000" smtClean="0">
                <a:latin typeface="Adobe Arabic" pitchFamily="18" charset="-78"/>
                <a:cs typeface="Adobe Arabic" pitchFamily="18" charset="-78"/>
              </a:rPr>
              <a:t>Wigner-Funktion </a:t>
            </a:r>
            <a:br>
              <a:rPr lang="de-DE" sz="2000" smtClean="0">
                <a:latin typeface="Adobe Arabic" pitchFamily="18" charset="-78"/>
                <a:cs typeface="Adobe Arabic" pitchFamily="18" charset="-78"/>
              </a:rPr>
            </a:br>
            <a:r>
              <a:rPr lang="de-DE" sz="2000" smtClean="0">
                <a:latin typeface="Adobe Arabic" pitchFamily="18" charset="-78"/>
                <a:cs typeface="Adobe Arabic" pitchFamily="18" charset="-78"/>
              </a:rPr>
              <a:t>        = Wigner-Transformierte des Dichteoperators</a:t>
            </a:r>
          </a:p>
          <a:p>
            <a:endParaRPr lang="de-DE" sz="2000">
              <a:latin typeface="Adobe Arabic" pitchFamily="18" charset="-78"/>
              <a:cs typeface="Adobe Arabic" pitchFamily="18" charset="-78"/>
            </a:endParaRPr>
          </a:p>
          <a:p>
            <a:pPr lvl="1"/>
            <a:endParaRPr lang="de-DE" sz="2000" smtClean="0">
              <a:latin typeface="Adobe Arabic" pitchFamily="18" charset="-78"/>
              <a:cs typeface="Adobe Arabic" pitchFamily="18" charset="-78"/>
            </a:endParaRPr>
          </a:p>
          <a:p>
            <a:pPr lvl="1"/>
            <a:endParaRPr lang="de-DE" sz="2000">
              <a:latin typeface="Adobe Arabic" pitchFamily="18" charset="-78"/>
              <a:cs typeface="Adobe Arabic" pitchFamily="18" charset="-78"/>
            </a:endParaRPr>
          </a:p>
          <a:p>
            <a:pPr>
              <a:lnSpc>
                <a:spcPct val="150000"/>
              </a:lnSpc>
            </a:pPr>
            <a:endParaRPr lang="de-DE" sz="2000">
              <a:latin typeface="Adobe Arabic" pitchFamily="18" charset="-78"/>
              <a:cs typeface="Adobe Arabic" pitchFamily="18" charset="-78"/>
            </a:endParaRPr>
          </a:p>
          <a:p>
            <a:r>
              <a:rPr lang="de-DE" sz="2000" smtClean="0">
                <a:latin typeface="Adobe Arabic" pitchFamily="18" charset="-78"/>
                <a:cs typeface="Adobe Arabic" pitchFamily="18" charset="-78"/>
              </a:rPr>
              <a:t>Keine weitere RB nötig, da k-Abhängigkeit in der WTE als Integral ausgedrückt</a:t>
            </a:r>
          </a:p>
          <a:p>
            <a:endParaRPr lang="de-DE" sz="2000">
              <a:latin typeface="Adobe Arabic" pitchFamily="18" charset="-78"/>
              <a:cs typeface="Adobe Arabic" pitchFamily="18" charset="-7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856" y="3933056"/>
            <a:ext cx="635298" cy="210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9" name="Gerade Verbindung 108"/>
          <p:cNvCxnSpPr/>
          <p:nvPr/>
        </p:nvCxnSpPr>
        <p:spPr>
          <a:xfrm>
            <a:off x="4499992" y="2708920"/>
            <a:ext cx="0" cy="3672408"/>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2023" y="2996952"/>
            <a:ext cx="1913793" cy="363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1575" y="5884713"/>
            <a:ext cx="1234161" cy="333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Gerade Verbindung 19"/>
          <p:cNvCxnSpPr/>
          <p:nvPr/>
        </p:nvCxnSpPr>
        <p:spPr>
          <a:xfrm flipV="1">
            <a:off x="1002023" y="2996952"/>
            <a:ext cx="1913793" cy="3636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0193" y="3866558"/>
            <a:ext cx="576064" cy="235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78330" y="4869160"/>
            <a:ext cx="2369269" cy="625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hteck 23"/>
          <p:cNvSpPr/>
          <p:nvPr/>
        </p:nvSpPr>
        <p:spPr>
          <a:xfrm>
            <a:off x="8005251" y="5209455"/>
            <a:ext cx="383438" cy="307777"/>
          </a:xfrm>
          <a:prstGeom prst="rect">
            <a:avLst/>
          </a:prstGeom>
        </p:spPr>
        <p:txBody>
          <a:bodyPr wrap="none">
            <a:spAutoFit/>
          </a:bodyPr>
          <a:lstStyle/>
          <a:p>
            <a:r>
              <a:rPr lang="de-DE" sz="1400">
                <a:solidFill>
                  <a:srgbClr val="0070C0"/>
                </a:solidFill>
                <a:latin typeface="Arial" panose="020B0604020202020204" pitchFamily="34" charset="0"/>
                <a:cs typeface="Arial" panose="020B0604020202020204" pitchFamily="34" charset="0"/>
              </a:rPr>
              <a:t>[1]</a:t>
            </a:r>
          </a:p>
        </p:txBody>
      </p:sp>
      <p:pic>
        <p:nvPicPr>
          <p:cNvPr id="103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05650" y="3933056"/>
            <a:ext cx="1620332" cy="235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95559" y="5000523"/>
            <a:ext cx="2591569" cy="725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9488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11</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182" y="2608180"/>
            <a:ext cx="1662881" cy="964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8862" y="2626184"/>
            <a:ext cx="3006675" cy="763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1880" y="2862714"/>
            <a:ext cx="1314150" cy="403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Gerade Verbindung mit Pfeil 8"/>
          <p:cNvCxnSpPr>
            <a:endCxn id="4099" idx="1"/>
          </p:cNvCxnSpPr>
          <p:nvPr/>
        </p:nvCxnSpPr>
        <p:spPr>
          <a:xfrm flipV="1">
            <a:off x="3779912" y="3007814"/>
            <a:ext cx="1088950" cy="9252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Inhaltsplatzhalter 1"/>
          <p:cNvSpPr txBox="1">
            <a:spLocks/>
          </p:cNvSpPr>
          <p:nvPr/>
        </p:nvSpPr>
        <p:spPr>
          <a:xfrm>
            <a:off x="1115616" y="4077072"/>
            <a:ext cx="4031564" cy="19439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400" smtClean="0"/>
              <a:t>Elektron-Elektron-WW.</a:t>
            </a:r>
          </a:p>
          <a:p>
            <a:r>
              <a:rPr lang="de-DE" sz="2400" smtClean="0"/>
              <a:t>Elektron-Phonon-WW.</a:t>
            </a:r>
          </a:p>
          <a:p>
            <a:r>
              <a:rPr lang="de-DE" sz="2400" smtClean="0"/>
              <a:t>Heterostruktur-Potential</a:t>
            </a:r>
          </a:p>
          <a:p>
            <a:r>
              <a:rPr lang="de-DE" sz="2400" smtClean="0"/>
              <a:t>Extern angelegtes Feld</a:t>
            </a:r>
          </a:p>
        </p:txBody>
      </p:sp>
      <p:cxnSp>
        <p:nvCxnSpPr>
          <p:cNvPr id="14" name="Gerade Verbindung 13"/>
          <p:cNvCxnSpPr/>
          <p:nvPr/>
        </p:nvCxnSpPr>
        <p:spPr>
          <a:xfrm flipV="1">
            <a:off x="1331640" y="4581128"/>
            <a:ext cx="3240360" cy="36004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7" name="Inhaltsplatzhalter 1"/>
          <p:cNvSpPr txBox="1">
            <a:spLocks/>
          </p:cNvSpPr>
          <p:nvPr/>
        </p:nvSpPr>
        <p:spPr>
          <a:xfrm>
            <a:off x="4644008" y="4077072"/>
            <a:ext cx="4031564" cy="971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de-DE" sz="2400" smtClean="0"/>
          </a:p>
          <a:p>
            <a:pPr marL="0" indent="0">
              <a:buNone/>
            </a:pPr>
            <a:r>
              <a:rPr lang="de-DE" sz="2400" smtClean="0">
                <a:solidFill>
                  <a:srgbClr val="FFC000"/>
                </a:solidFill>
              </a:rPr>
              <a:t>verbleibt unberücksichtigt</a:t>
            </a:r>
          </a:p>
        </p:txBody>
      </p:sp>
      <p:sp>
        <p:nvSpPr>
          <p:cNvPr id="15" name="Textfeld 14"/>
          <p:cNvSpPr txBox="1"/>
          <p:nvPr/>
        </p:nvSpPr>
        <p:spPr>
          <a:xfrm>
            <a:off x="4734022" y="5049049"/>
            <a:ext cx="990106" cy="830997"/>
          </a:xfrm>
          <a:prstGeom prst="rect">
            <a:avLst/>
          </a:prstGeom>
          <a:noFill/>
        </p:spPr>
        <p:txBody>
          <a:bodyPr wrap="square" rtlCol="0">
            <a:spAutoFit/>
          </a:bodyPr>
          <a:lstStyle/>
          <a:p>
            <a:r>
              <a:rPr lang="de-DE" sz="2400" smtClean="0">
                <a:solidFill>
                  <a:srgbClr val="52C000"/>
                </a:solidFill>
                <a:latin typeface="Wingdings" panose="05000000000000000000" pitchFamily="2" charset="2"/>
              </a:rPr>
              <a:t>ü</a:t>
            </a:r>
          </a:p>
          <a:p>
            <a:r>
              <a:rPr lang="de-DE" sz="2400">
                <a:solidFill>
                  <a:srgbClr val="52C000"/>
                </a:solidFill>
                <a:latin typeface="Wingdings" panose="05000000000000000000" pitchFamily="2" charset="2"/>
              </a:rPr>
              <a:t>ü</a:t>
            </a:r>
            <a:endParaRPr lang="de-DE">
              <a:solidFill>
                <a:srgbClr val="52C000"/>
              </a:solidFill>
              <a:latin typeface="Wingdings" panose="05000000000000000000" pitchFamily="2" charset="2"/>
            </a:endParaRPr>
          </a:p>
        </p:txBody>
      </p:sp>
      <p:sp>
        <p:nvSpPr>
          <p:cNvPr id="29" name="Inhaltsplatzhalter 1"/>
          <p:cNvSpPr txBox="1">
            <a:spLocks/>
          </p:cNvSpPr>
          <p:nvPr/>
        </p:nvSpPr>
        <p:spPr>
          <a:xfrm>
            <a:off x="4644008" y="3645024"/>
            <a:ext cx="4031564" cy="971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de-DE" sz="2400" smtClean="0"/>
          </a:p>
          <a:p>
            <a:pPr marL="0" indent="0">
              <a:buNone/>
            </a:pPr>
            <a:r>
              <a:rPr lang="de-DE" sz="2400" smtClean="0">
                <a:solidFill>
                  <a:srgbClr val="0070C0"/>
                </a:solidFill>
              </a:rPr>
              <a:t>zunächst unbekannt</a:t>
            </a: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Selbstkonsistentes Potential</a:t>
            </a:r>
          </a:p>
        </p:txBody>
      </p:sp>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570" y="1844824"/>
            <a:ext cx="6659790" cy="457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5125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5"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12</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Selbstkonsistentes Potential</a:t>
            </a:r>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387260"/>
            <a:ext cx="7596336" cy="439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3768" y="5699628"/>
            <a:ext cx="4572000" cy="393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feld 11"/>
          <p:cNvSpPr txBox="1"/>
          <p:nvPr/>
        </p:nvSpPr>
        <p:spPr>
          <a:xfrm>
            <a:off x="2987824" y="2963324"/>
            <a:ext cx="3672408" cy="2677656"/>
          </a:xfrm>
          <a:prstGeom prst="rect">
            <a:avLst/>
          </a:prstGeom>
          <a:noFill/>
        </p:spPr>
        <p:txBody>
          <a:bodyPr wrap="square" rtlCol="0">
            <a:spAutoFit/>
          </a:bodyPr>
          <a:lstStyle/>
          <a:p>
            <a:pPr algn="ctr"/>
            <a:r>
              <a:rPr lang="de-DE" sz="2400" smtClean="0">
                <a:latin typeface="Adobe Arabic" pitchFamily="18" charset="-78"/>
                <a:cs typeface="Adobe Arabic" pitchFamily="18" charset="-78"/>
              </a:rPr>
              <a:t>Liouville-von-Neumann-Gleichung</a:t>
            </a:r>
          </a:p>
          <a:p>
            <a:pPr algn="ctr"/>
            <a:endParaRPr lang="de-DE" sz="2400">
              <a:latin typeface="Adobe Arabic" pitchFamily="18" charset="-78"/>
              <a:cs typeface="Adobe Arabic" pitchFamily="18" charset="-78"/>
            </a:endParaRPr>
          </a:p>
          <a:p>
            <a:pPr algn="ctr"/>
            <a:endParaRPr lang="de-DE" sz="2400" smtClean="0">
              <a:latin typeface="Adobe Arabic" pitchFamily="18" charset="-78"/>
              <a:cs typeface="Adobe Arabic" pitchFamily="18" charset="-78"/>
            </a:endParaRPr>
          </a:p>
          <a:p>
            <a:pPr algn="ctr"/>
            <a:endParaRPr lang="de-DE" sz="2400">
              <a:latin typeface="Adobe Arabic" pitchFamily="18" charset="-78"/>
              <a:cs typeface="Adobe Arabic" pitchFamily="18" charset="-78"/>
            </a:endParaRPr>
          </a:p>
          <a:p>
            <a:pPr algn="ctr"/>
            <a:endParaRPr lang="de-DE" sz="2400" smtClean="0">
              <a:latin typeface="Adobe Arabic" pitchFamily="18" charset="-78"/>
              <a:cs typeface="Adobe Arabic" pitchFamily="18" charset="-78"/>
            </a:endParaRPr>
          </a:p>
          <a:p>
            <a:pPr algn="ctr"/>
            <a:endParaRPr lang="de-DE" sz="2400">
              <a:latin typeface="Adobe Arabic" pitchFamily="18" charset="-78"/>
              <a:cs typeface="Adobe Arabic" pitchFamily="18" charset="-78"/>
            </a:endParaRPr>
          </a:p>
          <a:p>
            <a:pPr algn="ctr"/>
            <a:r>
              <a:rPr lang="de-DE" sz="2400" smtClean="0">
                <a:latin typeface="Adobe Arabic" pitchFamily="18" charset="-78"/>
                <a:cs typeface="Adobe Arabic" pitchFamily="18" charset="-78"/>
              </a:rPr>
              <a:t>Poisson-Gleichung</a:t>
            </a:r>
          </a:p>
        </p:txBody>
      </p:sp>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6961" y="1745662"/>
            <a:ext cx="238125"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6704" y="1655635"/>
            <a:ext cx="223267" cy="180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feld 12"/>
          <p:cNvSpPr txBox="1"/>
          <p:nvPr/>
        </p:nvSpPr>
        <p:spPr>
          <a:xfrm>
            <a:off x="6516216" y="1239143"/>
            <a:ext cx="2448272" cy="461665"/>
          </a:xfrm>
          <a:prstGeom prst="rect">
            <a:avLst/>
          </a:prstGeom>
          <a:noFill/>
        </p:spPr>
        <p:txBody>
          <a:bodyPr wrap="square" rtlCol="0">
            <a:spAutoFit/>
          </a:bodyPr>
          <a:lstStyle/>
          <a:p>
            <a:r>
              <a:rPr lang="de-DE" sz="2400" i="1" smtClean="0">
                <a:latin typeface="Adobe Arabic" pitchFamily="18" charset="-78"/>
                <a:cs typeface="Adobe Arabic" pitchFamily="18" charset="-78"/>
              </a:rPr>
              <a:t>Initial Guess</a:t>
            </a:r>
            <a:endParaRPr lang="de-DE" sz="2400" i="1">
              <a:latin typeface="Adobe Arabic" pitchFamily="18" charset="-78"/>
              <a:cs typeface="Adobe Arabic" pitchFamily="18" charset="-78"/>
            </a:endParaRPr>
          </a:p>
        </p:txBody>
      </p:sp>
      <p:cxnSp>
        <p:nvCxnSpPr>
          <p:cNvPr id="19" name="Gerade Verbindung mit Pfeil 18"/>
          <p:cNvCxnSpPr/>
          <p:nvPr/>
        </p:nvCxnSpPr>
        <p:spPr>
          <a:xfrm flipH="1">
            <a:off x="5868144" y="1955212"/>
            <a:ext cx="648072" cy="43204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6" name="Bogen 25"/>
          <p:cNvSpPr/>
          <p:nvPr/>
        </p:nvSpPr>
        <p:spPr>
          <a:xfrm>
            <a:off x="6372200" y="3429000"/>
            <a:ext cx="1151576" cy="1728192"/>
          </a:xfrm>
          <a:prstGeom prst="arc">
            <a:avLst>
              <a:gd name="adj1" fmla="val 17228068"/>
              <a:gd name="adj2" fmla="val 5196684"/>
            </a:avLst>
          </a:prstGeom>
          <a:ln w="19050">
            <a:solidFill>
              <a:srgbClr val="52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5" name="Bogen 34"/>
          <p:cNvSpPr/>
          <p:nvPr/>
        </p:nvSpPr>
        <p:spPr>
          <a:xfrm rot="10800000">
            <a:off x="2123729" y="3501007"/>
            <a:ext cx="1151576" cy="1728192"/>
          </a:xfrm>
          <a:prstGeom prst="arc">
            <a:avLst>
              <a:gd name="adj1" fmla="val 17228068"/>
              <a:gd name="adj2" fmla="val 5196684"/>
            </a:avLst>
          </a:prstGeom>
          <a:ln w="19050">
            <a:solidFill>
              <a:srgbClr val="52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4104"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59088" y="4138665"/>
            <a:ext cx="670131" cy="326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02163" y="4189563"/>
            <a:ext cx="678755" cy="351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272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13</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endParaRPr lang="de-DE" sz="1600" smtClean="0">
              <a:latin typeface="Adobe Arabic" pitchFamily="18" charset="-78"/>
              <a:cs typeface="Adobe Arabic" pitchFamily="18" charset="-78"/>
            </a:endParaRP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Discontinuous Galerkin Verfahren</a:t>
            </a:r>
          </a:p>
          <a:p>
            <a:pPr marL="0" indent="0">
              <a:buNone/>
            </a:pPr>
            <a:r>
              <a:rPr lang="de-DE" sz="3200"/>
              <a:t>	</a:t>
            </a:r>
            <a:r>
              <a:rPr lang="de-DE" sz="3200" smtClean="0"/>
              <a:t>		= erweitertes FEM Verfahren</a:t>
            </a:r>
          </a:p>
          <a:p>
            <a:pPr marL="0" indent="0">
              <a:buNone/>
            </a:pPr>
            <a:r>
              <a:rPr lang="de-DE" sz="3200" smtClean="0"/>
              <a:t>Idee FEM: </a:t>
            </a:r>
          </a:p>
          <a:p>
            <a:pPr marL="0" indent="0">
              <a:buNone/>
            </a:pPr>
            <a:r>
              <a:rPr lang="de-DE" sz="3200" smtClean="0"/>
              <a:t>Approximiere Lösung               einer pDGL durch       auf endlichdimensionalem Funktionenraum</a:t>
            </a:r>
            <a:endParaRPr lang="de-DE" sz="320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3332578"/>
            <a:ext cx="580641" cy="419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813258"/>
            <a:ext cx="966684" cy="357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47056" y="2925929"/>
            <a:ext cx="435784" cy="280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0702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14</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endParaRPr lang="de-DE" sz="1600" smtClean="0">
              <a:latin typeface="Adobe Arabic" pitchFamily="18" charset="-78"/>
              <a:cs typeface="Adobe Arabic" pitchFamily="18" charset="-78"/>
            </a:endParaRP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Nicht-konforme Methode: Der FES ist nicht mehr in dem Raum, in dem das zugrundeliegende Variationsproblem formuliert ist, enthalten. Mehr Flexibilität für Diskretisierung. Bei DG ist die diskrete Lösung komplett unstetig und verletzt idR auch eventuelle Dirichlet-Randbedingungen. Lösbarkeit wird erreicht durch geschickte Stabilisierungsterme, die zudem so gewählt werden, dass keine Konsistenzfehler auftreten.</a:t>
            </a:r>
            <a:endParaRPr lang="de-DE" sz="3200" smtClean="0"/>
          </a:p>
        </p:txBody>
      </p:sp>
    </p:spTree>
    <p:extLst>
      <p:ext uri="{BB962C8B-B14F-4D97-AF65-F5344CB8AC3E}">
        <p14:creationId xmlns:p14="http://schemas.microsoft.com/office/powerpoint/2010/main" val="2267934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1520" y="1379909"/>
            <a:ext cx="8496944" cy="5145435"/>
          </a:xfrm>
        </p:spPr>
        <p:txBody>
          <a:bodyPr>
            <a:noAutofit/>
          </a:bodyPr>
          <a:lstStyle/>
          <a:p>
            <a:pPr>
              <a:buNone/>
            </a:pPr>
            <a:r>
              <a:rPr lang="de-DE" sz="1800" smtClean="0"/>
              <a:t>[1] Renn, Ortwin, </a:t>
            </a:r>
            <a:r>
              <a:rPr lang="de-DE" sz="1800" err="1" smtClean="0"/>
              <a:t>ed</a:t>
            </a:r>
            <a:r>
              <a:rPr lang="de-DE" sz="1800" smtClean="0"/>
              <a:t>. Partitionierung und Transmutation: Forschung–Entwicklung–Gesellschaftliche Implikationen. Herbert Utz Verlag, 2014.</a:t>
            </a:r>
          </a:p>
          <a:p>
            <a:pPr>
              <a:buNone/>
            </a:pPr>
            <a:r>
              <a:rPr lang="de-DE" sz="1800" smtClean="0"/>
              <a:t>[2] Huber, Josef, Werner Mester, und Wolfgang Thomas. "Sicherheitsaspekte der Wiederaufbereitung von Kernbrennstoffen." GRS, 1987.</a:t>
            </a:r>
          </a:p>
          <a:p>
            <a:pPr>
              <a:buNone/>
            </a:pPr>
            <a:r>
              <a:rPr lang="de-DE" sz="1800" smtClean="0"/>
              <a:t>[3] Mueller, Alex C. </a:t>
            </a:r>
            <a:r>
              <a:rPr lang="de-DE" sz="1800" err="1" smtClean="0"/>
              <a:t>and</a:t>
            </a:r>
            <a:r>
              <a:rPr lang="de-DE" sz="1800" smtClean="0"/>
              <a:t> Hamid </a:t>
            </a:r>
            <a:r>
              <a:rPr lang="de-DE" sz="1800" err="1" smtClean="0"/>
              <a:t>Ait</a:t>
            </a:r>
            <a:r>
              <a:rPr lang="de-DE" sz="1800" smtClean="0"/>
              <a:t> Abderrahim. "Transmutation von radioaktivem Abfall." In: Physik Journal 11 (2010), Seiten 33-38.</a:t>
            </a:r>
          </a:p>
          <a:p>
            <a:pPr>
              <a:buNone/>
            </a:pPr>
            <a:r>
              <a:rPr lang="de-DE" sz="1800" smtClean="0"/>
              <a:t>[4] </a:t>
            </a:r>
            <a:r>
              <a:rPr lang="de-DE" sz="1800" err="1" smtClean="0"/>
              <a:t>Varaine</a:t>
            </a:r>
            <a:r>
              <a:rPr lang="de-DE" sz="1800" smtClean="0"/>
              <a:t>, F., et al. "</a:t>
            </a:r>
            <a:r>
              <a:rPr lang="de-DE" sz="1800" err="1" smtClean="0"/>
              <a:t>Overview</a:t>
            </a:r>
            <a:r>
              <a:rPr lang="de-DE" sz="1800" smtClean="0"/>
              <a:t> on </a:t>
            </a:r>
            <a:r>
              <a:rPr lang="de-DE" sz="1800" err="1" smtClean="0"/>
              <a:t>homogeneous</a:t>
            </a:r>
            <a:r>
              <a:rPr lang="de-DE" sz="1800" smtClean="0"/>
              <a:t> </a:t>
            </a:r>
            <a:r>
              <a:rPr lang="de-DE" sz="1800" err="1" smtClean="0"/>
              <a:t>and</a:t>
            </a:r>
            <a:r>
              <a:rPr lang="de-DE" sz="1800" smtClean="0"/>
              <a:t> </a:t>
            </a:r>
            <a:r>
              <a:rPr lang="de-DE" sz="1800" err="1" smtClean="0"/>
              <a:t>heterogeneous</a:t>
            </a:r>
            <a:r>
              <a:rPr lang="de-DE" sz="1800" smtClean="0"/>
              <a:t> </a:t>
            </a:r>
            <a:r>
              <a:rPr lang="de-DE" sz="1800" err="1" smtClean="0"/>
              <a:t>transmutation</a:t>
            </a:r>
            <a:r>
              <a:rPr lang="de-DE" sz="1800" smtClean="0"/>
              <a:t> in a </a:t>
            </a:r>
            <a:r>
              <a:rPr lang="de-DE" sz="1800" err="1" smtClean="0"/>
              <a:t>new</a:t>
            </a:r>
            <a:r>
              <a:rPr lang="de-DE" sz="1800" smtClean="0"/>
              <a:t> French SFR: </a:t>
            </a:r>
            <a:r>
              <a:rPr lang="de-DE" sz="1800" err="1" smtClean="0"/>
              <a:t>Reactor</a:t>
            </a:r>
            <a:r>
              <a:rPr lang="de-DE" sz="1800" smtClean="0"/>
              <a:t> </a:t>
            </a:r>
            <a:r>
              <a:rPr lang="de-DE" sz="1800" err="1" smtClean="0"/>
              <a:t>and</a:t>
            </a:r>
            <a:r>
              <a:rPr lang="de-DE" sz="1800" smtClean="0"/>
              <a:t> </a:t>
            </a:r>
            <a:r>
              <a:rPr lang="de-DE" sz="1800" err="1" smtClean="0"/>
              <a:t>fuel</a:t>
            </a:r>
            <a:r>
              <a:rPr lang="de-DE" sz="1800" smtClean="0"/>
              <a:t> </a:t>
            </a:r>
            <a:r>
              <a:rPr lang="de-DE" sz="1800" err="1" smtClean="0"/>
              <a:t>cycle</a:t>
            </a:r>
            <a:r>
              <a:rPr lang="de-DE" sz="1800" smtClean="0"/>
              <a:t> </a:t>
            </a:r>
            <a:r>
              <a:rPr lang="de-DE" sz="1800" err="1" smtClean="0"/>
              <a:t>impact</a:t>
            </a:r>
            <a:r>
              <a:rPr lang="de-DE" sz="1800" smtClean="0"/>
              <a:t>." In: </a:t>
            </a:r>
            <a:r>
              <a:rPr lang="de-DE" sz="1800" err="1" smtClean="0"/>
              <a:t>Actinide</a:t>
            </a:r>
            <a:r>
              <a:rPr lang="de-DE" sz="1800" smtClean="0"/>
              <a:t> </a:t>
            </a:r>
            <a:r>
              <a:rPr lang="de-DE" sz="1800" err="1" smtClean="0"/>
              <a:t>and</a:t>
            </a:r>
            <a:r>
              <a:rPr lang="de-DE" sz="1800" smtClean="0"/>
              <a:t> Fission </a:t>
            </a:r>
            <a:r>
              <a:rPr lang="de-DE" sz="1800" err="1" smtClean="0"/>
              <a:t>Product</a:t>
            </a:r>
            <a:r>
              <a:rPr lang="de-DE" sz="1800" smtClean="0"/>
              <a:t> </a:t>
            </a:r>
            <a:r>
              <a:rPr lang="de-DE" sz="1800" err="1" smtClean="0"/>
              <a:t>Partitioning</a:t>
            </a:r>
            <a:r>
              <a:rPr lang="de-DE" sz="1800" smtClean="0"/>
              <a:t> </a:t>
            </a:r>
            <a:r>
              <a:rPr lang="de-DE" sz="1800" err="1" smtClean="0"/>
              <a:t>and</a:t>
            </a:r>
            <a:r>
              <a:rPr lang="de-DE" sz="1800" smtClean="0"/>
              <a:t> Transmutation (2010), Seiten 113-122.</a:t>
            </a:r>
          </a:p>
          <a:p>
            <a:pPr>
              <a:buNone/>
            </a:pPr>
            <a:r>
              <a:rPr lang="de-DE" sz="1800" smtClean="0"/>
              <a:t>[5] Merk, Bruno, et al. "On </a:t>
            </a:r>
            <a:r>
              <a:rPr lang="de-DE" sz="1800" err="1" smtClean="0"/>
              <a:t>the</a:t>
            </a:r>
            <a:r>
              <a:rPr lang="de-DE" sz="1800" smtClean="0"/>
              <a:t> </a:t>
            </a:r>
            <a:r>
              <a:rPr lang="de-DE" sz="1800" err="1" smtClean="0"/>
              <a:t>use</a:t>
            </a:r>
            <a:r>
              <a:rPr lang="de-DE" sz="1800" smtClean="0"/>
              <a:t> </a:t>
            </a:r>
            <a:r>
              <a:rPr lang="de-DE" sz="1800" err="1" smtClean="0"/>
              <a:t>of</a:t>
            </a:r>
            <a:r>
              <a:rPr lang="de-DE" sz="1800" smtClean="0"/>
              <a:t> a </a:t>
            </a:r>
            <a:r>
              <a:rPr lang="de-DE" sz="1800" err="1" smtClean="0"/>
              <a:t>molten</a:t>
            </a:r>
            <a:r>
              <a:rPr lang="de-DE" sz="1800" smtClean="0"/>
              <a:t> </a:t>
            </a:r>
            <a:r>
              <a:rPr lang="de-DE" sz="1800" err="1" smtClean="0"/>
              <a:t>salt</a:t>
            </a:r>
            <a:r>
              <a:rPr lang="de-DE" sz="1800" smtClean="0"/>
              <a:t> fast </a:t>
            </a:r>
            <a:r>
              <a:rPr lang="de-DE" sz="1800" err="1" smtClean="0"/>
              <a:t>reactor</a:t>
            </a:r>
            <a:r>
              <a:rPr lang="de-DE" sz="1800" smtClean="0"/>
              <a:t> </a:t>
            </a:r>
            <a:r>
              <a:rPr lang="de-DE" sz="1800" err="1" smtClean="0"/>
              <a:t>to</a:t>
            </a:r>
            <a:r>
              <a:rPr lang="de-DE" sz="1800" smtClean="0"/>
              <a:t> </a:t>
            </a:r>
            <a:r>
              <a:rPr lang="de-DE" sz="1800" err="1" smtClean="0"/>
              <a:t>apply</a:t>
            </a:r>
            <a:r>
              <a:rPr lang="de-DE" sz="1800" smtClean="0"/>
              <a:t> an </a:t>
            </a:r>
            <a:r>
              <a:rPr lang="de-DE" sz="1800" err="1" smtClean="0"/>
              <a:t>idealized</a:t>
            </a:r>
            <a:r>
              <a:rPr lang="de-DE" sz="1800" smtClean="0"/>
              <a:t> </a:t>
            </a:r>
            <a:r>
              <a:rPr lang="de-DE" sz="1800" err="1" smtClean="0"/>
              <a:t>transmutation</a:t>
            </a:r>
            <a:r>
              <a:rPr lang="de-DE" sz="1800" smtClean="0"/>
              <a:t> </a:t>
            </a:r>
            <a:r>
              <a:rPr lang="de-DE" sz="1800" err="1" smtClean="0"/>
              <a:t>scenario</a:t>
            </a:r>
            <a:r>
              <a:rPr lang="de-DE" sz="1800" smtClean="0"/>
              <a:t> </a:t>
            </a:r>
            <a:r>
              <a:rPr lang="de-DE" sz="1800" err="1" smtClean="0"/>
              <a:t>for</a:t>
            </a:r>
            <a:r>
              <a:rPr lang="de-DE" sz="1800" smtClean="0"/>
              <a:t> </a:t>
            </a:r>
            <a:r>
              <a:rPr lang="de-DE" sz="1800" err="1" smtClean="0"/>
              <a:t>the</a:t>
            </a:r>
            <a:r>
              <a:rPr lang="de-DE" sz="1800" smtClean="0"/>
              <a:t> </a:t>
            </a:r>
            <a:r>
              <a:rPr lang="de-DE" sz="1800" err="1" smtClean="0"/>
              <a:t>nuclear</a:t>
            </a:r>
            <a:r>
              <a:rPr lang="de-DE" sz="1800" smtClean="0"/>
              <a:t> </a:t>
            </a:r>
            <a:r>
              <a:rPr lang="de-DE" sz="1800" err="1" smtClean="0"/>
              <a:t>phase</a:t>
            </a:r>
            <a:r>
              <a:rPr lang="de-DE" sz="1800" smtClean="0"/>
              <a:t> out." In: </a:t>
            </a:r>
            <a:r>
              <a:rPr lang="de-DE" sz="1800" err="1" smtClean="0"/>
              <a:t>PloS</a:t>
            </a:r>
            <a:r>
              <a:rPr lang="de-DE" sz="1800" smtClean="0"/>
              <a:t> </a:t>
            </a:r>
            <a:r>
              <a:rPr lang="de-DE" sz="1800" err="1" smtClean="0"/>
              <a:t>one</a:t>
            </a:r>
            <a:r>
              <a:rPr lang="de-DE" sz="1800" smtClean="0"/>
              <a:t> 9.4 (2014): e92776.</a:t>
            </a:r>
          </a:p>
          <a:p>
            <a:pPr>
              <a:buNone/>
            </a:pPr>
            <a:r>
              <a:rPr lang="de-DE" sz="1800" smtClean="0"/>
              <a:t>[6] </a:t>
            </a:r>
            <a:r>
              <a:rPr lang="de-DE" sz="1800" smtClean="0">
                <a:hlinkClick r:id="rId2"/>
              </a:rPr>
              <a:t>https://www.welt.de/img/wissenschaft/mobile101678711/1752509087-ci102l-w1024/fp-atom-teaser2-DW-Kultur-Juelich-jpg.jpg</a:t>
            </a:r>
            <a:endParaRPr lang="de-DE" sz="1800" smtClean="0"/>
          </a:p>
          <a:p>
            <a:pPr>
              <a:buNone/>
            </a:pPr>
            <a:r>
              <a:rPr lang="de-DE" sz="1800" smtClean="0"/>
              <a:t>[7] </a:t>
            </a:r>
            <a:r>
              <a:rPr lang="de-DE" sz="1800" err="1" smtClean="0"/>
              <a:t>Malmbeck</a:t>
            </a:r>
            <a:r>
              <a:rPr lang="de-DE" sz="1800" smtClean="0"/>
              <a:t>, R., et al. "</a:t>
            </a:r>
            <a:r>
              <a:rPr lang="de-DE" sz="1800" err="1" smtClean="0"/>
              <a:t>Advanced</a:t>
            </a:r>
            <a:r>
              <a:rPr lang="de-DE" sz="1800" smtClean="0"/>
              <a:t> </a:t>
            </a:r>
            <a:r>
              <a:rPr lang="de-DE" sz="1800" err="1" smtClean="0"/>
              <a:t>fuel</a:t>
            </a:r>
            <a:r>
              <a:rPr lang="de-DE" sz="1800" smtClean="0"/>
              <a:t> </a:t>
            </a:r>
            <a:r>
              <a:rPr lang="de-DE" sz="1800" err="1" smtClean="0"/>
              <a:t>cycle</a:t>
            </a:r>
            <a:r>
              <a:rPr lang="de-DE" sz="1800" smtClean="0"/>
              <a:t> </a:t>
            </a:r>
            <a:r>
              <a:rPr lang="de-DE" sz="1800" err="1" smtClean="0"/>
              <a:t>options</a:t>
            </a:r>
            <a:r>
              <a:rPr lang="de-DE" sz="1800" smtClean="0"/>
              <a:t>." </a:t>
            </a:r>
            <a:r>
              <a:rPr lang="de-DE" sz="1800" err="1" smtClean="0"/>
              <a:t>Energy</a:t>
            </a:r>
            <a:r>
              <a:rPr lang="de-DE" sz="1800" smtClean="0"/>
              <a:t> </a:t>
            </a:r>
            <a:r>
              <a:rPr lang="de-DE" sz="1800" err="1" smtClean="0"/>
              <a:t>Procedia</a:t>
            </a:r>
            <a:r>
              <a:rPr lang="de-DE" sz="1800" smtClean="0"/>
              <a:t> 7 (2011): 93-102.</a:t>
            </a:r>
          </a:p>
          <a:p>
            <a:pPr>
              <a:buNone/>
            </a:pPr>
            <a:r>
              <a:rPr lang="de-DE" sz="1800" smtClean="0"/>
              <a:t>[8] </a:t>
            </a:r>
            <a:r>
              <a:rPr lang="de-DE" sz="1800" smtClean="0">
                <a:hlinkClick r:id="rId3"/>
              </a:rPr>
              <a:t>http://francis.naukas.com/2010/08/11/el-ascenso-y-la-caida-del-rubbiatron-en-zaragoza-laesa-y-el-acelerador-de-energia-propuesto-por-carlo-rubbia/</a:t>
            </a:r>
            <a:endParaRPr lang="de-DE" sz="1800" smtClean="0"/>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15</a:t>
            </a:fld>
            <a:endParaRPr lang="de-DE"/>
          </a:p>
        </p:txBody>
      </p:sp>
      <p:sp>
        <p:nvSpPr>
          <p:cNvPr id="7" name="Titel 1"/>
          <p:cNvSpPr txBox="1">
            <a:spLocks/>
          </p:cNvSpPr>
          <p:nvPr/>
        </p:nvSpPr>
        <p:spPr>
          <a:xfrm>
            <a:off x="467544" y="62068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smtClean="0">
                <a:ln>
                  <a:noFill/>
                </a:ln>
                <a:solidFill>
                  <a:schemeClr val="tx1"/>
                </a:solidFill>
                <a:effectLst/>
                <a:uLnTx/>
                <a:uFillTx/>
                <a:latin typeface="Adobe Arabic" pitchFamily="18" charset="-78"/>
                <a:ea typeface="+mj-ea"/>
                <a:cs typeface="Adobe Arabic" pitchFamily="18" charset="-78"/>
              </a:rPr>
              <a:t>Quellen</a:t>
            </a:r>
            <a:endParaRPr kumimoji="0" lang="de-DE" sz="4400" b="0" i="0" u="none" strike="noStrike" kern="1200" cap="none" spc="0" normalizeH="0" baseline="0" noProof="0">
              <a:ln>
                <a:noFill/>
              </a:ln>
              <a:solidFill>
                <a:schemeClr val="tx1"/>
              </a:solidFill>
              <a:effectLst/>
              <a:uLnTx/>
              <a:uFillTx/>
              <a:latin typeface="Adobe Arabic" pitchFamily="18" charset="-78"/>
              <a:ea typeface="+mj-ea"/>
              <a:cs typeface="Adobe Arabic" pitchFamily="18" charset="-7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1520" y="1379909"/>
            <a:ext cx="8445624" cy="5145435"/>
          </a:xfrm>
        </p:spPr>
        <p:txBody>
          <a:bodyPr>
            <a:normAutofit/>
          </a:bodyPr>
          <a:lstStyle/>
          <a:p>
            <a:pPr>
              <a:buNone/>
            </a:pPr>
            <a:r>
              <a:rPr lang="de-DE" sz="1800" smtClean="0"/>
              <a:t>[9]   </a:t>
            </a:r>
            <a:r>
              <a:rPr lang="de-DE" sz="1800" smtClean="0">
                <a:hlinkClick r:id="rId2"/>
              </a:rPr>
              <a:t>http://myrrha.sckcen.be/en/</a:t>
            </a:r>
            <a:endParaRPr lang="de-DE" sz="1800" smtClean="0"/>
          </a:p>
          <a:p>
            <a:pPr>
              <a:buNone/>
            </a:pPr>
            <a:r>
              <a:rPr lang="de-DE" sz="1800" smtClean="0"/>
              <a:t>[10] Smidt, Dieter. Reaktor-Sicherheitstechnik: Sicherheitssysteme und Störfallanalyse für Leichtwasserreaktoren und schnelle Brüter. Springer-Verlag, 2013.</a:t>
            </a:r>
          </a:p>
          <a:p>
            <a:pPr>
              <a:buNone/>
            </a:pPr>
            <a:r>
              <a:rPr lang="de-DE" sz="1800" smtClean="0"/>
              <a:t>[11] </a:t>
            </a:r>
            <a:r>
              <a:rPr lang="de-DE" sz="1800" smtClean="0">
                <a:hlinkClick r:id="rId3"/>
              </a:rPr>
              <a:t>https://www.j-parc.jp/Transmutation/en/index.html</a:t>
            </a:r>
            <a:endParaRPr lang="de-DE" sz="1800" smtClean="0"/>
          </a:p>
          <a:p>
            <a:pPr>
              <a:buNone/>
            </a:pPr>
            <a:r>
              <a:rPr lang="de-DE" sz="1800" smtClean="0"/>
              <a:t>[12] </a:t>
            </a:r>
            <a:r>
              <a:rPr lang="de-DE" sz="1800" smtClean="0">
                <a:hlinkClick r:id="rId4"/>
              </a:rPr>
              <a:t>https://www.gen-4.org/gif/jcms/c_59461/generation-iv-systems</a:t>
            </a:r>
            <a:endParaRPr lang="de-DE" sz="1800" smtClean="0"/>
          </a:p>
          <a:p>
            <a:pPr>
              <a:buNone/>
            </a:pPr>
            <a:r>
              <a:rPr lang="de-DE" sz="1800" smtClean="0"/>
              <a:t>[13] </a:t>
            </a:r>
            <a:r>
              <a:rPr lang="de-DE" sz="1800" smtClean="0">
                <a:hlinkClick r:id="rId5"/>
              </a:rPr>
              <a:t>http://www.nndc.bnl.gov/nudat2/</a:t>
            </a:r>
            <a:endParaRPr lang="de-DE" sz="1800" smtClean="0"/>
          </a:p>
          <a:p>
            <a:pPr>
              <a:buNone/>
            </a:pPr>
            <a:r>
              <a:rPr lang="de-DE" sz="1800" smtClean="0"/>
              <a:t>[14] </a:t>
            </a:r>
            <a:r>
              <a:rPr lang="de-DE" sz="1800" err="1" smtClean="0"/>
              <a:t>Bowman</a:t>
            </a:r>
            <a:r>
              <a:rPr lang="de-DE" sz="1800" smtClean="0"/>
              <a:t>, Charles D. "</a:t>
            </a:r>
            <a:r>
              <a:rPr lang="de-DE" sz="1800" err="1" smtClean="0"/>
              <a:t>Accelerator-driven</a:t>
            </a:r>
            <a:r>
              <a:rPr lang="de-DE" sz="1800" smtClean="0"/>
              <a:t> </a:t>
            </a:r>
            <a:r>
              <a:rPr lang="de-DE" sz="1800" err="1" smtClean="0"/>
              <a:t>systems</a:t>
            </a:r>
            <a:r>
              <a:rPr lang="de-DE" sz="1800" smtClean="0"/>
              <a:t> </a:t>
            </a:r>
            <a:r>
              <a:rPr lang="de-DE" sz="1800" err="1" smtClean="0"/>
              <a:t>for</a:t>
            </a:r>
            <a:r>
              <a:rPr lang="de-DE" sz="1800" smtClean="0"/>
              <a:t> </a:t>
            </a:r>
            <a:r>
              <a:rPr lang="de-DE" sz="1800" err="1" smtClean="0"/>
              <a:t>nuclear</a:t>
            </a:r>
            <a:r>
              <a:rPr lang="de-DE" sz="1800" smtClean="0"/>
              <a:t> </a:t>
            </a:r>
            <a:r>
              <a:rPr lang="de-DE" sz="1800" err="1" smtClean="0"/>
              <a:t>waste</a:t>
            </a:r>
            <a:r>
              <a:rPr lang="de-DE" sz="1800" smtClean="0"/>
              <a:t> </a:t>
            </a:r>
            <a:r>
              <a:rPr lang="de-DE" sz="1800" err="1" smtClean="0"/>
              <a:t>transmutation</a:t>
            </a:r>
            <a:r>
              <a:rPr lang="de-DE" sz="1800" smtClean="0"/>
              <a:t>." Annual Review </a:t>
            </a:r>
            <a:r>
              <a:rPr lang="de-DE" sz="1800" err="1" smtClean="0"/>
              <a:t>of</a:t>
            </a:r>
            <a:r>
              <a:rPr lang="de-DE" sz="1800" smtClean="0"/>
              <a:t> </a:t>
            </a:r>
            <a:r>
              <a:rPr lang="de-DE" sz="1800" err="1" smtClean="0"/>
              <a:t>Nuclear</a:t>
            </a:r>
            <a:r>
              <a:rPr lang="de-DE" sz="1800" smtClean="0"/>
              <a:t> </a:t>
            </a:r>
            <a:r>
              <a:rPr lang="de-DE" sz="1800" err="1" smtClean="0"/>
              <a:t>and</a:t>
            </a:r>
            <a:r>
              <a:rPr lang="de-DE" sz="1800" smtClean="0"/>
              <a:t> </a:t>
            </a:r>
            <a:r>
              <a:rPr lang="de-DE" sz="1800" err="1" smtClean="0"/>
              <a:t>Particle</a:t>
            </a:r>
            <a:r>
              <a:rPr lang="de-DE" sz="1800" smtClean="0"/>
              <a:t> Science 48.1 (1998): 505-556.</a:t>
            </a:r>
          </a:p>
          <a:p>
            <a:pPr>
              <a:buNone/>
            </a:pPr>
            <a:r>
              <a:rPr lang="de-DE" sz="1800" smtClean="0"/>
              <a:t>[15] </a:t>
            </a:r>
            <a:r>
              <a:rPr lang="de-DE" sz="1800" err="1" smtClean="0"/>
              <a:t>Nünighoff</a:t>
            </a:r>
            <a:r>
              <a:rPr lang="de-DE" sz="1800" smtClean="0"/>
              <a:t>, Kay. Sicherheitstechnik im Wandel nuklearer Systeme: Strahlenschutz bei </a:t>
            </a:r>
            <a:r>
              <a:rPr lang="de-DE" sz="1800" err="1" smtClean="0"/>
              <a:t>Spallationsneutronenquellen</a:t>
            </a:r>
            <a:r>
              <a:rPr lang="de-DE" sz="1800" smtClean="0"/>
              <a:t> und Transmutationsanlagen. Vol. 40. Forschungszentrum Jülich, 2009.</a:t>
            </a:r>
          </a:p>
          <a:p>
            <a:pPr>
              <a:buNone/>
            </a:pPr>
            <a:endParaRPr lang="de-DE" sz="1800"/>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16</a:t>
            </a:fld>
            <a:endParaRPr lang="de-DE"/>
          </a:p>
        </p:txBody>
      </p:sp>
      <p:sp>
        <p:nvSpPr>
          <p:cNvPr id="6" name="Textplatzhalter 5"/>
          <p:cNvSpPr>
            <a:spLocks noGrp="1"/>
          </p:cNvSpPr>
          <p:nvPr>
            <p:ph type="body" sz="quarter" idx="13"/>
          </p:nvPr>
        </p:nvSpPr>
        <p:spPr/>
        <p:txBody>
          <a:bodyPr/>
          <a:lstStyle/>
          <a:p>
            <a:endParaRPr lang="de-DE"/>
          </a:p>
        </p:txBody>
      </p:sp>
      <p:sp>
        <p:nvSpPr>
          <p:cNvPr id="8" name="Titel 1"/>
          <p:cNvSpPr txBox="1">
            <a:spLocks/>
          </p:cNvSpPr>
          <p:nvPr/>
        </p:nvSpPr>
        <p:spPr>
          <a:xfrm>
            <a:off x="467544" y="62068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smtClean="0">
                <a:ln>
                  <a:noFill/>
                </a:ln>
                <a:solidFill>
                  <a:schemeClr val="tx1"/>
                </a:solidFill>
                <a:effectLst/>
                <a:uLnTx/>
                <a:uFillTx/>
                <a:latin typeface="Adobe Arabic" pitchFamily="18" charset="-78"/>
                <a:ea typeface="+mj-ea"/>
                <a:cs typeface="Adobe Arabic" pitchFamily="18" charset="-78"/>
              </a:rPr>
              <a:t>Quellen</a:t>
            </a:r>
            <a:endParaRPr kumimoji="0" lang="de-DE" sz="4400" b="0" i="0" u="none" strike="noStrike" kern="1200" cap="none" spc="0" normalizeH="0" baseline="0" noProof="0">
              <a:ln>
                <a:noFill/>
              </a:ln>
              <a:solidFill>
                <a:schemeClr val="tx1"/>
              </a:solidFill>
              <a:effectLst/>
              <a:uLnTx/>
              <a:uFillTx/>
              <a:latin typeface="Adobe Arabic" pitchFamily="18" charset="-78"/>
              <a:ea typeface="+mj-ea"/>
              <a:cs typeface="Adobe Arabic" pitchFamily="18" charset="-7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Inhalt</a:t>
            </a:r>
            <a:endParaRPr lang="de-DE"/>
          </a:p>
        </p:txBody>
      </p:sp>
      <p:sp>
        <p:nvSpPr>
          <p:cNvPr id="3" name="Inhaltsplatzhalter 2"/>
          <p:cNvSpPr>
            <a:spLocks noGrp="1"/>
          </p:cNvSpPr>
          <p:nvPr>
            <p:ph idx="1"/>
          </p:nvPr>
        </p:nvSpPr>
        <p:spPr/>
        <p:txBody>
          <a:bodyPr>
            <a:normAutofit/>
          </a:bodyPr>
          <a:lstStyle/>
          <a:p>
            <a:pPr marL="514350" indent="-514350">
              <a:buFont typeface="+mj-lt"/>
              <a:buAutoNum type="arabicPeriod"/>
            </a:pPr>
            <a:r>
              <a:rPr lang="de-DE" smtClean="0"/>
              <a:t>Problemstellung</a:t>
            </a:r>
          </a:p>
          <a:p>
            <a:pPr marL="514350" indent="-514350">
              <a:buFont typeface="+mj-lt"/>
              <a:buAutoNum type="arabicPeriod"/>
            </a:pPr>
            <a:r>
              <a:rPr lang="de-DE" smtClean="0"/>
              <a:t>DG-Verfahren</a:t>
            </a:r>
          </a:p>
          <a:p>
            <a:pPr marL="514350" indent="-514350">
              <a:buFont typeface="+mj-lt"/>
              <a:buAutoNum type="arabicPeriod"/>
            </a:pPr>
            <a:r>
              <a:rPr lang="de-DE" smtClean="0"/>
              <a:t>Erste Ergebnisse</a:t>
            </a:r>
          </a:p>
          <a:p>
            <a:pPr marL="514350" indent="-514350">
              <a:buFont typeface="+mj-lt"/>
              <a:buAutoNum type="arabicPeriod"/>
            </a:pPr>
            <a:r>
              <a:rPr lang="de-DE" smtClean="0"/>
              <a:t>Ausblick</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2</a:t>
            </a:fld>
            <a:endParaRPr lang="de-D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smtClean="0"/>
              <a:t>Übergang geschlossene        offene Systeme</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3</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cxnSp>
        <p:nvCxnSpPr>
          <p:cNvPr id="14" name="Gerade Verbindung mit Pfeil 13"/>
          <p:cNvCxnSpPr/>
          <p:nvPr/>
        </p:nvCxnSpPr>
        <p:spPr>
          <a:xfrm>
            <a:off x="3495303" y="1283926"/>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Abgerundetes Rechteck 14"/>
          <p:cNvSpPr/>
          <p:nvPr/>
        </p:nvSpPr>
        <p:spPr>
          <a:xfrm>
            <a:off x="539552" y="2996952"/>
            <a:ext cx="3168352" cy="19442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Inhaltsplatzhalter 1"/>
          <p:cNvSpPr txBox="1">
            <a:spLocks/>
          </p:cNvSpPr>
          <p:nvPr/>
        </p:nvSpPr>
        <p:spPr>
          <a:xfrm>
            <a:off x="1115616" y="3366778"/>
            <a:ext cx="201622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Komplizierter </a:t>
            </a:r>
            <a:br>
              <a:rPr lang="de-DE" sz="2400" smtClean="0"/>
            </a:br>
            <a:r>
              <a:rPr lang="de-DE" sz="2400" smtClean="0"/>
              <a:t>Stromkreis</a:t>
            </a:r>
          </a:p>
          <a:p>
            <a:pPr marL="0" indent="0">
              <a:buFont typeface="Arial" pitchFamily="34" charset="0"/>
              <a:buNone/>
            </a:pPr>
            <a:r>
              <a:rPr lang="de-DE" sz="2400" smtClean="0"/>
              <a:t>(samt Quelle)</a:t>
            </a:r>
          </a:p>
        </p:txBody>
      </p:sp>
      <p:cxnSp>
        <p:nvCxnSpPr>
          <p:cNvPr id="19" name="Gerade Verbindung 18"/>
          <p:cNvCxnSpPr>
            <a:stCxn id="15" idx="0"/>
          </p:cNvCxnSpPr>
          <p:nvPr/>
        </p:nvCxnSpPr>
        <p:spPr>
          <a:xfrm flipV="1">
            <a:off x="2123728" y="2348880"/>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nvCxnSpPr>
        <p:spPr>
          <a:xfrm flipV="1">
            <a:off x="2110036" y="494116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a:off x="2123728" y="2348880"/>
            <a:ext cx="4392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2110036" y="5589240"/>
            <a:ext cx="439248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Abgerundetes Rechteck 25"/>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Inhaltsplatzhalter 1"/>
          <p:cNvSpPr txBox="1">
            <a:spLocks/>
          </p:cNvSpPr>
          <p:nvPr/>
        </p:nvSpPr>
        <p:spPr>
          <a:xfrm>
            <a:off x="6230095" y="3770559"/>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RTD</a:t>
            </a:r>
          </a:p>
        </p:txBody>
      </p:sp>
      <p:cxnSp>
        <p:nvCxnSpPr>
          <p:cNvPr id="29" name="Gerade Verbindung 28"/>
          <p:cNvCxnSpPr>
            <a:endCxn id="26"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nvCxnSpPr>
        <p:spPr>
          <a:xfrm>
            <a:off x="6488832" y="4638531"/>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Gerade Verbindung 33"/>
          <p:cNvCxnSpPr>
            <a:endCxn id="39" idx="1"/>
          </p:cNvCxnSpPr>
          <p:nvPr/>
        </p:nvCxnSpPr>
        <p:spPr>
          <a:xfrm>
            <a:off x="4258509" y="213370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a:endCxn id="38" idx="7"/>
          </p:cNvCxnSpPr>
          <p:nvPr/>
        </p:nvCxnSpPr>
        <p:spPr>
          <a:xfrm flipH="1">
            <a:off x="4309426" y="213370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Ellipse 37"/>
          <p:cNvSpPr/>
          <p:nvPr/>
        </p:nvSpPr>
        <p:spPr>
          <a:xfrm>
            <a:off x="4186501" y="253769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p:cNvSpPr/>
          <p:nvPr/>
        </p:nvSpPr>
        <p:spPr>
          <a:xfrm>
            <a:off x="4474533" y="253769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2" name="Gerade Verbindung 41"/>
          <p:cNvCxnSpPr>
            <a:endCxn id="45" idx="1"/>
          </p:cNvCxnSpPr>
          <p:nvPr/>
        </p:nvCxnSpPr>
        <p:spPr>
          <a:xfrm>
            <a:off x="4269055" y="537406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a:endCxn id="44" idx="7"/>
          </p:cNvCxnSpPr>
          <p:nvPr/>
        </p:nvCxnSpPr>
        <p:spPr>
          <a:xfrm flipH="1">
            <a:off x="4319972" y="537406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4197047" y="577805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p:cNvSpPr/>
          <p:nvPr/>
        </p:nvSpPr>
        <p:spPr>
          <a:xfrm>
            <a:off x="4485079" y="577805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4" grpId="0" animBg="1"/>
      <p:bldP spid="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smtClean="0"/>
              <a:t>Übergang geschlossene        offene Systeme</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4</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cxnSp>
        <p:nvCxnSpPr>
          <p:cNvPr id="23" name="Gerade Verbindung 22"/>
          <p:cNvCxnSpPr/>
          <p:nvPr/>
        </p:nvCxnSpPr>
        <p:spPr>
          <a:xfrm>
            <a:off x="3923928" y="2348880"/>
            <a:ext cx="2578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3923928" y="5589240"/>
            <a:ext cx="2564904"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Abgerundetes Rechteck 25"/>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Inhaltsplatzhalter 1"/>
          <p:cNvSpPr txBox="1">
            <a:spLocks/>
          </p:cNvSpPr>
          <p:nvPr/>
        </p:nvSpPr>
        <p:spPr>
          <a:xfrm>
            <a:off x="6141318" y="3717293"/>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3200" smtClean="0"/>
              <a:t>RTD</a:t>
            </a:r>
          </a:p>
        </p:txBody>
      </p:sp>
      <p:cxnSp>
        <p:nvCxnSpPr>
          <p:cNvPr id="29" name="Gerade Verbindung 28"/>
          <p:cNvCxnSpPr>
            <a:endCxn id="26"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nvCxnSpPr>
        <p:spPr>
          <a:xfrm>
            <a:off x="6488832" y="4638531"/>
            <a:ext cx="0" cy="950709"/>
          </a:xfrm>
          <a:prstGeom prst="line">
            <a:avLst/>
          </a:prstGeom>
        </p:spPr>
        <p:style>
          <a:lnRef idx="1">
            <a:schemeClr val="accent1"/>
          </a:lnRef>
          <a:fillRef idx="0">
            <a:schemeClr val="accent1"/>
          </a:fillRef>
          <a:effectRef idx="0">
            <a:schemeClr val="accent1"/>
          </a:effectRef>
          <a:fontRef idx="minor">
            <a:schemeClr val="tx1"/>
          </a:fontRef>
        </p:style>
      </p:cxnSp>
      <p:sp>
        <p:nvSpPr>
          <p:cNvPr id="6" name="Ellipse 5"/>
          <p:cNvSpPr/>
          <p:nvPr/>
        </p:nvSpPr>
        <p:spPr>
          <a:xfrm>
            <a:off x="2483768" y="162880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p:cNvSpPr/>
          <p:nvPr/>
        </p:nvSpPr>
        <p:spPr>
          <a:xfrm>
            <a:off x="2483768" y="486916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Inhaltsplatzhalter 1"/>
          <p:cNvSpPr txBox="1">
            <a:spLocks/>
          </p:cNvSpPr>
          <p:nvPr/>
        </p:nvSpPr>
        <p:spPr>
          <a:xfrm>
            <a:off x="2663788" y="2132856"/>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Reservoir</a:t>
            </a:r>
          </a:p>
        </p:txBody>
      </p:sp>
      <p:sp>
        <p:nvSpPr>
          <p:cNvPr id="18" name="Inhaltsplatzhalter 1"/>
          <p:cNvSpPr txBox="1">
            <a:spLocks/>
          </p:cNvSpPr>
          <p:nvPr/>
        </p:nvSpPr>
        <p:spPr>
          <a:xfrm>
            <a:off x="2663788" y="5383002"/>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Reservoir</a:t>
            </a:r>
          </a:p>
        </p:txBody>
      </p:sp>
      <p:sp>
        <p:nvSpPr>
          <p:cNvPr id="19" name="Inhaltsplatzhalter 1"/>
          <p:cNvSpPr txBox="1">
            <a:spLocks/>
          </p:cNvSpPr>
          <p:nvPr/>
        </p:nvSpPr>
        <p:spPr>
          <a:xfrm>
            <a:off x="467544" y="3212976"/>
            <a:ext cx="3456384" cy="147703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400" smtClean="0"/>
              <a:t>Strom-Spannungs-Kennlinie?</a:t>
            </a:r>
          </a:p>
          <a:p>
            <a:r>
              <a:rPr lang="de-DE" sz="2400" smtClean="0"/>
              <a:t>Elektronendichte ?</a:t>
            </a:r>
          </a:p>
          <a:p>
            <a:r>
              <a:rPr lang="de-DE" sz="2400" smtClean="0"/>
              <a:t>Potentialverlauf ?</a:t>
            </a:r>
          </a:p>
        </p:txBody>
      </p:sp>
      <p:cxnSp>
        <p:nvCxnSpPr>
          <p:cNvPr id="21" name="Gerade Verbindung mit Pfeil 20"/>
          <p:cNvCxnSpPr/>
          <p:nvPr/>
        </p:nvCxnSpPr>
        <p:spPr>
          <a:xfrm>
            <a:off x="3495303" y="1283926"/>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399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smtClean="0"/>
              <a:t>Beschreibe Transport von Elektronen </a:t>
            </a:r>
            <a:br>
              <a:rPr lang="de-DE" sz="3200" smtClean="0"/>
            </a:br>
            <a:r>
              <a:rPr lang="de-DE" sz="3200" smtClean="0"/>
              <a:t>in Quantenstruktur        		</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5</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sp>
        <p:nvSpPr>
          <p:cNvPr id="21" name="Inhaltsplatzhalter 1"/>
          <p:cNvSpPr txBox="1">
            <a:spLocks/>
          </p:cNvSpPr>
          <p:nvPr/>
        </p:nvSpPr>
        <p:spPr>
          <a:xfrm>
            <a:off x="3923928" y="1888339"/>
            <a:ext cx="3456384" cy="14770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3200" smtClean="0"/>
              <a:t>Bewegungsgleichung</a:t>
            </a:r>
          </a:p>
        </p:txBody>
      </p:sp>
      <p:cxnSp>
        <p:nvCxnSpPr>
          <p:cNvPr id="11" name="Gerade Verbindung mit Pfeil 10"/>
          <p:cNvCxnSpPr/>
          <p:nvPr/>
        </p:nvCxnSpPr>
        <p:spPr>
          <a:xfrm>
            <a:off x="3419872" y="1700808"/>
            <a:ext cx="504056"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flipH="1">
            <a:off x="3347864" y="2338825"/>
            <a:ext cx="57606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Inhaltsplatzhalter 1"/>
          <p:cNvSpPr txBox="1">
            <a:spLocks/>
          </p:cNvSpPr>
          <p:nvPr/>
        </p:nvSpPr>
        <p:spPr>
          <a:xfrm>
            <a:off x="827584" y="2672043"/>
            <a:ext cx="5904656" cy="14770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3200" smtClean="0"/>
              <a:t>Liouville-von-Neumann-Gleichung (LvN)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723013"/>
            <a:ext cx="4799087" cy="852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3762" y="4878685"/>
            <a:ext cx="6779588" cy="847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5250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105" y="5400257"/>
            <a:ext cx="6939791" cy="477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Inhaltsplatzhalter 1"/>
          <p:cNvSpPr>
            <a:spLocks noGrp="1"/>
          </p:cNvSpPr>
          <p:nvPr>
            <p:ph idx="1"/>
          </p:nvPr>
        </p:nvSpPr>
        <p:spPr/>
        <p:txBody>
          <a:bodyPr>
            <a:normAutofit/>
          </a:bodyPr>
          <a:lstStyle/>
          <a:p>
            <a:pPr marL="0" indent="0">
              <a:buNone/>
            </a:pPr>
            <a:r>
              <a:rPr lang="de-DE" sz="3200" smtClean="0"/>
              <a:t>Schwerpunkt- und Relativkoordinaten	</a:t>
            </a:r>
          </a:p>
          <a:p>
            <a:pPr marL="0" indent="0">
              <a:buNone/>
            </a:pPr>
            <a:endParaRPr lang="de-DE" sz="3200" smtClean="0"/>
          </a:p>
          <a:p>
            <a:pPr marL="0" indent="0">
              <a:buNone/>
            </a:pPr>
            <a:r>
              <a:rPr lang="de-DE" sz="3200" smtClean="0"/>
              <a:t>Einheitenskalierung</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6</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0245" y="1594892"/>
            <a:ext cx="1325768" cy="63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6382" y="1660601"/>
            <a:ext cx="1240732" cy="49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3009787"/>
            <a:ext cx="2000192" cy="1283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585" y="2811729"/>
            <a:ext cx="1342672"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a:xfrm>
            <a:off x="4431926" y="4631744"/>
            <a:ext cx="448644" cy="432048"/>
          </a:xfrm>
          <a:prstGeom prst="downArrow">
            <a:avLst>
              <a:gd name="adj1" fmla="val 39252"/>
              <a:gd name="adj2" fmla="val 54409"/>
            </a:avLst>
          </a:prstGeom>
          <a:solidFill>
            <a:srgbClr val="52C000"/>
          </a:solid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Inhaltsplatzhalter 1"/>
          <p:cNvSpPr txBox="1">
            <a:spLocks/>
          </p:cNvSpPr>
          <p:nvPr/>
        </p:nvSpPr>
        <p:spPr>
          <a:xfrm>
            <a:off x="3131840" y="5923871"/>
            <a:ext cx="1300086" cy="5294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2400" smtClean="0">
                <a:solidFill>
                  <a:schemeClr val="accent1">
                    <a:lumMod val="75000"/>
                  </a:schemeClr>
                </a:solidFill>
              </a:rPr>
              <a:t>Diffusion</a:t>
            </a:r>
          </a:p>
        </p:txBody>
      </p:sp>
      <p:sp>
        <p:nvSpPr>
          <p:cNvPr id="23" name="Inhaltsplatzhalter 1"/>
          <p:cNvSpPr txBox="1">
            <a:spLocks/>
          </p:cNvSpPr>
          <p:nvPr/>
        </p:nvSpPr>
        <p:spPr>
          <a:xfrm>
            <a:off x="5504162" y="5949280"/>
            <a:ext cx="1300086" cy="5294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2400" smtClean="0">
                <a:solidFill>
                  <a:srgbClr val="01951A"/>
                </a:solidFill>
              </a:rPr>
              <a:t>Drift</a:t>
            </a:r>
          </a:p>
        </p:txBody>
      </p:sp>
      <p:sp>
        <p:nvSpPr>
          <p:cNvPr id="12" name="Abgerundetes Rechteck 11"/>
          <p:cNvSpPr/>
          <p:nvPr/>
        </p:nvSpPr>
        <p:spPr>
          <a:xfrm>
            <a:off x="3059833" y="5301208"/>
            <a:ext cx="2016224"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Abgerundetes Rechteck 12"/>
          <p:cNvSpPr/>
          <p:nvPr/>
        </p:nvSpPr>
        <p:spPr>
          <a:xfrm>
            <a:off x="5320437" y="5301208"/>
            <a:ext cx="2065784" cy="1008112"/>
          </a:xfrm>
          <a:prstGeom prst="roundRect">
            <a:avLst/>
          </a:prstGeom>
          <a:no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9969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a:t>Elektronendichte und </a:t>
            </a:r>
            <a:r>
              <a:rPr lang="de-DE" sz="3200" smtClean="0"/>
              <a:t>Strom</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7</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39" y="1916832"/>
            <a:ext cx="4073277" cy="680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694" y="2861732"/>
            <a:ext cx="3425330" cy="472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5332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smtClean="0"/>
              <a:t>Randbedingungen</a:t>
            </a:r>
            <a:endParaRPr lang="de-DE" sz="2400" smtClean="0"/>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8</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792" y="1772816"/>
            <a:ext cx="4032448" cy="785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Gerade Verbindung 8"/>
          <p:cNvCxnSpPr/>
          <p:nvPr/>
        </p:nvCxnSpPr>
        <p:spPr>
          <a:xfrm>
            <a:off x="4499992" y="2708920"/>
            <a:ext cx="0" cy="3744416"/>
          </a:xfrm>
          <a:prstGeom prst="line">
            <a:avLst/>
          </a:prstGeom>
        </p:spPr>
        <p:style>
          <a:lnRef idx="1">
            <a:schemeClr val="accent1"/>
          </a:lnRef>
          <a:fillRef idx="0">
            <a:schemeClr val="accent1"/>
          </a:fillRef>
          <a:effectRef idx="0">
            <a:schemeClr val="accent1"/>
          </a:effectRef>
          <a:fontRef idx="minor">
            <a:schemeClr val="tx1"/>
          </a:fontRef>
        </p:style>
      </p:cxnSp>
      <p:sp>
        <p:nvSpPr>
          <p:cNvPr id="11" name="Inhaltsplatzhalter 1"/>
          <p:cNvSpPr txBox="1">
            <a:spLocks/>
          </p:cNvSpPr>
          <p:nvPr/>
        </p:nvSpPr>
        <p:spPr>
          <a:xfrm>
            <a:off x="395536" y="2746276"/>
            <a:ext cx="3960440" cy="30589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000" smtClean="0"/>
              <a:t>Geschlossenes, konservatives System</a:t>
            </a:r>
          </a:p>
          <a:p>
            <a:pPr marL="0" indent="0">
              <a:buFont typeface="Arial" pitchFamily="34" charset="0"/>
              <a:buNone/>
            </a:pPr>
            <a:endParaRPr lang="de-DE" sz="2000"/>
          </a:p>
          <a:p>
            <a:pPr marL="0" indent="0">
              <a:buFont typeface="Arial" pitchFamily="34" charset="0"/>
              <a:buNone/>
            </a:pPr>
            <a:r>
              <a:rPr lang="de-DE" sz="2000" smtClean="0"/>
              <a:t>Nettostrom durch Oberfläche = 0</a:t>
            </a:r>
          </a:p>
          <a:p>
            <a:pPr marL="0" indent="0">
              <a:buFont typeface="Arial" pitchFamily="34" charset="0"/>
              <a:buNone/>
            </a:pPr>
            <a:endParaRPr lang="de-DE" sz="2000"/>
          </a:p>
          <a:p>
            <a:pPr marL="0" indent="0">
              <a:buNone/>
            </a:pPr>
            <a:r>
              <a:rPr lang="de-DE" sz="2000" smtClean="0"/>
              <a:t>     </a:t>
            </a:r>
            <a:r>
              <a:rPr lang="de-DE" sz="2000" err="1"/>
              <a:t>hermitsch</a:t>
            </a:r>
            <a:r>
              <a:rPr lang="de-DE" sz="2000"/>
              <a:t>	alle Eigenwerte reell</a:t>
            </a:r>
            <a:br>
              <a:rPr lang="de-DE" sz="2000"/>
            </a:br>
            <a:endParaRPr lang="de-DE" sz="2000" smtClean="0"/>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220" y="4233836"/>
            <a:ext cx="242415" cy="275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Gerade Verbindung mit Pfeil 11"/>
          <p:cNvCxnSpPr/>
          <p:nvPr/>
        </p:nvCxnSpPr>
        <p:spPr>
          <a:xfrm>
            <a:off x="1763688" y="4410824"/>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1907704" y="3068960"/>
            <a:ext cx="432048" cy="400110"/>
          </a:xfrm>
          <a:prstGeom prst="rect">
            <a:avLst/>
          </a:prstGeom>
          <a:noFill/>
        </p:spPr>
        <p:txBody>
          <a:bodyPr wrap="square" rtlCol="0">
            <a:spAutoFit/>
          </a:bodyPr>
          <a:lstStyle/>
          <a:p>
            <a:r>
              <a:rPr lang="de-DE" sz="2000" smtClean="0">
                <a:latin typeface="Lucida Sans Unicode" panose="020B0602030504020204" pitchFamily="34" charset="0"/>
                <a:cs typeface="Lucida Sans Unicode" panose="020B0602030504020204" pitchFamily="34" charset="0"/>
              </a:rPr>
              <a:t>⇔</a:t>
            </a:r>
            <a:endParaRPr lang="de-DE" sz="2000">
              <a:latin typeface="Lucida Sans Unicode" panose="020B0602030504020204" pitchFamily="34" charset="0"/>
              <a:cs typeface="Lucida Sans Unicode" panose="020B0602030504020204" pitchFamily="34" charset="0"/>
            </a:endParaRPr>
          </a:p>
        </p:txBody>
      </p:sp>
      <p:sp>
        <p:nvSpPr>
          <p:cNvPr id="18" name="Textfeld 17"/>
          <p:cNvSpPr txBox="1"/>
          <p:nvPr/>
        </p:nvSpPr>
        <p:spPr>
          <a:xfrm>
            <a:off x="1907704" y="3863270"/>
            <a:ext cx="432048" cy="400110"/>
          </a:xfrm>
          <a:prstGeom prst="rect">
            <a:avLst/>
          </a:prstGeom>
          <a:noFill/>
        </p:spPr>
        <p:txBody>
          <a:bodyPr wrap="square" rtlCol="0">
            <a:spAutoFit/>
          </a:bodyPr>
          <a:lstStyle/>
          <a:p>
            <a:r>
              <a:rPr lang="de-DE" sz="2000" smtClean="0">
                <a:latin typeface="Lucida Sans Unicode" panose="020B0602030504020204" pitchFamily="34" charset="0"/>
                <a:cs typeface="Lucida Sans Unicode" panose="020B0602030504020204" pitchFamily="34" charset="0"/>
              </a:rPr>
              <a:t>⇔</a:t>
            </a:r>
            <a:endParaRPr lang="de-DE" sz="2000">
              <a:latin typeface="Lucida Sans Unicode" panose="020B0602030504020204" pitchFamily="34" charset="0"/>
              <a:cs typeface="Lucida Sans Unicode" panose="020B0602030504020204" pitchFamily="34" charset="0"/>
            </a:endParaRPr>
          </a:p>
        </p:txBody>
      </p:sp>
      <p:sp>
        <p:nvSpPr>
          <p:cNvPr id="19" name="Inhaltsplatzhalter 1"/>
          <p:cNvSpPr txBox="1">
            <a:spLocks/>
          </p:cNvSpPr>
          <p:nvPr/>
        </p:nvSpPr>
        <p:spPr>
          <a:xfrm>
            <a:off x="4716016" y="2746276"/>
            <a:ext cx="4176464" cy="30589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000" smtClean="0"/>
              <a:t>Offenes System</a:t>
            </a:r>
          </a:p>
          <a:p>
            <a:pPr marL="0" indent="0">
              <a:buFont typeface="Arial" pitchFamily="34" charset="0"/>
              <a:buNone/>
            </a:pPr>
            <a:endParaRPr lang="de-DE" sz="2000"/>
          </a:p>
          <a:p>
            <a:pPr marL="0" indent="0">
              <a:buFont typeface="Arial" pitchFamily="34" charset="0"/>
              <a:buNone/>
            </a:pPr>
            <a:r>
              <a:rPr lang="de-DE" sz="2000" smtClean="0"/>
              <a:t>Nettostrom durch Oberfläche </a:t>
            </a:r>
            <a:r>
              <a:rPr lang="de-DE" sz="2000" smtClean="0">
                <a:latin typeface="Lucida Sans Unicode"/>
                <a:cs typeface="Lucida Sans Unicode"/>
              </a:rPr>
              <a:t>≠ </a:t>
            </a:r>
            <a:r>
              <a:rPr lang="de-DE" sz="2000" smtClean="0"/>
              <a:t>0</a:t>
            </a:r>
          </a:p>
          <a:p>
            <a:pPr marL="0" indent="0">
              <a:buFont typeface="Arial" pitchFamily="34" charset="0"/>
              <a:buNone/>
            </a:pPr>
            <a:endParaRPr lang="de-DE" sz="2000"/>
          </a:p>
          <a:p>
            <a:pPr marL="0" indent="0">
              <a:buNone/>
            </a:pPr>
            <a:r>
              <a:rPr lang="de-DE" sz="2000" smtClean="0"/>
              <a:t>     nicht-</a:t>
            </a:r>
            <a:r>
              <a:rPr lang="de-DE" sz="2000" err="1" smtClean="0"/>
              <a:t>hermitsch</a:t>
            </a:r>
            <a:r>
              <a:rPr lang="de-DE" sz="2000"/>
              <a:t>	</a:t>
            </a:r>
            <a:endParaRPr lang="de-DE" sz="2000" smtClean="0"/>
          </a:p>
          <a:p>
            <a:pPr marL="0" indent="0">
              <a:buNone/>
            </a:pPr>
            <a:r>
              <a:rPr lang="de-DE" sz="2000">
                <a:latin typeface="Lucida Sans Unicode"/>
                <a:cs typeface="Lucida Sans Unicode"/>
              </a:rPr>
              <a:t> </a:t>
            </a:r>
            <a:r>
              <a:rPr lang="de-DE" sz="2000" smtClean="0">
                <a:latin typeface="Lucida Sans Unicode"/>
                <a:cs typeface="Lucida Sans Unicode"/>
              </a:rPr>
              <a:t>          </a:t>
            </a:r>
            <a:r>
              <a:rPr lang="de-DE" sz="1800" smtClean="0">
                <a:latin typeface="Lucida Sans Unicode"/>
                <a:cs typeface="Lucida Sans Unicode"/>
              </a:rPr>
              <a:t>∃</a:t>
            </a:r>
            <a:r>
              <a:rPr lang="de-DE" sz="2000" smtClean="0"/>
              <a:t>  mind. ein komplexer Eigenwert</a:t>
            </a:r>
            <a:r>
              <a:rPr lang="de-DE" sz="2000"/>
              <a:t/>
            </a:r>
            <a:br>
              <a:rPr lang="de-DE" sz="2000"/>
            </a:br>
            <a:endParaRPr lang="de-DE" sz="2000" smtClean="0"/>
          </a:p>
        </p:txBody>
      </p:sp>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1633" y="4233836"/>
            <a:ext cx="242415" cy="275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Gerade Verbindung mit Pfeil 20"/>
          <p:cNvCxnSpPr/>
          <p:nvPr/>
        </p:nvCxnSpPr>
        <p:spPr>
          <a:xfrm>
            <a:off x="5184068" y="4749512"/>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rot="5400000">
            <a:off x="5761444" y="3074680"/>
            <a:ext cx="432048" cy="400110"/>
          </a:xfrm>
          <a:prstGeom prst="rect">
            <a:avLst/>
          </a:prstGeom>
          <a:noFill/>
        </p:spPr>
        <p:txBody>
          <a:bodyPr wrap="square" rtlCol="0">
            <a:spAutoFit/>
          </a:bodyPr>
          <a:lstStyle/>
          <a:p>
            <a:r>
              <a:rPr lang="de-DE" sz="2000" smtClean="0">
                <a:latin typeface="Lucida Sans Unicode"/>
                <a:cs typeface="Lucida Sans Unicode"/>
              </a:rPr>
              <a:t>⇐</a:t>
            </a:r>
            <a:endParaRPr lang="de-DE" sz="2000">
              <a:latin typeface="Lucida Sans Unicode" panose="020B0602030504020204" pitchFamily="34" charset="0"/>
              <a:cs typeface="Lucida Sans Unicode" panose="020B0602030504020204" pitchFamily="34" charset="0"/>
            </a:endParaRPr>
          </a:p>
        </p:txBody>
      </p:sp>
      <p:sp>
        <p:nvSpPr>
          <p:cNvPr id="16" name="Rechteck 15"/>
          <p:cNvSpPr/>
          <p:nvPr/>
        </p:nvSpPr>
        <p:spPr>
          <a:xfrm rot="5400000">
            <a:off x="5764910" y="3875341"/>
            <a:ext cx="425116" cy="400110"/>
          </a:xfrm>
          <a:prstGeom prst="rect">
            <a:avLst/>
          </a:prstGeom>
        </p:spPr>
        <p:txBody>
          <a:bodyPr wrap="none">
            <a:spAutoFit/>
          </a:bodyPr>
          <a:lstStyle/>
          <a:p>
            <a:r>
              <a:rPr lang="de-DE" sz="2000">
                <a:latin typeface="Lucida Sans Unicode"/>
                <a:cs typeface="Lucida Sans Unicode"/>
              </a:rPr>
              <a:t>⇒</a:t>
            </a:r>
            <a:endParaRPr lang="de-DE"/>
          </a:p>
        </p:txBody>
      </p:sp>
      <p:cxnSp>
        <p:nvCxnSpPr>
          <p:cNvPr id="23" name="Gerade Verbindung mit Pfeil 22"/>
          <p:cNvCxnSpPr/>
          <p:nvPr/>
        </p:nvCxnSpPr>
        <p:spPr>
          <a:xfrm flipH="1">
            <a:off x="6808440" y="4941168"/>
            <a:ext cx="427856" cy="2270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Inhaltsplatzhalter 1"/>
          <p:cNvSpPr txBox="1">
            <a:spLocks/>
          </p:cNvSpPr>
          <p:nvPr/>
        </p:nvSpPr>
        <p:spPr>
          <a:xfrm>
            <a:off x="4868416" y="5016252"/>
            <a:ext cx="4456112" cy="1466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000" smtClean="0"/>
              <a:t>positiver </a:t>
            </a:r>
            <a:r>
              <a:rPr lang="de-DE" sz="2000" err="1" smtClean="0"/>
              <a:t>Imaginärteil</a:t>
            </a:r>
            <a:endParaRPr lang="de-DE" sz="2000" smtClean="0"/>
          </a:p>
        </p:txBody>
      </p:sp>
      <p:sp>
        <p:nvSpPr>
          <p:cNvPr id="27" name="Textfeld 26"/>
          <p:cNvSpPr txBox="1"/>
          <p:nvPr/>
        </p:nvSpPr>
        <p:spPr>
          <a:xfrm rot="10800000">
            <a:off x="4959052" y="5405153"/>
            <a:ext cx="432048" cy="400110"/>
          </a:xfrm>
          <a:prstGeom prst="rect">
            <a:avLst/>
          </a:prstGeom>
          <a:noFill/>
        </p:spPr>
        <p:txBody>
          <a:bodyPr wrap="square" rtlCol="0">
            <a:spAutoFit/>
          </a:bodyPr>
          <a:lstStyle/>
          <a:p>
            <a:r>
              <a:rPr lang="de-DE" sz="2000" smtClean="0">
                <a:latin typeface="Lucida Sans Unicode"/>
                <a:cs typeface="Lucida Sans Unicode"/>
              </a:rPr>
              <a:t>⇐</a:t>
            </a:r>
            <a:endParaRPr lang="de-DE" sz="2000">
              <a:latin typeface="Lucida Sans Unicode" panose="020B0602030504020204" pitchFamily="34" charset="0"/>
              <a:cs typeface="Lucida Sans Unicode" panose="020B0602030504020204" pitchFamily="34" charset="0"/>
            </a:endParaRPr>
          </a:p>
        </p:txBody>
      </p:sp>
      <p:sp>
        <p:nvSpPr>
          <p:cNvPr id="29" name="Inhaltsplatzhalter 1"/>
          <p:cNvSpPr txBox="1">
            <a:spLocks/>
          </p:cNvSpPr>
          <p:nvPr/>
        </p:nvSpPr>
        <p:spPr>
          <a:xfrm>
            <a:off x="5364088" y="5432332"/>
            <a:ext cx="3600400" cy="6804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latin typeface="Lucida Sans Unicode"/>
                <a:cs typeface="Lucida Sans Unicode"/>
              </a:rPr>
              <a:t>∃</a:t>
            </a:r>
            <a:r>
              <a:rPr lang="de-DE" sz="1800" smtClean="0"/>
              <a:t>  </a:t>
            </a:r>
            <a:r>
              <a:rPr lang="de-DE" sz="2000" smtClean="0"/>
              <a:t>instabile, </a:t>
            </a:r>
            <a:r>
              <a:rPr lang="de-DE" sz="2000" err="1" smtClean="0"/>
              <a:t>unphysikalische</a:t>
            </a:r>
            <a:r>
              <a:rPr lang="de-DE" sz="2000" smtClean="0"/>
              <a:t> Lösung</a:t>
            </a:r>
            <a:r>
              <a:rPr lang="de-DE" sz="1800"/>
              <a:t/>
            </a:r>
            <a:br>
              <a:rPr lang="de-DE" sz="1800"/>
            </a:br>
            <a:endParaRPr lang="de-DE" sz="1800" smtClean="0"/>
          </a:p>
        </p:txBody>
      </p:sp>
      <p:sp>
        <p:nvSpPr>
          <p:cNvPr id="31" name="Inhaltsplatzhalter 1"/>
          <p:cNvSpPr txBox="1">
            <a:spLocks/>
          </p:cNvSpPr>
          <p:nvPr/>
        </p:nvSpPr>
        <p:spPr>
          <a:xfrm>
            <a:off x="5436096" y="5923012"/>
            <a:ext cx="3491880" cy="5596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   </a:t>
            </a:r>
            <a:r>
              <a:rPr lang="de-DE" sz="2000" smtClean="0"/>
              <a:t>brauchen Zeit-irreversible RB!  </a:t>
            </a:r>
            <a:r>
              <a:rPr lang="de-DE" sz="1400" smtClean="0">
                <a:solidFill>
                  <a:srgbClr val="0070C0"/>
                </a:solidFill>
                <a:latin typeface="Arial" panose="020B0604020202020204" pitchFamily="34" charset="0"/>
                <a:cs typeface="Arial" panose="020B0604020202020204" pitchFamily="34" charset="0"/>
              </a:rPr>
              <a:t>[1]</a:t>
            </a:r>
          </a:p>
        </p:txBody>
      </p:sp>
      <p:cxnSp>
        <p:nvCxnSpPr>
          <p:cNvPr id="32" name="Gerade Verbindung mit Pfeil 31"/>
          <p:cNvCxnSpPr/>
          <p:nvPr/>
        </p:nvCxnSpPr>
        <p:spPr>
          <a:xfrm>
            <a:off x="5148828" y="6112748"/>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9"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smtClean="0"/>
              <a:t>Randbedingungen</a:t>
            </a:r>
          </a:p>
          <a:p>
            <a:pPr marL="0" indent="0">
              <a:buNone/>
            </a:pPr>
            <a:r>
              <a:rPr lang="de-DE" smtClean="0"/>
              <a:t>Reservoire als schwarze Strahler</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9</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grpSp>
        <p:nvGrpSpPr>
          <p:cNvPr id="10" name="Gruppieren 9"/>
          <p:cNvGrpSpPr/>
          <p:nvPr/>
        </p:nvGrpSpPr>
        <p:grpSpPr>
          <a:xfrm>
            <a:off x="611560" y="3129906"/>
            <a:ext cx="3024336" cy="2940327"/>
            <a:chOff x="2483768" y="1628800"/>
            <a:chExt cx="5184576" cy="5040560"/>
          </a:xfrm>
        </p:grpSpPr>
        <p:cxnSp>
          <p:nvCxnSpPr>
            <p:cNvPr id="50" name="Gerade Verbindung 49"/>
            <p:cNvCxnSpPr/>
            <p:nvPr/>
          </p:nvCxnSpPr>
          <p:spPr>
            <a:xfrm>
              <a:off x="3923928" y="2348880"/>
              <a:ext cx="2578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p:nvCxnSpPr>
          <p:spPr>
            <a:xfrm>
              <a:off x="3923928" y="5589240"/>
              <a:ext cx="2564904"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Abgerundetes Rechteck 51"/>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3" name="Inhaltsplatzhalter 1"/>
            <p:cNvSpPr txBox="1">
              <a:spLocks/>
            </p:cNvSpPr>
            <p:nvPr/>
          </p:nvSpPr>
          <p:spPr>
            <a:xfrm>
              <a:off x="6141318" y="3717293"/>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RTD</a:t>
              </a:r>
            </a:p>
          </p:txBody>
        </p:sp>
        <p:cxnSp>
          <p:nvCxnSpPr>
            <p:cNvPr id="54" name="Gerade Verbindung 53"/>
            <p:cNvCxnSpPr>
              <a:endCxn id="52"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p:nvCxnSpPr>
          <p:spPr>
            <a:xfrm>
              <a:off x="6488832" y="4638531"/>
              <a:ext cx="0" cy="950709"/>
            </a:xfrm>
            <a:prstGeom prst="line">
              <a:avLst/>
            </a:prstGeom>
          </p:spPr>
          <p:style>
            <a:lnRef idx="1">
              <a:schemeClr val="accent1"/>
            </a:lnRef>
            <a:fillRef idx="0">
              <a:schemeClr val="accent1"/>
            </a:fillRef>
            <a:effectRef idx="0">
              <a:schemeClr val="accent1"/>
            </a:effectRef>
            <a:fontRef idx="minor">
              <a:schemeClr val="tx1"/>
            </a:fontRef>
          </p:style>
        </p:cxnSp>
        <p:sp>
          <p:nvSpPr>
            <p:cNvPr id="56" name="Ellipse 55"/>
            <p:cNvSpPr/>
            <p:nvPr/>
          </p:nvSpPr>
          <p:spPr>
            <a:xfrm>
              <a:off x="2483768" y="162880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p:cNvSpPr/>
            <p:nvPr/>
          </p:nvSpPr>
          <p:spPr>
            <a:xfrm>
              <a:off x="2483768" y="486916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Inhaltsplatzhalter 1"/>
            <p:cNvSpPr txBox="1">
              <a:spLocks/>
            </p:cNvSpPr>
            <p:nvPr/>
          </p:nvSpPr>
          <p:spPr>
            <a:xfrm>
              <a:off x="2663788" y="2132856"/>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sp>
          <p:nvSpPr>
            <p:cNvPr id="59" name="Inhaltsplatzhalter 1"/>
            <p:cNvSpPr txBox="1">
              <a:spLocks/>
            </p:cNvSpPr>
            <p:nvPr/>
          </p:nvSpPr>
          <p:spPr>
            <a:xfrm>
              <a:off x="2663788" y="5383002"/>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grpSp>
      <p:sp>
        <p:nvSpPr>
          <p:cNvPr id="60" name="Inhaltsplatzhalter 1"/>
          <p:cNvSpPr txBox="1">
            <a:spLocks/>
          </p:cNvSpPr>
          <p:nvPr/>
        </p:nvSpPr>
        <p:spPr>
          <a:xfrm>
            <a:off x="496901" y="2348880"/>
            <a:ext cx="5042520" cy="4912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Emission mit thermischer </a:t>
            </a:r>
            <a:br>
              <a:rPr lang="de-DE" sz="1800" smtClean="0"/>
            </a:br>
            <a:r>
              <a:rPr lang="de-DE" sz="1800" smtClean="0"/>
              <a:t>Gleichgewichts-Verteilung</a:t>
            </a:r>
          </a:p>
        </p:txBody>
      </p:sp>
      <p:sp>
        <p:nvSpPr>
          <p:cNvPr id="13" name="Ellipse 12"/>
          <p:cNvSpPr/>
          <p:nvPr/>
        </p:nvSpPr>
        <p:spPr>
          <a:xfrm>
            <a:off x="1551092" y="328841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p:cNvSpPr/>
          <p:nvPr/>
        </p:nvSpPr>
        <p:spPr>
          <a:xfrm>
            <a:off x="1763688" y="33341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p:cNvSpPr/>
          <p:nvPr/>
        </p:nvSpPr>
        <p:spPr>
          <a:xfrm>
            <a:off x="1691680" y="3423939"/>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p:cNvSpPr/>
          <p:nvPr/>
        </p:nvSpPr>
        <p:spPr>
          <a:xfrm>
            <a:off x="1600409" y="3573016"/>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p:cNvSpPr/>
          <p:nvPr/>
        </p:nvSpPr>
        <p:spPr>
          <a:xfrm>
            <a:off x="1907704" y="360616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p:cNvSpPr/>
          <p:nvPr/>
        </p:nvSpPr>
        <p:spPr>
          <a:xfrm>
            <a:off x="1701880" y="3750356"/>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 Verbindung mit Pfeil 16"/>
          <p:cNvCxnSpPr/>
          <p:nvPr/>
        </p:nvCxnSpPr>
        <p:spPr>
          <a:xfrm>
            <a:off x="2051720" y="3311272"/>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Gerade Verbindung mit Pfeil 65"/>
          <p:cNvCxnSpPr/>
          <p:nvPr/>
        </p:nvCxnSpPr>
        <p:spPr>
          <a:xfrm>
            <a:off x="2204120" y="3463672"/>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p:cNvCxnSpPr/>
          <p:nvPr/>
        </p:nvCxnSpPr>
        <p:spPr>
          <a:xfrm>
            <a:off x="2140496" y="3717032"/>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Ellipse 67"/>
          <p:cNvSpPr/>
          <p:nvPr/>
        </p:nvSpPr>
        <p:spPr>
          <a:xfrm>
            <a:off x="1564591" y="5199484"/>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p:cNvSpPr/>
          <p:nvPr/>
        </p:nvSpPr>
        <p:spPr>
          <a:xfrm>
            <a:off x="1777187" y="5245204"/>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p:cNvSpPr/>
          <p:nvPr/>
        </p:nvSpPr>
        <p:spPr>
          <a:xfrm>
            <a:off x="1705179" y="5335011"/>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Ellipse 70"/>
          <p:cNvSpPr/>
          <p:nvPr/>
        </p:nvSpPr>
        <p:spPr>
          <a:xfrm>
            <a:off x="1613908" y="548408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Ellipse 71"/>
          <p:cNvSpPr/>
          <p:nvPr/>
        </p:nvSpPr>
        <p:spPr>
          <a:xfrm>
            <a:off x="1921203" y="55172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Ellipse 72"/>
          <p:cNvSpPr/>
          <p:nvPr/>
        </p:nvSpPr>
        <p:spPr>
          <a:xfrm>
            <a:off x="1715379" y="566142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4" name="Gerade Verbindung mit Pfeil 73"/>
          <p:cNvCxnSpPr/>
          <p:nvPr/>
        </p:nvCxnSpPr>
        <p:spPr>
          <a:xfrm>
            <a:off x="2065219" y="5222344"/>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Gerade Verbindung mit Pfeil 74"/>
          <p:cNvCxnSpPr/>
          <p:nvPr/>
        </p:nvCxnSpPr>
        <p:spPr>
          <a:xfrm>
            <a:off x="2217619" y="5374744"/>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Gerade Verbindung mit Pfeil 75"/>
          <p:cNvCxnSpPr/>
          <p:nvPr/>
        </p:nvCxnSpPr>
        <p:spPr>
          <a:xfrm>
            <a:off x="2153995" y="5628104"/>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7" name="Gruppieren 76"/>
          <p:cNvGrpSpPr/>
          <p:nvPr/>
        </p:nvGrpSpPr>
        <p:grpSpPr>
          <a:xfrm>
            <a:off x="5364088" y="3140968"/>
            <a:ext cx="3024336" cy="2940327"/>
            <a:chOff x="2483768" y="1628800"/>
            <a:chExt cx="5184576" cy="5040560"/>
          </a:xfrm>
        </p:grpSpPr>
        <p:cxnSp>
          <p:nvCxnSpPr>
            <p:cNvPr id="78" name="Gerade Verbindung 77"/>
            <p:cNvCxnSpPr/>
            <p:nvPr/>
          </p:nvCxnSpPr>
          <p:spPr>
            <a:xfrm>
              <a:off x="3923928" y="2348880"/>
              <a:ext cx="2578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Gerade Verbindung 78"/>
            <p:cNvCxnSpPr/>
            <p:nvPr/>
          </p:nvCxnSpPr>
          <p:spPr>
            <a:xfrm>
              <a:off x="3923928" y="5589240"/>
              <a:ext cx="2564904"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Abgerundetes Rechteck 79"/>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Inhaltsplatzhalter 1"/>
            <p:cNvSpPr txBox="1">
              <a:spLocks/>
            </p:cNvSpPr>
            <p:nvPr/>
          </p:nvSpPr>
          <p:spPr>
            <a:xfrm>
              <a:off x="6141318" y="3717293"/>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RTD</a:t>
              </a:r>
            </a:p>
          </p:txBody>
        </p:sp>
        <p:cxnSp>
          <p:nvCxnSpPr>
            <p:cNvPr id="82" name="Gerade Verbindung 81"/>
            <p:cNvCxnSpPr>
              <a:endCxn id="80"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Gerade Verbindung 82"/>
            <p:cNvCxnSpPr/>
            <p:nvPr/>
          </p:nvCxnSpPr>
          <p:spPr>
            <a:xfrm>
              <a:off x="6488832" y="4638531"/>
              <a:ext cx="0" cy="950709"/>
            </a:xfrm>
            <a:prstGeom prst="line">
              <a:avLst/>
            </a:prstGeom>
          </p:spPr>
          <p:style>
            <a:lnRef idx="1">
              <a:schemeClr val="accent1"/>
            </a:lnRef>
            <a:fillRef idx="0">
              <a:schemeClr val="accent1"/>
            </a:fillRef>
            <a:effectRef idx="0">
              <a:schemeClr val="accent1"/>
            </a:effectRef>
            <a:fontRef idx="minor">
              <a:schemeClr val="tx1"/>
            </a:fontRef>
          </p:style>
        </p:cxnSp>
        <p:sp>
          <p:nvSpPr>
            <p:cNvPr id="84" name="Ellipse 83"/>
            <p:cNvSpPr/>
            <p:nvPr/>
          </p:nvSpPr>
          <p:spPr>
            <a:xfrm>
              <a:off x="2483768" y="162880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Ellipse 84"/>
            <p:cNvSpPr/>
            <p:nvPr/>
          </p:nvSpPr>
          <p:spPr>
            <a:xfrm>
              <a:off x="2483768" y="486916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Inhaltsplatzhalter 1"/>
            <p:cNvSpPr txBox="1">
              <a:spLocks/>
            </p:cNvSpPr>
            <p:nvPr/>
          </p:nvSpPr>
          <p:spPr>
            <a:xfrm>
              <a:off x="2663788" y="2132856"/>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sp>
          <p:nvSpPr>
            <p:cNvPr id="87" name="Inhaltsplatzhalter 1"/>
            <p:cNvSpPr txBox="1">
              <a:spLocks/>
            </p:cNvSpPr>
            <p:nvPr/>
          </p:nvSpPr>
          <p:spPr>
            <a:xfrm>
              <a:off x="2663788" y="5383002"/>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grpSp>
      <p:sp>
        <p:nvSpPr>
          <p:cNvPr id="88" name="Inhaltsplatzhalter 1"/>
          <p:cNvSpPr txBox="1">
            <a:spLocks/>
          </p:cNvSpPr>
          <p:nvPr/>
        </p:nvSpPr>
        <p:spPr>
          <a:xfrm>
            <a:off x="4976399" y="2348880"/>
            <a:ext cx="5042520" cy="4912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Vollständige Absorption</a:t>
            </a:r>
          </a:p>
        </p:txBody>
      </p:sp>
      <p:sp>
        <p:nvSpPr>
          <p:cNvPr id="89" name="Ellipse 88"/>
          <p:cNvSpPr/>
          <p:nvPr/>
        </p:nvSpPr>
        <p:spPr>
          <a:xfrm>
            <a:off x="6933411" y="340641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7807248" y="3773216"/>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7376884" y="3420511"/>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Ellipse 91"/>
          <p:cNvSpPr/>
          <p:nvPr/>
        </p:nvSpPr>
        <p:spPr>
          <a:xfrm>
            <a:off x="7285613" y="356958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Ellipse 92"/>
          <p:cNvSpPr/>
          <p:nvPr/>
        </p:nvSpPr>
        <p:spPr>
          <a:xfrm>
            <a:off x="7592908" y="36027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Ellipse 94"/>
          <p:cNvSpPr/>
          <p:nvPr/>
        </p:nvSpPr>
        <p:spPr>
          <a:xfrm>
            <a:off x="5940152" y="33341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Ellipse 95"/>
          <p:cNvSpPr/>
          <p:nvPr/>
        </p:nvSpPr>
        <p:spPr>
          <a:xfrm>
            <a:off x="5580112" y="374597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Ellipse 96"/>
          <p:cNvSpPr/>
          <p:nvPr/>
        </p:nvSpPr>
        <p:spPr>
          <a:xfrm>
            <a:off x="5917292" y="3654434"/>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8" name="Gerade Verbindung mit Pfeil 97"/>
          <p:cNvCxnSpPr/>
          <p:nvPr/>
        </p:nvCxnSpPr>
        <p:spPr>
          <a:xfrm flipH="1">
            <a:off x="7092280" y="3274566"/>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Gerade Verbindung mit Pfeil 100"/>
          <p:cNvCxnSpPr/>
          <p:nvPr/>
        </p:nvCxnSpPr>
        <p:spPr>
          <a:xfrm flipH="1">
            <a:off x="6543647" y="3677294"/>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 name="Ellipse 101"/>
          <p:cNvSpPr/>
          <p:nvPr/>
        </p:nvSpPr>
        <p:spPr>
          <a:xfrm>
            <a:off x="6933411" y="53207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 name="Ellipse 102"/>
          <p:cNvSpPr/>
          <p:nvPr/>
        </p:nvSpPr>
        <p:spPr>
          <a:xfrm>
            <a:off x="7801879" y="524359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Ellipse 103"/>
          <p:cNvSpPr/>
          <p:nvPr/>
        </p:nvSpPr>
        <p:spPr>
          <a:xfrm>
            <a:off x="7376884" y="5334831"/>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5" name="Ellipse 104"/>
          <p:cNvSpPr/>
          <p:nvPr/>
        </p:nvSpPr>
        <p:spPr>
          <a:xfrm>
            <a:off x="7285613" y="548390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Ellipse 105"/>
          <p:cNvSpPr/>
          <p:nvPr/>
        </p:nvSpPr>
        <p:spPr>
          <a:xfrm>
            <a:off x="7592908" y="551705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Ellipse 106"/>
          <p:cNvSpPr/>
          <p:nvPr/>
        </p:nvSpPr>
        <p:spPr>
          <a:xfrm>
            <a:off x="7592908" y="507571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8" name="Ellipse 107"/>
          <p:cNvSpPr/>
          <p:nvPr/>
        </p:nvSpPr>
        <p:spPr>
          <a:xfrm>
            <a:off x="5940152" y="524845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1" name="Gerade Verbindung mit Pfeil 110"/>
          <p:cNvCxnSpPr/>
          <p:nvPr/>
        </p:nvCxnSpPr>
        <p:spPr>
          <a:xfrm flipH="1">
            <a:off x="7092280" y="5188886"/>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p:nvPr/>
        </p:nvCxnSpPr>
        <p:spPr>
          <a:xfrm flipH="1">
            <a:off x="6543647" y="5591614"/>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Textfeld 98"/>
          <p:cNvSpPr txBox="1"/>
          <p:nvPr/>
        </p:nvSpPr>
        <p:spPr>
          <a:xfrm>
            <a:off x="3131840" y="3129906"/>
            <a:ext cx="1008112" cy="369332"/>
          </a:xfrm>
          <a:prstGeom prst="rect">
            <a:avLst/>
          </a:prstGeom>
          <a:noFill/>
        </p:spPr>
        <p:txBody>
          <a:bodyPr wrap="square" rtlCol="0">
            <a:spAutoFit/>
          </a:bodyPr>
          <a:lstStyle/>
          <a:p>
            <a:r>
              <a:rPr lang="de-DE" i="1" err="1" smtClean="0">
                <a:latin typeface="Adobe Arabic" pitchFamily="18" charset="-78"/>
                <a:cs typeface="Adobe Arabic" pitchFamily="18" charset="-78"/>
              </a:rPr>
              <a:t>Inflow</a:t>
            </a:r>
            <a:endParaRPr lang="de-DE" i="1">
              <a:latin typeface="Adobe Arabic" pitchFamily="18" charset="-78"/>
              <a:cs typeface="Adobe Arabic" pitchFamily="18" charset="-78"/>
            </a:endParaRPr>
          </a:p>
        </p:txBody>
      </p:sp>
      <p:sp>
        <p:nvSpPr>
          <p:cNvPr id="94" name="Textfeld 93"/>
          <p:cNvSpPr txBox="1"/>
          <p:nvPr/>
        </p:nvSpPr>
        <p:spPr>
          <a:xfrm>
            <a:off x="7884368" y="3140968"/>
            <a:ext cx="1008112" cy="369332"/>
          </a:xfrm>
          <a:prstGeom prst="rect">
            <a:avLst/>
          </a:prstGeom>
          <a:noFill/>
        </p:spPr>
        <p:txBody>
          <a:bodyPr wrap="square" rtlCol="0">
            <a:spAutoFit/>
          </a:bodyPr>
          <a:lstStyle/>
          <a:p>
            <a:r>
              <a:rPr lang="de-DE" i="1" err="1" smtClean="0">
                <a:latin typeface="Adobe Arabic" pitchFamily="18" charset="-78"/>
                <a:cs typeface="Adobe Arabic" pitchFamily="18" charset="-78"/>
              </a:rPr>
              <a:t>Outflow</a:t>
            </a:r>
            <a:endParaRPr lang="de-DE" i="1">
              <a:latin typeface="Adobe Arabic" pitchFamily="18" charset="-78"/>
              <a:cs typeface="Adobe Arabic" pitchFamily="18" charset="-78"/>
            </a:endParaRPr>
          </a:p>
        </p:txBody>
      </p:sp>
    </p:spTree>
    <p:extLst>
      <p:ext uri="{BB962C8B-B14F-4D97-AF65-F5344CB8AC3E}">
        <p14:creationId xmlns:p14="http://schemas.microsoft.com/office/powerpoint/2010/main" val="4134709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Benutzerdefiniert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48DD4"/>
      </a:hlink>
      <a:folHlink>
        <a:srgbClr val="548DD4"/>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820</Words>
  <Application>Microsoft Office PowerPoint</Application>
  <PresentationFormat>Bildschirmpräsentation (4:3)</PresentationFormat>
  <Paragraphs>205</Paragraphs>
  <Slides>16</Slides>
  <Notes>14</Notes>
  <HiddenSlides>0</HiddenSlides>
  <MMClips>0</MMClips>
  <ScaleCrop>false</ScaleCrop>
  <HeadingPairs>
    <vt:vector size="4" baseType="variant">
      <vt:variant>
        <vt:lpstr>Design</vt:lpstr>
      </vt:variant>
      <vt:variant>
        <vt:i4>1</vt:i4>
      </vt:variant>
      <vt:variant>
        <vt:lpstr>Folientitel</vt:lpstr>
      </vt:variant>
      <vt:variant>
        <vt:i4>16</vt:i4>
      </vt:variant>
    </vt:vector>
  </HeadingPairs>
  <TitlesOfParts>
    <vt:vector size="17" baseType="lpstr">
      <vt:lpstr>Larissa-Design</vt:lpstr>
      <vt:lpstr>DG</vt:lpstr>
      <vt:lpstr>Inhalt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Frost-RL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Matze</dc:creator>
  <cp:lastModifiedBy>Matthias Jäger</cp:lastModifiedBy>
  <cp:revision>299</cp:revision>
  <dcterms:created xsi:type="dcterms:W3CDTF">2017-01-21T10:43:37Z</dcterms:created>
  <dcterms:modified xsi:type="dcterms:W3CDTF">2019-03-07T15:44:51Z</dcterms:modified>
</cp:coreProperties>
</file>